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notesMasterIdLst>
    <p:notesMasterId r:id="rId13"/>
  </p:notesMasterIdLst>
  <p:handoutMasterIdLst>
    <p:handoutMasterId r:id="rId14"/>
  </p:handoutMasterIdLst>
  <p:sldIdLst>
    <p:sldId id="256" r:id="rId2"/>
    <p:sldId id="360" r:id="rId3"/>
    <p:sldId id="376" r:id="rId4"/>
    <p:sldId id="378" r:id="rId5"/>
    <p:sldId id="377" r:id="rId6"/>
    <p:sldId id="364" r:id="rId7"/>
    <p:sldId id="380" r:id="rId8"/>
    <p:sldId id="379" r:id="rId9"/>
    <p:sldId id="381" r:id="rId10"/>
    <p:sldId id="383" r:id="rId11"/>
    <p:sldId id="382" r:id="rId12"/>
  </p:sldIdLst>
  <p:sldSz cx="9144000" cy="6858000" type="screen4x3"/>
  <p:notesSz cx="6881813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167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36" autoAdjust="0"/>
    <p:restoredTop sz="86472" autoAdjust="0"/>
  </p:normalViewPr>
  <p:slideViewPr>
    <p:cSldViewPr>
      <p:cViewPr varScale="1">
        <p:scale>
          <a:sx n="65" d="100"/>
          <a:sy n="65" d="100"/>
        </p:scale>
        <p:origin x="1264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64" y="288979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43" d="100"/>
          <a:sy n="43" d="100"/>
        </p:scale>
        <p:origin x="-2088" y="-58"/>
      </p:cViewPr>
      <p:guideLst>
        <p:guide orient="horz" pos="2928"/>
        <p:guide pos="216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2434" tIns="46217" rIns="92434" bIns="46217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2434" tIns="46217" rIns="92434" bIns="46217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E1E6FD79-128F-48E7-AFD9-3A4221C398AA}" type="datetimeFigureOut">
              <a:rPr lang="en-US"/>
              <a:pPr>
                <a:defRPr/>
              </a:pPr>
              <a:t>10/21/2019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2434" tIns="46217" rIns="92434" bIns="46217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2434" tIns="46217" rIns="92434" bIns="46217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A0925CBD-31BB-43D9-A6B3-ECDF2849C1A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97313" y="0"/>
            <a:ext cx="2982912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fld id="{2FDCBDF1-E2DE-451D-85F8-D73E6CD81C98}" type="datetimeFigureOut">
              <a:rPr lang="en-US"/>
              <a:pPr>
                <a:defRPr/>
              </a:pPr>
              <a:t>10/21/2019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176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8975" y="4416425"/>
            <a:ext cx="5505450" cy="418306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82913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97313" y="8829675"/>
            <a:ext cx="2982912" cy="46513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0990382C-2C1C-4DA3-B199-5FC826D2EEF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7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fld id="{E9C43C0F-69FF-4786-9B46-88EDF45CD793}" type="slidenum">
              <a:rPr lang="en-US" altLang="en-US" smtClean="0"/>
              <a:pPr/>
              <a:t>1</a:t>
            </a:fld>
            <a:endParaRPr lang="en-US" alt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7"/>
          <p:cNvSpPr>
            <a:spLocks noChangeArrowheads="1"/>
          </p:cNvSpPr>
          <p:nvPr/>
        </p:nvSpPr>
        <p:spPr bwMode="auto">
          <a:xfrm>
            <a:off x="609600" y="1219200"/>
            <a:ext cx="7924800" cy="9144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2540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5" name="Line 8"/>
          <p:cNvSpPr>
            <a:spLocks noChangeShapeType="1"/>
          </p:cNvSpPr>
          <p:nvPr/>
        </p:nvSpPr>
        <p:spPr bwMode="auto">
          <a:xfrm>
            <a:off x="1981200" y="3962400"/>
            <a:ext cx="6511925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914400" y="1524000"/>
            <a:ext cx="7623175" cy="1752600"/>
          </a:xfrm>
        </p:spPr>
        <p:txBody>
          <a:bodyPr/>
          <a:lstStyle>
            <a:lvl1pPr>
              <a:defRPr sz="5000"/>
            </a:lvl1pPr>
          </a:lstStyle>
          <a:p>
            <a:r>
              <a:rPr lang="en-US" altLang="en-US" smtClean="0"/>
              <a:t>Click to edit Master title style</a:t>
            </a:r>
            <a:endParaRPr lang="en-US" altLang="en-US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81200" y="3962400"/>
            <a:ext cx="65532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US" altLang="en-US" smtClean="0"/>
              <a:t>Click to edit Master subtitle style</a:t>
            </a:r>
            <a:endParaRPr lang="en-US" alt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124200" y="6243638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F15C42-7CCA-4A25-8BA4-D448E3B4C44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720258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E7DEC7E-4224-46DA-9573-009A122B3C9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7450814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7813"/>
            <a:ext cx="2057400" cy="58531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7813"/>
            <a:ext cx="6019800" cy="58531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C5A04C-BDDB-499A-BB93-55EA10DC3AB8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805619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422408-1314-4A6B-B0A7-692FE7C5D4A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836299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2C97EAF-2D2F-4616-8D72-A15BBCC62FB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95898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09584A-B9D0-4C9D-BE78-F1D1172632B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5628955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1F26699-039E-4D85-ACEA-3E7982D4AFE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909297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816FE93-91BC-4F71-9002-DEB3D93AF20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6182565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66F42B-5EBD-4F13-892C-5FA3D05CE579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9424365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88053B2-15B0-428D-A47F-91037EE9E56B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4221879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17D972F-08EF-46F1-AEA6-5D97701AA8F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8567751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7813"/>
            <a:ext cx="8229600" cy="1139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3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5124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5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 eaLnBrk="1" hangingPunct="1">
              <a:defRPr sz="1200">
                <a:latin typeface="+mj-lt"/>
                <a:cs typeface="+mn-cs"/>
              </a:defRPr>
            </a:lvl1pPr>
          </a:lstStyle>
          <a:p>
            <a:pPr>
              <a:defRPr/>
            </a:pPr>
            <a:endParaRPr lang="en-US" altLang="en-US"/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3638"/>
            <a:ext cx="2133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Garamond" panose="02020404030301010803" pitchFamily="18" charset="0"/>
              </a:defRPr>
            </a:lvl1pPr>
          </a:lstStyle>
          <a:p>
            <a:pPr>
              <a:defRPr/>
            </a:pPr>
            <a:fld id="{28497073-AFB7-4B91-96E6-0DF0F4A6081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  <p:sp>
        <p:nvSpPr>
          <p:cNvPr id="1031" name="Freeform 7"/>
          <p:cNvSpPr>
            <a:spLocks noChangeArrowheads="1"/>
          </p:cNvSpPr>
          <p:nvPr/>
        </p:nvSpPr>
        <p:spPr bwMode="auto">
          <a:xfrm>
            <a:off x="381000" y="228600"/>
            <a:ext cx="8229600" cy="609600"/>
          </a:xfrm>
          <a:custGeom>
            <a:avLst/>
            <a:gdLst>
              <a:gd name="T0" fmla="*/ 0 w 1000"/>
              <a:gd name="T1" fmla="*/ 2147483646 h 1000"/>
              <a:gd name="T2" fmla="*/ 0 w 1000"/>
              <a:gd name="T3" fmla="*/ 0 h 1000"/>
              <a:gd name="T4" fmla="*/ 2147483646 w 1000"/>
              <a:gd name="T5" fmla="*/ 0 h 10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00" h="1000">
                <a:moveTo>
                  <a:pt x="0" y="1000"/>
                </a:moveTo>
                <a:lnTo>
                  <a:pt x="0" y="0"/>
                </a:lnTo>
                <a:lnTo>
                  <a:pt x="1000" y="0"/>
                </a:lnTo>
              </a:path>
            </a:pathLst>
          </a:custGeom>
          <a:noFill/>
          <a:ln w="19050" cap="flat" cmpd="sng">
            <a:solidFill>
              <a:schemeClr val="accent1"/>
            </a:solidFill>
            <a:prstDash val="solid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457200" y="6172200"/>
            <a:ext cx="8229600" cy="0"/>
          </a:xfrm>
          <a:prstGeom prst="line">
            <a:avLst/>
          </a:prstGeom>
          <a:noFill/>
          <a:ln w="19050">
            <a:solidFill>
              <a:schemeClr val="accent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8" r:id="rId1"/>
    <p:sldLayoutId id="2147483938" r:id="rId2"/>
    <p:sldLayoutId id="2147483939" r:id="rId3"/>
    <p:sldLayoutId id="2147483940" r:id="rId4"/>
    <p:sldLayoutId id="2147483941" r:id="rId5"/>
    <p:sldLayoutId id="2147483942" r:id="rId6"/>
    <p:sldLayoutId id="2147483943" r:id="rId7"/>
    <p:sldLayoutId id="2147483944" r:id="rId8"/>
    <p:sldLayoutId id="2147483945" r:id="rId9"/>
    <p:sldLayoutId id="2147483946" r:id="rId10"/>
    <p:sldLayoutId id="2147483947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200">
          <a:solidFill>
            <a:schemeClr val="tx2"/>
          </a:solidFill>
          <a:latin typeface="Garamond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3000">
          <a:solidFill>
            <a:schemeClr val="tx1"/>
          </a:solidFill>
          <a:latin typeface="+mn-lt"/>
          <a:ea typeface="+mn-ea"/>
          <a:cs typeface="+mn-cs"/>
        </a:defRPr>
      </a:lvl1pPr>
      <a:lvl2pPr marL="669925" indent="-325438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q"/>
        <a:defRPr sz="2600">
          <a:solidFill>
            <a:schemeClr val="tx1"/>
          </a:solidFill>
          <a:latin typeface="+mn-lt"/>
        </a:defRPr>
      </a:lvl2pPr>
      <a:lvl3pPr marL="1022350" indent="-350838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65000"/>
        <a:buFont typeface="Wingdings" panose="05000000000000000000" pitchFamily="2" charset="2"/>
        <a:buChar char="n"/>
        <a:defRPr sz="2200">
          <a:solidFill>
            <a:schemeClr val="tx1"/>
          </a:solidFill>
          <a:latin typeface="+mn-lt"/>
        </a:defRPr>
      </a:lvl3pPr>
      <a:lvl4pPr marL="1339850" indent="-315913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q"/>
        <a:defRPr sz="2000">
          <a:solidFill>
            <a:schemeClr val="tx1"/>
          </a:solidFill>
          <a:latin typeface="+mn-lt"/>
        </a:defRPr>
      </a:lvl4pPr>
      <a:lvl5pPr marL="1681163" indent="-339725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anose="05000000000000000000" pitchFamily="2" charset="2"/>
        <a:buChar char="§"/>
        <a:defRPr sz="2000">
          <a:solidFill>
            <a:schemeClr val="tx1"/>
          </a:solidFill>
          <a:latin typeface="+mn-lt"/>
        </a:defRPr>
      </a:lvl5pPr>
      <a:lvl6pPr marL="21383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6pPr>
      <a:lvl7pPr marL="25955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7pPr>
      <a:lvl8pPr marL="30527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8pPr>
      <a:lvl9pPr marL="3509963" indent="-339725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ctrTitle"/>
          </p:nvPr>
        </p:nvSpPr>
        <p:spPr>
          <a:xfrm>
            <a:off x="911225" y="1447800"/>
            <a:ext cx="7623175" cy="17526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Stat 414 – Day 9</a:t>
            </a:r>
          </a:p>
        </p:txBody>
      </p:sp>
      <p:sp>
        <p:nvSpPr>
          <p:cNvPr id="512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Three-level models (4.9)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Possible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Students </a:t>
            </a:r>
            <a:r>
              <a:rPr lang="en-US" dirty="0"/>
              <a:t>from the same </a:t>
            </a:r>
            <a:r>
              <a:rPr lang="en-US" dirty="0" smtClean="0"/>
              <a:t>class </a:t>
            </a:r>
            <a:r>
              <a:rPr lang="en-US" dirty="0"/>
              <a:t>are significantly more alike than students from different </a:t>
            </a:r>
            <a:r>
              <a:rPr lang="en-US" dirty="0" smtClean="0"/>
              <a:t>classes. </a:t>
            </a:r>
          </a:p>
          <a:p>
            <a:r>
              <a:rPr lang="en-US" dirty="0" smtClean="0"/>
              <a:t>Similarly</a:t>
            </a:r>
            <a:r>
              <a:rPr lang="en-US" dirty="0"/>
              <a:t>, students taught in the same </a:t>
            </a:r>
            <a:r>
              <a:rPr lang="en-US" dirty="0" smtClean="0"/>
              <a:t>school  </a:t>
            </a:r>
            <a:r>
              <a:rPr lang="en-US" dirty="0"/>
              <a:t>are significantly more homogenous than students taught in different school-cohorts.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multilevel approach </a:t>
            </a:r>
            <a:r>
              <a:rPr lang="en-US" dirty="0" smtClean="0"/>
              <a:t>preferred over </a:t>
            </a:r>
            <a:r>
              <a:rPr lang="en-US" dirty="0"/>
              <a:t>a single-level approach and </a:t>
            </a:r>
            <a:r>
              <a:rPr lang="en-US" dirty="0" smtClean="0"/>
              <a:t>over </a:t>
            </a:r>
            <a:r>
              <a:rPr lang="en-US" dirty="0"/>
              <a:t>carrying out either of the potential two-level analyses of these data.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56398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How compare models?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Model with no random effects?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Model with only Level 2 random effects?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Model with only Level 3 random effects?</a:t>
            </a:r>
          </a:p>
          <a:p>
            <a:endParaRPr lang="en-US" altLang="en-US" smtClean="0"/>
          </a:p>
        </p:txBody>
      </p:sp>
      <p:pic>
        <p:nvPicPr>
          <p:cNvPr id="16388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865563"/>
            <a:ext cx="419100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389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463" y="2133600"/>
            <a:ext cx="2503487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0742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Plan for today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 smtClean="0"/>
              <a:t>Project proposals submitted in PolyLearn</a:t>
            </a:r>
          </a:p>
          <a:p>
            <a:r>
              <a:rPr lang="en-US" altLang="en-US" dirty="0" smtClean="0"/>
              <a:t>Review Exam 1</a:t>
            </a:r>
          </a:p>
          <a:p>
            <a:pPr lvl="1"/>
            <a:r>
              <a:rPr lang="en-US" altLang="en-US" dirty="0" err="1" smtClean="0"/>
              <a:t>Intraclass</a:t>
            </a:r>
            <a:r>
              <a:rPr lang="en-US" altLang="en-US" smtClean="0"/>
              <a:t> </a:t>
            </a:r>
            <a:r>
              <a:rPr lang="en-US" altLang="en-US" smtClean="0"/>
              <a:t>correlation </a:t>
            </a:r>
            <a:r>
              <a:rPr lang="en-US" altLang="en-US" dirty="0" smtClean="0"/>
              <a:t>and effective sample size</a:t>
            </a:r>
          </a:p>
          <a:p>
            <a:pPr lvl="1"/>
            <a:r>
              <a:rPr lang="en-US" altLang="en-US" dirty="0" smtClean="0"/>
              <a:t>Three-level random intercepts models</a:t>
            </a:r>
          </a:p>
          <a:p>
            <a:r>
              <a:rPr lang="en-US" altLang="en-US" dirty="0" smtClean="0"/>
              <a:t>Due Friday</a:t>
            </a:r>
          </a:p>
          <a:p>
            <a:pPr lvl="1"/>
            <a:r>
              <a:rPr lang="en-US" altLang="en-US" dirty="0" smtClean="0"/>
              <a:t>New version of last exam question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Average: .</a:t>
            </a:r>
            <a:r>
              <a:rPr lang="en-US" dirty="0" smtClean="0"/>
              <a:t>825 </a:t>
            </a:r>
            <a:r>
              <a:rPr lang="en-US" dirty="0" smtClean="0"/>
              <a:t>(55 pts), high = 48.5</a:t>
            </a:r>
          </a:p>
          <a:p>
            <a:r>
              <a:rPr lang="en-US" dirty="0" smtClean="0"/>
              <a:t>Solutions online</a:t>
            </a:r>
          </a:p>
          <a:p>
            <a:r>
              <a:rPr lang="en-US" dirty="0" smtClean="0"/>
              <a:t>Reminders</a:t>
            </a:r>
          </a:p>
          <a:p>
            <a:pPr lvl="1"/>
            <a:r>
              <a:rPr lang="en-US" dirty="0" smtClean="0"/>
              <a:t>Interpreting intercept: also consider “group effect = 0”</a:t>
            </a:r>
          </a:p>
          <a:p>
            <a:pPr lvl="1"/>
            <a:r>
              <a:rPr lang="en-US" dirty="0" smtClean="0"/>
              <a:t>Standard </a:t>
            </a:r>
            <a:r>
              <a:rPr lang="en-US" dirty="0" smtClean="0"/>
              <a:t>errors…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7026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errors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p. 4 of handout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58773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Group randomized trials</a:t>
            </a:r>
          </a:p>
          <a:p>
            <a:endParaRPr lang="en-US" dirty="0"/>
          </a:p>
          <a:p>
            <a:pPr lvl="2"/>
            <a:r>
              <a:rPr lang="en-US" dirty="0" smtClean="0"/>
              <a:t>Power: necessary sample size could be much larger</a:t>
            </a:r>
          </a:p>
          <a:p>
            <a:r>
              <a:rPr lang="en-US" dirty="0" smtClean="0"/>
              <a:t>Observational data</a:t>
            </a:r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Rectangle 3"/>
              <p:cNvSpPr/>
              <p:nvPr/>
            </p:nvSpPr>
            <p:spPr>
              <a:xfrm>
                <a:off x="1676400" y="2062035"/>
                <a:ext cx="4038600" cy="66838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14:m>
                  <m:oMath xmlns:m="http://schemas.openxmlformats.org/officeDocument/2006/math">
                    <m:f>
                      <m:f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US" sz="2400">
                            <a:latin typeface="Cambria Math" panose="02040503050406030204" pitchFamily="18" charset="0"/>
                          </a:rPr>
                          <m:t>4</m:t>
                        </m:r>
                        <m:sSup>
                          <m:sSupPr>
                            <m:ctrlPr>
                              <a:rPr lang="en-US" sz="24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US" sz="2400" i="1">
                                <a:latin typeface="Cambria Math" panose="02040503050406030204" pitchFamily="18" charset="0"/>
                              </a:rPr>
                              <m:t>𝜎</m:t>
                            </m:r>
                          </m:e>
                          <m:sup>
                            <m:r>
                              <a:rPr lang="en-US" sz="2400"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𝑘𝑛</m:t>
                        </m:r>
                      </m:den>
                    </m:f>
                    <m:r>
                      <a:rPr lang="en-US" sz="2400">
                        <a:latin typeface="Cambria Math" panose="02040503050406030204" pitchFamily="18" charset="0"/>
                      </a:rPr>
                      <m:t>(1+</m:t>
                    </m:r>
                    <m:d>
                      <m:dPr>
                        <m:ctrlPr>
                          <a:rPr lang="en-US" sz="2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2400" i="1">
                            <a:latin typeface="Cambria Math" panose="02040503050406030204" pitchFamily="18" charset="0"/>
                          </a:rPr>
                          <m:t>𝑛</m:t>
                        </m:r>
                        <m:r>
                          <a:rPr lang="en-US" sz="2400">
                            <a:latin typeface="Cambria Math" panose="02040503050406030204" pitchFamily="18" charset="0"/>
                          </a:rPr>
                          <m:t>−1</m:t>
                        </m:r>
                      </m:e>
                    </m:d>
                    <m:r>
                      <a:rPr lang="en-US" sz="2400" i="1">
                        <a:latin typeface="Cambria Math" panose="02040503050406030204" pitchFamily="18" charset="0"/>
                      </a:rPr>
                      <m:t>𝐼𝐶𝐶</m:t>
                    </m:r>
                    <m:r>
                      <a:rPr lang="en-US" sz="24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US" sz="2400" dirty="0" smtClean="0"/>
                  <a:t>)</a:t>
                </a:r>
                <a:endParaRPr lang="en-US" sz="2400" dirty="0"/>
              </a:p>
            </p:txBody>
          </p:sp>
        </mc:Choice>
        <mc:Fallback>
          <p:sp>
            <p:nvSpPr>
              <p:cNvPr id="4" name="Rectangle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2062035"/>
                <a:ext cx="4038600" cy="668388"/>
              </a:xfrm>
              <a:prstGeom prst="rect">
                <a:avLst/>
              </a:prstGeom>
              <a:blipFill>
                <a:blip r:embed="rId2"/>
                <a:stretch>
                  <a:fillRect b="-727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t="8281" b="33800"/>
          <a:stretch/>
        </p:blipFill>
        <p:spPr>
          <a:xfrm>
            <a:off x="609600" y="3657600"/>
            <a:ext cx="7762875" cy="1219201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90600" y="4946854"/>
            <a:ext cx="6134100" cy="10953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732559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 smtClean="0"/>
              <a:t>Last Time: Netherlands </a:t>
            </a:r>
            <a:r>
              <a:rPr lang="en-US" altLang="en-US" dirty="0" smtClean="0"/>
              <a:t>Language Test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smtClean="0"/>
              <a:t>If ignore school to school variation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r>
              <a:rPr lang="en-US" altLang="en-US" smtClean="0"/>
              <a:t>With random school effects</a:t>
            </a:r>
          </a:p>
          <a:p>
            <a:endParaRPr lang="en-US" altLang="en-US" smtClean="0"/>
          </a:p>
          <a:p>
            <a:endParaRPr lang="en-US" altLang="en-US" smtClean="0"/>
          </a:p>
          <a:p>
            <a:pPr lvl="1"/>
            <a:r>
              <a:rPr lang="en-US" altLang="en-US" smtClean="0"/>
              <a:t>This slope is 3SE from first slope!</a:t>
            </a:r>
          </a:p>
          <a:p>
            <a:pPr lvl="1"/>
            <a:r>
              <a:rPr lang="en-US" altLang="en-US" smtClean="0"/>
              <a:t>This intercept SE is twice as large</a:t>
            </a:r>
          </a:p>
        </p:txBody>
      </p:sp>
      <p:pic>
        <p:nvPicPr>
          <p:cNvPr id="14340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00200" y="2133600"/>
            <a:ext cx="2686050" cy="8858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65563"/>
            <a:ext cx="2676525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Three-level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66837" y="1338262"/>
            <a:ext cx="6410325" cy="41814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466458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Three-level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577975"/>
            <a:ext cx="6858000" cy="4552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81773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smtClean="0"/>
              <a:t>Covariances…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876800" cy="4530725"/>
          </a:xfrm>
        </p:spPr>
        <p:txBody>
          <a:bodyPr/>
          <a:lstStyle/>
          <a:p>
            <a:r>
              <a:rPr lang="en-US" altLang="en-US" smtClean="0"/>
              <a:t>Divide by total variance to get correlations</a:t>
            </a:r>
          </a:p>
        </p:txBody>
      </p:sp>
      <p:pic>
        <p:nvPicPr>
          <p:cNvPr id="1024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76200"/>
            <a:ext cx="3124200" cy="388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4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5850" y="4164013"/>
            <a:ext cx="7600950" cy="16621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46" name="TextBox 5"/>
          <p:cNvSpPr txBox="1">
            <a:spLocks noChangeArrowheads="1"/>
          </p:cNvSpPr>
          <p:nvPr/>
        </p:nvSpPr>
        <p:spPr bwMode="auto">
          <a:xfrm>
            <a:off x="1524000" y="3962400"/>
            <a:ext cx="666115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   1                   2               3                  4               5                   6</a:t>
            </a:r>
          </a:p>
        </p:txBody>
      </p:sp>
      <p:sp>
        <p:nvSpPr>
          <p:cNvPr id="10247" name="TextBox 6"/>
          <p:cNvSpPr txBox="1">
            <a:spLocks noChangeArrowheads="1"/>
          </p:cNvSpPr>
          <p:nvPr/>
        </p:nvSpPr>
        <p:spPr bwMode="auto">
          <a:xfrm>
            <a:off x="709613" y="4117975"/>
            <a:ext cx="312737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r>
              <a:rPr lang="en-US" altLang="en-US"/>
              <a:t>1</a:t>
            </a:r>
          </a:p>
          <a:p>
            <a:r>
              <a:rPr lang="en-US" altLang="en-US"/>
              <a:t>2</a:t>
            </a:r>
          </a:p>
          <a:p>
            <a:r>
              <a:rPr lang="en-US" altLang="en-US"/>
              <a:t>3</a:t>
            </a:r>
          </a:p>
          <a:p>
            <a:r>
              <a:rPr lang="en-US" altLang="en-US"/>
              <a:t>4</a:t>
            </a:r>
          </a:p>
          <a:p>
            <a:r>
              <a:rPr lang="en-US" altLang="en-US"/>
              <a:t>5</a:t>
            </a:r>
          </a:p>
          <a:p>
            <a:r>
              <a:rPr lang="en-US" altLang="en-US"/>
              <a:t>6</a:t>
            </a:r>
          </a:p>
        </p:txBody>
      </p:sp>
      <p:sp>
        <p:nvSpPr>
          <p:cNvPr id="10248" name="TextBox 8"/>
          <p:cNvSpPr txBox="1">
            <a:spLocks noChangeArrowheads="1"/>
          </p:cNvSpPr>
          <p:nvPr/>
        </p:nvSpPr>
        <p:spPr bwMode="auto">
          <a:xfrm>
            <a:off x="6705600" y="201613"/>
            <a:ext cx="1219200" cy="338137"/>
          </a:xfrm>
          <a:prstGeom prst="rect">
            <a:avLst/>
          </a:prstGeom>
          <a:solidFill>
            <a:srgbClr val="EB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n-US" altLang="en-US" sz="1600"/>
              <a:t>class</a:t>
            </a:r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42267768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Theme">
  <a:themeElements>
    <a:clrScheme name="Edge 7">
      <a:dk1>
        <a:srgbClr val="000000"/>
      </a:dk1>
      <a:lt1>
        <a:srgbClr val="FFFFFF"/>
      </a:lt1>
      <a:dk2>
        <a:srgbClr val="006633"/>
      </a:dk2>
      <a:lt2>
        <a:srgbClr val="5F5F5F"/>
      </a:lt2>
      <a:accent1>
        <a:srgbClr val="CC9900"/>
      </a:accent1>
      <a:accent2>
        <a:srgbClr val="3B812F"/>
      </a:accent2>
      <a:accent3>
        <a:srgbClr val="FFFFFF"/>
      </a:accent3>
      <a:accent4>
        <a:srgbClr val="000000"/>
      </a:accent4>
      <a:accent5>
        <a:srgbClr val="E2CAAA"/>
      </a:accent5>
      <a:accent6>
        <a:srgbClr val="35742A"/>
      </a:accent6>
      <a:hlink>
        <a:srgbClr val="996600"/>
      </a:hlink>
      <a:folHlink>
        <a:srgbClr val="AFBF39"/>
      </a:folHlink>
    </a:clrScheme>
    <a:fontScheme name="Edge">
      <a:majorFont>
        <a:latin typeface="Garamond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dge 1">
        <a:dk1>
          <a:srgbClr val="333333"/>
        </a:dk1>
        <a:lt1>
          <a:srgbClr val="FFFFFF"/>
        </a:lt1>
        <a:dk2>
          <a:srgbClr val="820000"/>
        </a:dk2>
        <a:lt2>
          <a:srgbClr val="FFFFFF"/>
        </a:lt2>
        <a:accent1>
          <a:srgbClr val="FF9900"/>
        </a:accent1>
        <a:accent2>
          <a:srgbClr val="CC3300"/>
        </a:accent2>
        <a:accent3>
          <a:srgbClr val="C1AAAA"/>
        </a:accent3>
        <a:accent4>
          <a:srgbClr val="DADADA"/>
        </a:accent4>
        <a:accent5>
          <a:srgbClr val="FFCAAA"/>
        </a:accent5>
        <a:accent6>
          <a:srgbClr val="B92D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2">
        <a:dk1>
          <a:srgbClr val="333333"/>
        </a:dk1>
        <a:lt1>
          <a:srgbClr val="CCCCFF"/>
        </a:lt1>
        <a:dk2>
          <a:srgbClr val="0B0506"/>
        </a:dk2>
        <a:lt2>
          <a:srgbClr val="FFFFFF"/>
        </a:lt2>
        <a:accent1>
          <a:srgbClr val="3366CC"/>
        </a:accent1>
        <a:accent2>
          <a:srgbClr val="3333CC"/>
        </a:accent2>
        <a:accent3>
          <a:srgbClr val="AAAAAA"/>
        </a:accent3>
        <a:accent4>
          <a:srgbClr val="AEAEDA"/>
        </a:accent4>
        <a:accent5>
          <a:srgbClr val="ADB8E2"/>
        </a:accent5>
        <a:accent6>
          <a:srgbClr val="2D2DB9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3">
        <a:dk1>
          <a:srgbClr val="333333"/>
        </a:dk1>
        <a:lt1>
          <a:srgbClr val="FFFFFF"/>
        </a:lt1>
        <a:dk2>
          <a:srgbClr val="221013"/>
        </a:dk2>
        <a:lt2>
          <a:srgbClr val="FFFFFF"/>
        </a:lt2>
        <a:accent1>
          <a:srgbClr val="CC3300"/>
        </a:accent1>
        <a:accent2>
          <a:srgbClr val="CC9900"/>
        </a:accent2>
        <a:accent3>
          <a:srgbClr val="ABAAAA"/>
        </a:accent3>
        <a:accent4>
          <a:srgbClr val="DADADA"/>
        </a:accent4>
        <a:accent5>
          <a:srgbClr val="E2ADAA"/>
        </a:accent5>
        <a:accent6>
          <a:srgbClr val="B98A00"/>
        </a:accent6>
        <a:hlink>
          <a:srgbClr val="808080"/>
        </a:hlink>
        <a:folHlink>
          <a:srgbClr val="66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4">
        <a:dk1>
          <a:srgbClr val="11054B"/>
        </a:dk1>
        <a:lt1>
          <a:srgbClr val="FFFFFF"/>
        </a:lt1>
        <a:dk2>
          <a:srgbClr val="0000CC"/>
        </a:dk2>
        <a:lt2>
          <a:srgbClr val="FFFFFF"/>
        </a:lt2>
        <a:accent1>
          <a:srgbClr val="FF6600"/>
        </a:accent1>
        <a:accent2>
          <a:srgbClr val="FF3300"/>
        </a:accent2>
        <a:accent3>
          <a:srgbClr val="AAAAE2"/>
        </a:accent3>
        <a:accent4>
          <a:srgbClr val="DADADA"/>
        </a:accent4>
        <a:accent5>
          <a:srgbClr val="FFB8AA"/>
        </a:accent5>
        <a:accent6>
          <a:srgbClr val="E72D00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5">
        <a:dk1>
          <a:srgbClr val="9B8D65"/>
        </a:dk1>
        <a:lt1>
          <a:srgbClr val="F8F8F8"/>
        </a:lt1>
        <a:dk2>
          <a:srgbClr val="002600"/>
        </a:dk2>
        <a:lt2>
          <a:srgbClr val="FAFACC"/>
        </a:lt2>
        <a:accent1>
          <a:srgbClr val="CC9933"/>
        </a:accent1>
        <a:accent2>
          <a:srgbClr val="8F9967"/>
        </a:accent2>
        <a:accent3>
          <a:srgbClr val="AAACAA"/>
        </a:accent3>
        <a:accent4>
          <a:srgbClr val="D4D4D4"/>
        </a:accent4>
        <a:accent5>
          <a:srgbClr val="E2CAAD"/>
        </a:accent5>
        <a:accent6>
          <a:srgbClr val="818A5D"/>
        </a:accent6>
        <a:hlink>
          <a:srgbClr val="336600"/>
        </a:hlink>
        <a:folHlink>
          <a:srgbClr val="8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6">
        <a:dk1>
          <a:srgbClr val="333333"/>
        </a:dk1>
        <a:lt1>
          <a:srgbClr val="FFFFFF"/>
        </a:lt1>
        <a:dk2>
          <a:srgbClr val="006699"/>
        </a:dk2>
        <a:lt2>
          <a:srgbClr val="FFFFFF"/>
        </a:lt2>
        <a:accent1>
          <a:srgbClr val="CC9900"/>
        </a:accent1>
        <a:accent2>
          <a:srgbClr val="FF9900"/>
        </a:accent2>
        <a:accent3>
          <a:srgbClr val="AAB8CA"/>
        </a:accent3>
        <a:accent4>
          <a:srgbClr val="DADADA"/>
        </a:accent4>
        <a:accent5>
          <a:srgbClr val="E2CAAA"/>
        </a:accent5>
        <a:accent6>
          <a:srgbClr val="E78A00"/>
        </a:accent6>
        <a:hlink>
          <a:srgbClr val="FFCC00"/>
        </a:hlink>
        <a:folHlink>
          <a:srgbClr val="706F37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dge 7">
        <a:dk1>
          <a:srgbClr val="000000"/>
        </a:dk1>
        <a:lt1>
          <a:srgbClr val="FFFFFF"/>
        </a:lt1>
        <a:dk2>
          <a:srgbClr val="006633"/>
        </a:dk2>
        <a:lt2>
          <a:srgbClr val="5F5F5F"/>
        </a:lt2>
        <a:accent1>
          <a:srgbClr val="CC9900"/>
        </a:accent1>
        <a:accent2>
          <a:srgbClr val="3B812F"/>
        </a:accent2>
        <a:accent3>
          <a:srgbClr val="FFFFFF"/>
        </a:accent3>
        <a:accent4>
          <a:srgbClr val="000000"/>
        </a:accent4>
        <a:accent5>
          <a:srgbClr val="E2CAAA"/>
        </a:accent5>
        <a:accent6>
          <a:srgbClr val="35742A"/>
        </a:accent6>
        <a:hlink>
          <a:srgbClr val="996600"/>
        </a:hlink>
        <a:folHlink>
          <a:srgbClr val="AFBF3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8">
        <a:dk1>
          <a:srgbClr val="000000"/>
        </a:dk1>
        <a:lt1>
          <a:srgbClr val="FFFFFF"/>
        </a:lt1>
        <a:dk2>
          <a:srgbClr val="CC0000"/>
        </a:dk2>
        <a:lt2>
          <a:srgbClr val="666699"/>
        </a:lt2>
        <a:accent1>
          <a:srgbClr val="808080"/>
        </a:accent1>
        <a:accent2>
          <a:srgbClr val="999933"/>
        </a:accent2>
        <a:accent3>
          <a:srgbClr val="FFFFFF"/>
        </a:accent3>
        <a:accent4>
          <a:srgbClr val="000000"/>
        </a:accent4>
        <a:accent5>
          <a:srgbClr val="C0C0C0"/>
        </a:accent5>
        <a:accent6>
          <a:srgbClr val="8A8A2D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dge 9">
        <a:dk1>
          <a:srgbClr val="000000"/>
        </a:dk1>
        <a:lt1>
          <a:srgbClr val="FFFFFF"/>
        </a:lt1>
        <a:dk2>
          <a:srgbClr val="003399"/>
        </a:dk2>
        <a:lt2>
          <a:srgbClr val="666699"/>
        </a:lt2>
        <a:accent1>
          <a:srgbClr val="009999"/>
        </a:accent1>
        <a:accent2>
          <a:srgbClr val="4C6D4E"/>
        </a:accent2>
        <a:accent3>
          <a:srgbClr val="FFFFFF"/>
        </a:accent3>
        <a:accent4>
          <a:srgbClr val="000000"/>
        </a:accent4>
        <a:accent5>
          <a:srgbClr val="AACACA"/>
        </a:accent5>
        <a:accent6>
          <a:srgbClr val="446246"/>
        </a:accent6>
        <a:hlink>
          <a:srgbClr val="4C6D80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Default Theme</Template>
  <TotalTime>29422</TotalTime>
  <Words>234</Words>
  <Application>Microsoft Office PowerPoint</Application>
  <PresentationFormat>On-screen Show (4:3)</PresentationFormat>
  <Paragraphs>57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7" baseType="lpstr">
      <vt:lpstr>Arial</vt:lpstr>
      <vt:lpstr>Calibri</vt:lpstr>
      <vt:lpstr>Cambria Math</vt:lpstr>
      <vt:lpstr>Garamond</vt:lpstr>
      <vt:lpstr>Wingdings</vt:lpstr>
      <vt:lpstr>Default Theme</vt:lpstr>
      <vt:lpstr>Stat 414 – Day 9</vt:lpstr>
      <vt:lpstr>Plan for today</vt:lpstr>
      <vt:lpstr>Exam 1</vt:lpstr>
      <vt:lpstr>Standard errors</vt:lpstr>
      <vt:lpstr>Examples</vt:lpstr>
      <vt:lpstr>Last Time: Netherlands Language Test </vt:lpstr>
      <vt:lpstr>Three-level model</vt:lpstr>
      <vt:lpstr>Three-level model</vt:lpstr>
      <vt:lpstr>Covariances…</vt:lpstr>
      <vt:lpstr>Possible conclusions</vt:lpstr>
      <vt:lpstr>How compare models?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ITS/CSS</dc:creator>
  <cp:lastModifiedBy>Beth L. Chance</cp:lastModifiedBy>
  <cp:revision>194</cp:revision>
  <cp:lastPrinted>2014-11-17T15:09:05Z</cp:lastPrinted>
  <dcterms:created xsi:type="dcterms:W3CDTF">2008-05-19T22:24:48Z</dcterms:created>
  <dcterms:modified xsi:type="dcterms:W3CDTF">2019-10-22T02:57:23Z</dcterms:modified>
</cp:coreProperties>
</file>