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360" r:id="rId3"/>
    <p:sldId id="376" r:id="rId4"/>
    <p:sldId id="378" r:id="rId5"/>
    <p:sldId id="377" r:id="rId6"/>
    <p:sldId id="364" r:id="rId7"/>
    <p:sldId id="380" r:id="rId8"/>
    <p:sldId id="379" r:id="rId9"/>
    <p:sldId id="381" r:id="rId10"/>
    <p:sldId id="383" r:id="rId11"/>
    <p:sldId id="382" r:id="rId12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86472" autoAdjust="0"/>
  </p:normalViewPr>
  <p:slideViewPr>
    <p:cSldViewPr>
      <p:cViewPr varScale="1">
        <p:scale>
          <a:sx n="65" d="100"/>
          <a:sy n="65" d="100"/>
        </p:scale>
        <p:origin x="12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889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2088" y="-58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34" tIns="46217" rIns="92434" bIns="46217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34" tIns="46217" rIns="92434" bIns="46217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1E6FD79-128F-48E7-AFD9-3A4221C398AA}" type="datetimeFigureOut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34" tIns="46217" rIns="92434" bIns="46217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0925CBD-31BB-43D9-A6B3-ECDF2849C1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FDCBDF1-E2DE-451D-85F8-D73E6CD81C98}" type="datetimeFigureOut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90382C-2C1C-4DA3-B199-5FC826D2E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C43C0F-69FF-4786-9B46-88EDF45CD793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15C42-7CCA-4A25-8BA4-D448E3B4C4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02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DEC7E-4224-46DA-9573-009A122B3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08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5A04C-BDDB-499A-BB93-55EA10DC3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56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22408-1314-4A6B-B0A7-692FE7C5D4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62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97EAF-2D2F-4616-8D72-A15BBCC62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89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9584A-B9D0-4C9D-BE78-F1D1172632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89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6699-039E-4D85-ACEA-3E7982D4AF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92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6FE93-91BC-4F71-9002-DEB3D93AF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25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6F42B-5EBD-4F13-892C-5FA3D05CE5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43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053B2-15B0-428D-A47F-91037EE9E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18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D972F-08EF-46F1-AEA6-5D97701AA8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77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28497073-AFB7-4B91-96E6-0DF0F4A60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911225" y="1447800"/>
            <a:ext cx="7623175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Stat 414 – Day 9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Three-level models (4.9)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</a:t>
            </a:r>
            <a:r>
              <a:rPr lang="en-US" dirty="0"/>
              <a:t>from the same </a:t>
            </a:r>
            <a:r>
              <a:rPr lang="en-US" dirty="0" smtClean="0"/>
              <a:t>class </a:t>
            </a:r>
            <a:r>
              <a:rPr lang="en-US" dirty="0"/>
              <a:t>are significantly more alike than students from different </a:t>
            </a:r>
            <a:r>
              <a:rPr lang="en-US" dirty="0" smtClean="0"/>
              <a:t>classes. </a:t>
            </a:r>
          </a:p>
          <a:p>
            <a:r>
              <a:rPr lang="en-US" dirty="0" smtClean="0"/>
              <a:t>Similarly</a:t>
            </a:r>
            <a:r>
              <a:rPr lang="en-US" dirty="0"/>
              <a:t>, students taught in the same </a:t>
            </a:r>
            <a:r>
              <a:rPr lang="en-US" dirty="0" smtClean="0"/>
              <a:t>school  </a:t>
            </a:r>
            <a:r>
              <a:rPr lang="en-US" dirty="0"/>
              <a:t>are significantly more homogenous than students taught in different school-cohorts.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multilevel approach </a:t>
            </a:r>
            <a:r>
              <a:rPr lang="en-US" dirty="0" smtClean="0"/>
              <a:t>preferred over </a:t>
            </a:r>
            <a:r>
              <a:rPr lang="en-US" dirty="0"/>
              <a:t>a single-level approach and </a:t>
            </a:r>
            <a:r>
              <a:rPr lang="en-US" dirty="0" smtClean="0"/>
              <a:t>over </a:t>
            </a:r>
            <a:r>
              <a:rPr lang="en-US" dirty="0"/>
              <a:t>carrying out either of the potential two-level analyses of these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compare models?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Model with no random effects?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Model with only Level 2 random effects?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Model with only Level 3 random effects?</a:t>
            </a:r>
          </a:p>
          <a:p>
            <a:endParaRPr lang="en-US" altLang="en-US" smtClean="0"/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65563"/>
            <a:ext cx="4191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463" y="2133600"/>
            <a:ext cx="25034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42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Plan for today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Project proposals submitted in PolyLearn</a:t>
            </a:r>
          </a:p>
          <a:p>
            <a:r>
              <a:rPr lang="en-US" altLang="en-US" dirty="0" smtClean="0"/>
              <a:t>Review Exam 1</a:t>
            </a:r>
          </a:p>
          <a:p>
            <a:pPr lvl="1"/>
            <a:r>
              <a:rPr lang="en-US" altLang="en-US" dirty="0" err="1" smtClean="0"/>
              <a:t>Intraclass</a:t>
            </a:r>
            <a:r>
              <a:rPr lang="en-US" altLang="en-US" smtClean="0"/>
              <a:t> </a:t>
            </a:r>
            <a:r>
              <a:rPr lang="en-US" altLang="en-US" smtClean="0"/>
              <a:t>correlation </a:t>
            </a:r>
            <a:r>
              <a:rPr lang="en-US" altLang="en-US" dirty="0" smtClean="0"/>
              <a:t>and effective sample size</a:t>
            </a:r>
          </a:p>
          <a:p>
            <a:pPr lvl="1"/>
            <a:r>
              <a:rPr lang="en-US" altLang="en-US" dirty="0" smtClean="0"/>
              <a:t>Three-level random intercepts models</a:t>
            </a:r>
          </a:p>
          <a:p>
            <a:r>
              <a:rPr lang="en-US" altLang="en-US" dirty="0" smtClean="0"/>
              <a:t>Due Friday</a:t>
            </a:r>
          </a:p>
          <a:p>
            <a:pPr lvl="1"/>
            <a:r>
              <a:rPr lang="en-US" altLang="en-US" dirty="0" smtClean="0"/>
              <a:t>New version of last exam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Average: .</a:t>
            </a:r>
            <a:r>
              <a:rPr lang="en-US" dirty="0" smtClean="0"/>
              <a:t>825 </a:t>
            </a:r>
            <a:r>
              <a:rPr lang="en-US" dirty="0" smtClean="0"/>
              <a:t>(55 pts), high = 48.5</a:t>
            </a:r>
          </a:p>
          <a:p>
            <a:r>
              <a:rPr lang="en-US" dirty="0" smtClean="0"/>
              <a:t>Solutions online</a:t>
            </a:r>
          </a:p>
          <a:p>
            <a:r>
              <a:rPr lang="en-US" dirty="0" smtClean="0"/>
              <a:t>Reminders</a:t>
            </a:r>
          </a:p>
          <a:p>
            <a:pPr lvl="1"/>
            <a:r>
              <a:rPr lang="en-US" dirty="0" smtClean="0"/>
              <a:t>Interpreting intercept: also consider “group effect = 0”</a:t>
            </a:r>
          </a:p>
          <a:p>
            <a:pPr lvl="1"/>
            <a:r>
              <a:rPr lang="en-US" dirty="0" smtClean="0"/>
              <a:t>Standard </a:t>
            </a:r>
            <a:r>
              <a:rPr lang="en-US" dirty="0" smtClean="0"/>
              <a:t>errors…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02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4 of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7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randomized trials</a:t>
            </a:r>
          </a:p>
          <a:p>
            <a:endParaRPr lang="en-US" dirty="0"/>
          </a:p>
          <a:p>
            <a:pPr lvl="2"/>
            <a:r>
              <a:rPr lang="en-US" dirty="0" smtClean="0"/>
              <a:t>Power: necessary sample size could be much larger</a:t>
            </a:r>
          </a:p>
          <a:p>
            <a:r>
              <a:rPr lang="en-US" dirty="0" smtClean="0"/>
              <a:t>Observational data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676400" y="2062035"/>
                <a:ext cx="4038600" cy="668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𝑘𝑛</m:t>
                        </m:r>
                      </m:den>
                    </m:f>
                    <m:r>
                      <a:rPr lang="en-US" sz="2400">
                        <a:latin typeface="Cambria Math" panose="02040503050406030204" pitchFamily="18" charset="0"/>
                      </a:rPr>
                      <m:t>(1+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𝐼𝐶𝐶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062035"/>
                <a:ext cx="4038600" cy="668388"/>
              </a:xfrm>
              <a:prstGeom prst="rect">
                <a:avLst/>
              </a:prstGeom>
              <a:blipFill>
                <a:blip r:embed="rId2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8281" b="33800"/>
          <a:stretch/>
        </p:blipFill>
        <p:spPr>
          <a:xfrm>
            <a:off x="609600" y="3657600"/>
            <a:ext cx="7762875" cy="12192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4946854"/>
            <a:ext cx="613410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25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Last Time: Netherlands </a:t>
            </a:r>
            <a:r>
              <a:rPr lang="en-US" altLang="en-US" dirty="0" smtClean="0"/>
              <a:t>Language Test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If ignore school to school variation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With random school effects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pPr lvl="1"/>
            <a:r>
              <a:rPr lang="en-US" altLang="en-US" smtClean="0"/>
              <a:t>This slope is 3SE from first slope!</a:t>
            </a:r>
          </a:p>
          <a:p>
            <a:pPr lvl="1"/>
            <a:r>
              <a:rPr lang="en-US" altLang="en-US" smtClean="0"/>
              <a:t>This intercept SE is twice as large</a:t>
            </a:r>
          </a:p>
        </p:txBody>
      </p:sp>
      <p:pic>
        <p:nvPicPr>
          <p:cNvPr id="1434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26860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65563"/>
            <a:ext cx="26765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Three-level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837" y="1338262"/>
            <a:ext cx="6410325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64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Three-level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77975"/>
            <a:ext cx="68580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Covariances…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30725"/>
          </a:xfrm>
        </p:spPr>
        <p:txBody>
          <a:bodyPr/>
          <a:lstStyle/>
          <a:p>
            <a:r>
              <a:rPr lang="en-US" altLang="en-US" smtClean="0"/>
              <a:t>Divide by total variance to get correlations</a:t>
            </a:r>
          </a:p>
        </p:txBody>
      </p:sp>
      <p:pic>
        <p:nvPicPr>
          <p:cNvPr id="1024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6200"/>
            <a:ext cx="3124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4164013"/>
            <a:ext cx="760095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1524000" y="3962400"/>
            <a:ext cx="666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   1                   2               3                  4               5                   6</a:t>
            </a:r>
          </a:p>
        </p:txBody>
      </p:sp>
      <p:sp>
        <p:nvSpPr>
          <p:cNvPr id="10247" name="TextBox 6"/>
          <p:cNvSpPr txBox="1">
            <a:spLocks noChangeArrowheads="1"/>
          </p:cNvSpPr>
          <p:nvPr/>
        </p:nvSpPr>
        <p:spPr bwMode="auto">
          <a:xfrm>
            <a:off x="709613" y="4117975"/>
            <a:ext cx="31273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</p:txBody>
      </p:sp>
      <p:sp>
        <p:nvSpPr>
          <p:cNvPr id="10248" name="TextBox 8"/>
          <p:cNvSpPr txBox="1">
            <a:spLocks noChangeArrowheads="1"/>
          </p:cNvSpPr>
          <p:nvPr/>
        </p:nvSpPr>
        <p:spPr bwMode="auto">
          <a:xfrm>
            <a:off x="6705600" y="201613"/>
            <a:ext cx="1219200" cy="338137"/>
          </a:xfrm>
          <a:prstGeom prst="rect">
            <a:avLst/>
          </a:prstGeom>
          <a:solidFill>
            <a:srgbClr val="EB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/>
              <a:t>class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7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29422</TotalTime>
  <Words>234</Words>
  <Application>Microsoft Office PowerPoint</Application>
  <PresentationFormat>On-screen Show (4:3)</PresentationFormat>
  <Paragraphs>57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Garamond</vt:lpstr>
      <vt:lpstr>Wingdings</vt:lpstr>
      <vt:lpstr>Default Theme</vt:lpstr>
      <vt:lpstr>Stat 414 – Day 9</vt:lpstr>
      <vt:lpstr>Plan for today</vt:lpstr>
      <vt:lpstr>Exam 1</vt:lpstr>
      <vt:lpstr>Standard errors</vt:lpstr>
      <vt:lpstr>Examples</vt:lpstr>
      <vt:lpstr>Last Time: Netherlands Language Test </vt:lpstr>
      <vt:lpstr>Three-level model</vt:lpstr>
      <vt:lpstr>Three-level model</vt:lpstr>
      <vt:lpstr>Covariances…</vt:lpstr>
      <vt:lpstr>Possible conclusions</vt:lpstr>
      <vt:lpstr>How compare models?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ITS/CSS</dc:creator>
  <cp:lastModifiedBy>Beth L. Chance</cp:lastModifiedBy>
  <cp:revision>194</cp:revision>
  <cp:lastPrinted>2014-11-17T15:09:05Z</cp:lastPrinted>
  <dcterms:created xsi:type="dcterms:W3CDTF">2008-05-19T22:24:48Z</dcterms:created>
  <dcterms:modified xsi:type="dcterms:W3CDTF">2019-10-22T02:57:23Z</dcterms:modified>
</cp:coreProperties>
</file>