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256" r:id="rId2"/>
    <p:sldId id="352" r:id="rId3"/>
    <p:sldId id="355" r:id="rId4"/>
    <p:sldId id="357" r:id="rId5"/>
    <p:sldId id="354" r:id="rId6"/>
    <p:sldId id="356" r:id="rId7"/>
    <p:sldId id="359" r:id="rId8"/>
    <p:sldId id="358" r:id="rId9"/>
    <p:sldId id="341" r:id="rId10"/>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292" autoAdjust="0"/>
    <p:restoredTop sz="86472" autoAdjust="0"/>
  </p:normalViewPr>
  <p:slideViewPr>
    <p:cSldViewPr>
      <p:cViewPr varScale="1">
        <p:scale>
          <a:sx n="56" d="100"/>
          <a:sy n="56" d="100"/>
        </p:scale>
        <p:origin x="172" y="52"/>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AB2B0E77-4F51-4356-9336-9ED923AFC8C9}" type="datetimeFigureOut">
              <a:rPr lang="en-US"/>
              <a:pPr>
                <a:defRPr/>
              </a:pPr>
              <a:t>9/30/2019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9FB442D3-FFD1-40C2-A082-27E53D70669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E2E5AF5D-4ADC-4FBC-88BD-1CF5D0FA21AA}" type="datetimeFigureOut">
              <a:rPr lang="en-US"/>
              <a:pPr>
                <a:defRPr/>
              </a:pPr>
              <a:t>9/30/2019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71D8EC-FD08-4ED0-AC87-4B46869EC74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69B464-7D9B-46A5-ACE4-13146BCB3BB5}"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REML standard errors for t-tests and F-tests of fixed effects</a:t>
            </a:r>
            <a:endParaRPr lang="en-US" dirty="0"/>
          </a:p>
        </p:txBody>
      </p:sp>
      <p:sp>
        <p:nvSpPr>
          <p:cNvPr id="4" name="Slide Number Placeholder 3"/>
          <p:cNvSpPr>
            <a:spLocks noGrp="1"/>
          </p:cNvSpPr>
          <p:nvPr>
            <p:ph type="sldNum" sz="quarter" idx="10"/>
          </p:nvPr>
        </p:nvSpPr>
        <p:spPr/>
        <p:txBody>
          <a:bodyPr/>
          <a:lstStyle/>
          <a:p>
            <a:pPr>
              <a:defRPr/>
            </a:pPr>
            <a:fld id="{BF71D8EC-FD08-4ED0-AC87-4B46869EC740}" type="slidenum">
              <a:rPr lang="en-US" altLang="en-US" smtClean="0"/>
              <a:pPr>
                <a:defRPr/>
              </a:pPr>
              <a:t>6</a:t>
            </a:fld>
            <a:endParaRPr lang="en-US" altLang="en-US"/>
          </a:p>
        </p:txBody>
      </p:sp>
    </p:spTree>
    <p:extLst>
      <p:ext uri="{BB962C8B-B14F-4D97-AF65-F5344CB8AC3E}">
        <p14:creationId xmlns:p14="http://schemas.microsoft.com/office/powerpoint/2010/main" val="410819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9B556AD3-8D70-4806-9C2C-FEB2D862BF20}" type="slidenum">
              <a:rPr lang="en-US" altLang="en-US"/>
              <a:pPr>
                <a:defRPr/>
              </a:pPr>
              <a:t>‹#›</a:t>
            </a:fld>
            <a:endParaRPr lang="en-US" altLang="en-US"/>
          </a:p>
        </p:txBody>
      </p:sp>
    </p:spTree>
    <p:extLst>
      <p:ext uri="{BB962C8B-B14F-4D97-AF65-F5344CB8AC3E}">
        <p14:creationId xmlns:p14="http://schemas.microsoft.com/office/powerpoint/2010/main" val="141856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7ADD2E-E951-4A09-9191-56FF8104C3EA}" type="slidenum">
              <a:rPr lang="en-US" altLang="en-US"/>
              <a:pPr>
                <a:defRPr/>
              </a:pPr>
              <a:t>‹#›</a:t>
            </a:fld>
            <a:endParaRPr lang="en-US" altLang="en-US"/>
          </a:p>
        </p:txBody>
      </p:sp>
    </p:spTree>
    <p:extLst>
      <p:ext uri="{BB962C8B-B14F-4D97-AF65-F5344CB8AC3E}">
        <p14:creationId xmlns:p14="http://schemas.microsoft.com/office/powerpoint/2010/main" val="29651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AF9E4B-FC0E-4844-9C6A-EFB54578BB01}" type="slidenum">
              <a:rPr lang="en-US" altLang="en-US"/>
              <a:pPr>
                <a:defRPr/>
              </a:pPr>
              <a:t>‹#›</a:t>
            </a:fld>
            <a:endParaRPr lang="en-US" altLang="en-US"/>
          </a:p>
        </p:txBody>
      </p:sp>
    </p:spTree>
    <p:extLst>
      <p:ext uri="{BB962C8B-B14F-4D97-AF65-F5344CB8AC3E}">
        <p14:creationId xmlns:p14="http://schemas.microsoft.com/office/powerpoint/2010/main" val="316410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6A4974-9954-4765-8C41-BB3AB375CCAC}" type="slidenum">
              <a:rPr lang="en-US" altLang="en-US"/>
              <a:pPr>
                <a:defRPr/>
              </a:pPr>
              <a:t>‹#›</a:t>
            </a:fld>
            <a:endParaRPr lang="en-US" altLang="en-US"/>
          </a:p>
        </p:txBody>
      </p:sp>
    </p:spTree>
    <p:extLst>
      <p:ext uri="{BB962C8B-B14F-4D97-AF65-F5344CB8AC3E}">
        <p14:creationId xmlns:p14="http://schemas.microsoft.com/office/powerpoint/2010/main" val="277809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9ED99E-B7FC-4EBD-8239-B53EC63515A8}" type="slidenum">
              <a:rPr lang="en-US" altLang="en-US"/>
              <a:pPr>
                <a:defRPr/>
              </a:pPr>
              <a:t>‹#›</a:t>
            </a:fld>
            <a:endParaRPr lang="en-US" altLang="en-US"/>
          </a:p>
        </p:txBody>
      </p:sp>
    </p:spTree>
    <p:extLst>
      <p:ext uri="{BB962C8B-B14F-4D97-AF65-F5344CB8AC3E}">
        <p14:creationId xmlns:p14="http://schemas.microsoft.com/office/powerpoint/2010/main" val="282028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AE699E-2C0A-4671-A835-5374FA642B21}" type="slidenum">
              <a:rPr lang="en-US" altLang="en-US"/>
              <a:pPr>
                <a:defRPr/>
              </a:pPr>
              <a:t>‹#›</a:t>
            </a:fld>
            <a:endParaRPr lang="en-US" altLang="en-US"/>
          </a:p>
        </p:txBody>
      </p:sp>
    </p:spTree>
    <p:extLst>
      <p:ext uri="{BB962C8B-B14F-4D97-AF65-F5344CB8AC3E}">
        <p14:creationId xmlns:p14="http://schemas.microsoft.com/office/powerpoint/2010/main" val="361422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01C747-6BBB-425E-81F8-68683E014033}" type="slidenum">
              <a:rPr lang="en-US" altLang="en-US"/>
              <a:pPr>
                <a:defRPr/>
              </a:pPr>
              <a:t>‹#›</a:t>
            </a:fld>
            <a:endParaRPr lang="en-US" altLang="en-US"/>
          </a:p>
        </p:txBody>
      </p:sp>
    </p:spTree>
    <p:extLst>
      <p:ext uri="{BB962C8B-B14F-4D97-AF65-F5344CB8AC3E}">
        <p14:creationId xmlns:p14="http://schemas.microsoft.com/office/powerpoint/2010/main" val="58590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B2ABC0D-084A-47D9-80D1-DE207131A3C2}" type="slidenum">
              <a:rPr lang="en-US" altLang="en-US"/>
              <a:pPr>
                <a:defRPr/>
              </a:pPr>
              <a:t>‹#›</a:t>
            </a:fld>
            <a:endParaRPr lang="en-US" altLang="en-US"/>
          </a:p>
        </p:txBody>
      </p:sp>
    </p:spTree>
    <p:extLst>
      <p:ext uri="{BB962C8B-B14F-4D97-AF65-F5344CB8AC3E}">
        <p14:creationId xmlns:p14="http://schemas.microsoft.com/office/powerpoint/2010/main" val="267357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C4FD14A-1DCD-4685-8DBA-699E420322DE}" type="slidenum">
              <a:rPr lang="en-US" altLang="en-US"/>
              <a:pPr>
                <a:defRPr/>
              </a:pPr>
              <a:t>‹#›</a:t>
            </a:fld>
            <a:endParaRPr lang="en-US" altLang="en-US"/>
          </a:p>
        </p:txBody>
      </p:sp>
    </p:spTree>
    <p:extLst>
      <p:ext uri="{BB962C8B-B14F-4D97-AF65-F5344CB8AC3E}">
        <p14:creationId xmlns:p14="http://schemas.microsoft.com/office/powerpoint/2010/main" val="1861062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17E255-9E95-4A51-B358-3444414C12B0}" type="slidenum">
              <a:rPr lang="en-US" altLang="en-US"/>
              <a:pPr>
                <a:defRPr/>
              </a:pPr>
              <a:t>‹#›</a:t>
            </a:fld>
            <a:endParaRPr lang="en-US" altLang="en-US"/>
          </a:p>
        </p:txBody>
      </p:sp>
    </p:spTree>
    <p:extLst>
      <p:ext uri="{BB962C8B-B14F-4D97-AF65-F5344CB8AC3E}">
        <p14:creationId xmlns:p14="http://schemas.microsoft.com/office/powerpoint/2010/main" val="938605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4FED706-3CE0-4C27-9607-A39D4DEE0465}" type="slidenum">
              <a:rPr lang="en-US" altLang="en-US"/>
              <a:pPr>
                <a:defRPr/>
              </a:pPr>
              <a:t>‹#›</a:t>
            </a:fld>
            <a:endParaRPr lang="en-US" altLang="en-US"/>
          </a:p>
        </p:txBody>
      </p:sp>
    </p:spTree>
    <p:extLst>
      <p:ext uri="{BB962C8B-B14F-4D97-AF65-F5344CB8AC3E}">
        <p14:creationId xmlns:p14="http://schemas.microsoft.com/office/powerpoint/2010/main" val="260391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91A63BFB-FDBF-43BD-A066-9E34C931FE09}"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eaLnBrk="1" hangingPunct="1"/>
            <a:r>
              <a:rPr lang="en-US" altLang="en-US" dirty="0" smtClean="0"/>
              <a:t>Stat 414 – Day </a:t>
            </a:r>
            <a:r>
              <a:rPr lang="en-US" altLang="en-US" dirty="0" smtClean="0"/>
              <a:t>5</a:t>
            </a:r>
            <a:endParaRPr lang="en-US" altLang="en-US" dirty="0" smtClean="0"/>
          </a:p>
        </p:txBody>
      </p:sp>
      <p:sp>
        <p:nvSpPr>
          <p:cNvPr id="5123" name="Subtitle 2"/>
          <p:cNvSpPr>
            <a:spLocks noGrp="1"/>
          </p:cNvSpPr>
          <p:nvPr>
            <p:ph type="subTitle" idx="1"/>
          </p:nvPr>
        </p:nvSpPr>
        <p:spPr/>
        <p:txBody>
          <a:bodyPr/>
          <a:lstStyle/>
          <a:p>
            <a:pPr eaLnBrk="1" hangingPunct="1"/>
            <a:r>
              <a:rPr lang="en-US" altLang="en-US" dirty="0" smtClean="0"/>
              <a:t>Random effects</a:t>
            </a: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idx="1"/>
          </p:nvPr>
        </p:nvSpPr>
        <p:spPr/>
        <p:txBody>
          <a:bodyPr/>
          <a:lstStyle/>
          <a:p>
            <a:r>
              <a:rPr lang="en-US" dirty="0" smtClean="0"/>
              <a:t>Likelihood ratio tests</a:t>
            </a:r>
          </a:p>
          <a:p>
            <a:pPr lvl="1"/>
            <a:r>
              <a:rPr lang="en-US" dirty="0" smtClean="0"/>
              <a:t>For “nested models” can compare the likelihoods of the models (with and without terms)</a:t>
            </a:r>
          </a:p>
          <a:p>
            <a:pPr lvl="1"/>
            <a:r>
              <a:rPr lang="en-US" dirty="0" smtClean="0">
                <a:latin typeface="Symbol" panose="05050102010706020507" pitchFamily="18" charset="2"/>
              </a:rPr>
              <a:t>c</a:t>
            </a:r>
            <a:r>
              <a:rPr lang="en-US" baseline="30000" dirty="0" smtClean="0"/>
              <a:t>2</a:t>
            </a:r>
            <a:r>
              <a:rPr lang="en-US" dirty="0" smtClean="0"/>
              <a:t> = -2(</a:t>
            </a:r>
            <a:r>
              <a:rPr lang="en-US" dirty="0" err="1" smtClean="0"/>
              <a:t>L</a:t>
            </a:r>
            <a:r>
              <a:rPr lang="en-US" baseline="-25000" dirty="0" err="1" smtClean="0"/>
              <a:t>reduced</a:t>
            </a:r>
            <a:r>
              <a:rPr lang="en-US" dirty="0" smtClean="0"/>
              <a:t> – </a:t>
            </a:r>
            <a:r>
              <a:rPr lang="en-US" dirty="0" err="1" smtClean="0"/>
              <a:t>L</a:t>
            </a:r>
            <a:r>
              <a:rPr lang="en-US" baseline="-25000" dirty="0" err="1" smtClean="0"/>
              <a:t>full</a:t>
            </a:r>
            <a:r>
              <a:rPr lang="en-US" dirty="0" smtClean="0"/>
              <a:t>) </a:t>
            </a:r>
            <a:r>
              <a:rPr lang="en-US" dirty="0" smtClean="0">
                <a:sym typeface="Symbol" panose="05050102010706020507" pitchFamily="18" charset="2"/>
              </a:rPr>
              <a:t> </a:t>
            </a:r>
            <a:r>
              <a:rPr lang="en-US" dirty="0" smtClean="0">
                <a:latin typeface="Symbol" panose="05050102010706020507" pitchFamily="18" charset="2"/>
                <a:sym typeface="Symbol" panose="05050102010706020507" pitchFamily="18" charset="2"/>
              </a:rPr>
              <a:t>c</a:t>
            </a:r>
            <a:r>
              <a:rPr lang="en-US" baseline="30000" dirty="0" smtClean="0">
                <a:sym typeface="Symbol" panose="05050102010706020507" pitchFamily="18" charset="2"/>
              </a:rPr>
              <a:t>2</a:t>
            </a:r>
            <a:r>
              <a:rPr lang="en-US" dirty="0" smtClean="0">
                <a:sym typeface="Symbol" panose="05050102010706020507" pitchFamily="18" charset="2"/>
              </a:rPr>
              <a:t> </a:t>
            </a:r>
            <a:r>
              <a:rPr lang="en-US" dirty="0" err="1" smtClean="0">
                <a:sym typeface="Symbol" panose="05050102010706020507" pitchFamily="18" charset="2"/>
              </a:rPr>
              <a:t>df</a:t>
            </a:r>
            <a:r>
              <a:rPr lang="en-US" dirty="0" smtClean="0">
                <a:sym typeface="Symbol" panose="05050102010706020507" pitchFamily="18" charset="2"/>
              </a:rPr>
              <a:t> = number of parameters set equal to zero in Ho</a:t>
            </a:r>
            <a:endParaRPr lang="en-US" dirty="0"/>
          </a:p>
        </p:txBody>
      </p:sp>
    </p:spTree>
    <p:extLst>
      <p:ext uri="{BB962C8B-B14F-4D97-AF65-F5344CB8AC3E}">
        <p14:creationId xmlns:p14="http://schemas.microsoft.com/office/powerpoint/2010/main" val="2324112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Likelihood ratio test</a:t>
            </a:r>
          </a:p>
        </p:txBody>
      </p:sp>
      <p:sp>
        <p:nvSpPr>
          <p:cNvPr id="3" name="Content Placeholder 2"/>
          <p:cNvSpPr>
            <a:spLocks noGrp="1"/>
          </p:cNvSpPr>
          <p:nvPr>
            <p:ph idx="1"/>
          </p:nvPr>
        </p:nvSpPr>
        <p:spPr/>
        <p:txBody>
          <a:bodyPr rtlCol="0">
            <a:normAutofit fontScale="92500"/>
          </a:bodyPr>
          <a:lstStyle/>
          <a:p>
            <a:pPr fontAlgn="auto">
              <a:spcAft>
                <a:spcPts val="0"/>
              </a:spcAft>
              <a:defRPr/>
            </a:pPr>
            <a:r>
              <a:rPr lang="en-US" sz="2400" dirty="0" smtClean="0"/>
              <a:t>Intuitively, when the likelihood for the larger model is much greater than it is for the reduced model, we have evidence that the larger model is more closely aligned with the observed data. This isn’t really a fair comparison on the face of it. We need to account for the fact that more parameters were estimated and used for the larger model.</a:t>
            </a:r>
          </a:p>
          <a:p>
            <a:pPr fontAlgn="auto">
              <a:spcAft>
                <a:spcPts val="0"/>
              </a:spcAft>
              <a:defRPr/>
            </a:pPr>
            <a:r>
              <a:rPr lang="en-US" sz="2400" dirty="0" smtClean="0"/>
              <a:t>That is accomplished by taking into account the degrees of freedom for the χ2 distribution. The expected value of the χ2 distribution is its degrees of freedom. Thus when the difference in the number of parameters is large, the test statistic will need to be much larger to convince us that it is not simply chance variation with two identical models.</a:t>
            </a:r>
          </a:p>
        </p:txBody>
      </p:sp>
    </p:spTree>
    <p:extLst>
      <p:ext uri="{BB962C8B-B14F-4D97-AF65-F5344CB8AC3E}">
        <p14:creationId xmlns:p14="http://schemas.microsoft.com/office/powerpoint/2010/main" val="575819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Likelihood ratio tests</a:t>
                </a:r>
              </a:p>
              <a:p>
                <a:pPr lvl="1"/>
                <a:r>
                  <a:rPr lang="en-US" dirty="0" smtClean="0"/>
                  <a:t>For “nested models” can compare the likelihoods of the models (with and without terms)</a:t>
                </a:r>
              </a:p>
              <a:p>
                <a:pPr lvl="1"/>
                <a:r>
                  <a:rPr lang="en-US" dirty="0" smtClean="0">
                    <a:latin typeface="Symbol" panose="05050102010706020507" pitchFamily="18" charset="2"/>
                  </a:rPr>
                  <a:t>c</a:t>
                </a:r>
                <a:r>
                  <a:rPr lang="en-US" baseline="30000" dirty="0" smtClean="0"/>
                  <a:t>2</a:t>
                </a:r>
                <a:r>
                  <a:rPr lang="en-US" dirty="0" smtClean="0"/>
                  <a:t> = -2(</a:t>
                </a:r>
                <a:r>
                  <a:rPr lang="en-US" dirty="0" err="1" smtClean="0"/>
                  <a:t>L</a:t>
                </a:r>
                <a:r>
                  <a:rPr lang="en-US" baseline="-25000" dirty="0" err="1" smtClean="0"/>
                  <a:t>reduced</a:t>
                </a:r>
                <a:r>
                  <a:rPr lang="en-US" dirty="0" smtClean="0"/>
                  <a:t> – </a:t>
                </a:r>
                <a:r>
                  <a:rPr lang="en-US" dirty="0" err="1" smtClean="0"/>
                  <a:t>L</a:t>
                </a:r>
                <a:r>
                  <a:rPr lang="en-US" baseline="-25000" dirty="0" err="1" smtClean="0"/>
                  <a:t>full</a:t>
                </a:r>
                <a:r>
                  <a:rPr lang="en-US" dirty="0" smtClean="0"/>
                  <a:t>) </a:t>
                </a:r>
                <a:r>
                  <a:rPr lang="en-US" dirty="0" smtClean="0">
                    <a:sym typeface="Symbol" panose="05050102010706020507" pitchFamily="18" charset="2"/>
                  </a:rPr>
                  <a:t> </a:t>
                </a:r>
                <a:r>
                  <a:rPr lang="en-US" dirty="0" smtClean="0">
                    <a:latin typeface="Symbol" panose="05050102010706020507" pitchFamily="18" charset="2"/>
                    <a:sym typeface="Symbol" panose="05050102010706020507" pitchFamily="18" charset="2"/>
                  </a:rPr>
                  <a:t>c</a:t>
                </a:r>
                <a:r>
                  <a:rPr lang="en-US" baseline="30000" dirty="0" smtClean="0">
                    <a:sym typeface="Symbol" panose="05050102010706020507" pitchFamily="18" charset="2"/>
                  </a:rPr>
                  <a:t>2</a:t>
                </a:r>
                <a:r>
                  <a:rPr lang="en-US" dirty="0" smtClean="0">
                    <a:sym typeface="Symbol" panose="05050102010706020507" pitchFamily="18" charset="2"/>
                  </a:rPr>
                  <a:t> </a:t>
                </a:r>
                <a:r>
                  <a:rPr lang="en-US" dirty="0" err="1" smtClean="0">
                    <a:sym typeface="Symbol" panose="05050102010706020507" pitchFamily="18" charset="2"/>
                  </a:rPr>
                  <a:t>df</a:t>
                </a:r>
                <a:r>
                  <a:rPr lang="en-US" dirty="0" smtClean="0">
                    <a:sym typeface="Symbol" panose="05050102010706020507" pitchFamily="18" charset="2"/>
                  </a:rPr>
                  <a:t> = number of parameters set equal to zero in Ho</a:t>
                </a:r>
              </a:p>
              <a:p>
                <a:pPr lvl="1"/>
                <a:r>
                  <a:rPr lang="en-US" dirty="0" smtClean="0">
                    <a:sym typeface="Symbol" panose="05050102010706020507" pitchFamily="18" charset="2"/>
                  </a:rPr>
                  <a:t>But provides a biased estimator of </a:t>
                </a:r>
                <a:r>
                  <a:rPr lang="en-US" dirty="0" smtClean="0">
                    <a:latin typeface="Symbol" panose="05050102010706020507" pitchFamily="18" charset="2"/>
                    <a:sym typeface="Symbol" panose="05050102010706020507" pitchFamily="18" charset="2"/>
                  </a:rPr>
                  <a:t>s</a:t>
                </a:r>
                <a:r>
                  <a:rPr lang="en-US" baseline="30000" dirty="0" smtClean="0">
                    <a:sym typeface="Symbol" panose="05050102010706020507" pitchFamily="18" charset="2"/>
                  </a:rPr>
                  <a:t>2</a:t>
                </a:r>
              </a:p>
              <a:p>
                <a:pPr lvl="2"/>
                <a14:m>
                  <m:oMath xmlns:m="http://schemas.openxmlformats.org/officeDocument/2006/math">
                    <m:sSub>
                      <m:sSubPr>
                        <m:ctrlPr>
                          <a:rPr lang="en-US" b="0" i="1" smtClean="0">
                            <a:latin typeface="Cambria Math" panose="02040503050406030204" pitchFamily="18" charset="0"/>
                            <a:sym typeface="Symbol" panose="05050102010706020507" pitchFamily="18" charset="2"/>
                          </a:rPr>
                        </m:ctrlPr>
                      </m:sSubPr>
                      <m:e>
                        <m:acc>
                          <m:accPr>
                            <m:chr m:val="̂"/>
                            <m:ctrlPr>
                              <a:rPr lang="en-US" b="0" i="1" smtClean="0">
                                <a:latin typeface="Cambria Math" panose="02040503050406030204" pitchFamily="18" charset="0"/>
                                <a:sym typeface="Symbol" panose="05050102010706020507" pitchFamily="18" charset="2"/>
                              </a:rPr>
                            </m:ctrlPr>
                          </m:accPr>
                          <m:e>
                            <m:r>
                              <a:rPr lang="en-US" b="0" i="1" smtClean="0">
                                <a:latin typeface="Cambria Math" panose="02040503050406030204" pitchFamily="18" charset="0"/>
                                <a:sym typeface="Symbol" panose="05050102010706020507" pitchFamily="18" charset="2"/>
                              </a:rPr>
                              <m:t>𝜎</m:t>
                            </m:r>
                          </m:e>
                        </m:acc>
                      </m:e>
                      <m:sub>
                        <m:r>
                          <a:rPr lang="en-US" b="0" i="1" smtClean="0">
                            <a:latin typeface="Cambria Math" panose="02040503050406030204" pitchFamily="18" charset="0"/>
                            <a:sym typeface="Symbol" panose="05050102010706020507" pitchFamily="18" charset="2"/>
                          </a:rPr>
                          <m:t>𝑀𝐿𝐸</m:t>
                        </m:r>
                      </m:sub>
                    </m:sSub>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𝑆𝑆𝐸</m:t>
                    </m:r>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𝑛</m:t>
                    </m:r>
                    <m:r>
                      <a:rPr lang="en-US" b="0" i="1" smtClean="0">
                        <a:latin typeface="Cambria Math" panose="02040503050406030204" pitchFamily="18" charset="0"/>
                        <a:sym typeface="Symbol" panose="05050102010706020507" pitchFamily="18" charset="2"/>
                      </a:rPr>
                      <m:t> </m:t>
                    </m:r>
                  </m:oMath>
                </a14:m>
                <a:endParaRPr lang="en-US" dirty="0" smtClean="0">
                  <a:sym typeface="Symbol" panose="05050102010706020507" pitchFamily="18" charset="2"/>
                </a:endParaRPr>
              </a:p>
              <a:p>
                <a:pPr lvl="2"/>
                <a:r>
                  <a:rPr lang="en-US" dirty="0" smtClean="0">
                    <a:sym typeface="Symbol" panose="05050102010706020507" pitchFamily="18" charset="2"/>
                  </a:rPr>
                  <a:t>E(</a:t>
                </a:r>
                <a:r>
                  <a:rPr lang="en-US" dirty="0" smtClean="0">
                    <a:latin typeface="Symbol" panose="05050102010706020507" pitchFamily="18" charset="2"/>
                    <a:sym typeface="Symbol" panose="05050102010706020507" pitchFamily="18" charset="2"/>
                  </a:rPr>
                  <a:t>s</a:t>
                </a:r>
                <a:r>
                  <a:rPr lang="en-US" baseline="-25000" dirty="0" smtClean="0">
                    <a:sym typeface="Symbol" panose="05050102010706020507" pitchFamily="18" charset="2"/>
                  </a:rPr>
                  <a:t>MLE</a:t>
                </a:r>
                <a:r>
                  <a:rPr lang="en-US" baseline="30000" dirty="0" smtClean="0">
                    <a:sym typeface="Symbol" panose="05050102010706020507" pitchFamily="18" charset="2"/>
                  </a:rPr>
                  <a:t>2</a:t>
                </a:r>
                <a:r>
                  <a:rPr lang="en-US" dirty="0" smtClean="0">
                    <a:sym typeface="Symbol" panose="05050102010706020507" pitchFamily="18" charset="2"/>
                  </a:rPr>
                  <a:t>) = (</a:t>
                </a:r>
                <a:r>
                  <a:rPr lang="en-US" i="1" dirty="0" smtClean="0">
                    <a:sym typeface="Symbol" panose="05050102010706020507" pitchFamily="18" charset="2"/>
                  </a:rPr>
                  <a:t>n</a:t>
                </a:r>
                <a:r>
                  <a:rPr lang="en-US" dirty="0" smtClean="0">
                    <a:sym typeface="Symbol" panose="05050102010706020507" pitchFamily="18" charset="2"/>
                  </a:rPr>
                  <a:t> – </a:t>
                </a:r>
                <a:r>
                  <a:rPr lang="en-US" i="1" dirty="0" smtClean="0">
                    <a:sym typeface="Symbol" panose="05050102010706020507" pitchFamily="18" charset="2"/>
                  </a:rPr>
                  <a:t>p</a:t>
                </a:r>
                <a:r>
                  <a:rPr lang="en-US" dirty="0" smtClean="0">
                    <a:sym typeface="Symbol" panose="05050102010706020507" pitchFamily="18" charset="2"/>
                  </a:rPr>
                  <a:t> – 1)/</a:t>
                </a:r>
                <a:r>
                  <a:rPr lang="en-US" i="1" dirty="0" smtClean="0">
                    <a:sym typeface="Symbol" panose="05050102010706020507" pitchFamily="18" charset="2"/>
                  </a:rPr>
                  <a:t>n</a:t>
                </a:r>
                <a:r>
                  <a:rPr lang="en-US" dirty="0" smtClean="0">
                    <a:sym typeface="Symbol" panose="05050102010706020507" pitchFamily="18" charset="2"/>
                  </a:rPr>
                  <a:t> </a:t>
                </a:r>
                <a:r>
                  <a:rPr lang="en-US" dirty="0" smtClean="0">
                    <a:latin typeface="Symbol" panose="05050102010706020507" pitchFamily="18" charset="2"/>
                    <a:sym typeface="Symbol" panose="05050102010706020507" pitchFamily="18" charset="2"/>
                  </a:rPr>
                  <a:t>s</a:t>
                </a:r>
                <a:r>
                  <a:rPr lang="en-US" baseline="30000" dirty="0" smtClean="0">
                    <a:sym typeface="Symbol" panose="05050102010706020507" pitchFamily="18" charset="2"/>
                  </a:rPr>
                  <a:t>2</a:t>
                </a:r>
                <a:r>
                  <a:rPr lang="en-US" dirty="0" smtClean="0">
                    <a:sym typeface="Symbol" panose="05050102010706020507" pitchFamily="18" charset="2"/>
                  </a:rPr>
                  <a:t> &lt; </a:t>
                </a:r>
                <a:r>
                  <a:rPr lang="en-US" dirty="0" smtClean="0">
                    <a:latin typeface="Symbol" panose="05050102010706020507" pitchFamily="18" charset="2"/>
                    <a:sym typeface="Symbol" panose="05050102010706020507" pitchFamily="18" charset="2"/>
                  </a:rPr>
                  <a:t>s</a:t>
                </a:r>
                <a:r>
                  <a:rPr lang="en-US" baseline="30000" dirty="0" smtClean="0">
                    <a:sym typeface="Symbol" panose="05050102010706020507" pitchFamily="18" charset="2"/>
                  </a:rPr>
                  <a:t>2</a:t>
                </a:r>
                <a:endParaRPr lang="en-US" dirty="0" smtClean="0">
                  <a:sym typeface="Symbol" panose="05050102010706020507" pitchFamily="18" charset="2"/>
                </a:endParaRPr>
              </a:p>
              <a:p>
                <a:pPr lvl="2"/>
                <a:r>
                  <a:rPr lang="en-US" dirty="0" smtClean="0">
                    <a:sym typeface="Symbol" panose="05050102010706020507" pitchFamily="18" charset="2"/>
                  </a:rPr>
                  <a:t>OLS divide by (</a:t>
                </a:r>
                <a:r>
                  <a:rPr lang="en-US" i="1" dirty="0" smtClean="0">
                    <a:sym typeface="Symbol" panose="05050102010706020507" pitchFamily="18" charset="2"/>
                  </a:rPr>
                  <a:t>n</a:t>
                </a:r>
                <a:r>
                  <a:rPr lang="en-US" dirty="0" smtClean="0">
                    <a:sym typeface="Symbol" panose="05050102010706020507" pitchFamily="18" charset="2"/>
                  </a:rPr>
                  <a:t> – </a:t>
                </a:r>
                <a:r>
                  <a:rPr lang="en-US" i="1" dirty="0" smtClean="0">
                    <a:sym typeface="Symbol" panose="05050102010706020507" pitchFamily="18" charset="2"/>
                  </a:rPr>
                  <a:t>p</a:t>
                </a:r>
                <a:r>
                  <a:rPr lang="en-US" dirty="0" smtClean="0">
                    <a:sym typeface="Symbol" panose="05050102010706020507" pitchFamily="18" charset="2"/>
                  </a:rPr>
                  <a:t> – 1)</a:t>
                </a:r>
              </a:p>
              <a:p>
                <a:pPr lvl="2"/>
                <a:r>
                  <a:rPr lang="en-US" dirty="0" smtClean="0">
                    <a:sym typeface="Symbol" panose="05050102010706020507" pitchFamily="18" charset="2"/>
                  </a:rPr>
                  <a:t>REML, maximize a likelihood not depending on </a:t>
                </a:r>
                <a:r>
                  <a:rPr lang="en-US" dirty="0" smtClean="0">
                    <a:latin typeface="Symbol" panose="05050102010706020507" pitchFamily="18" charset="2"/>
                    <a:sym typeface="Symbol" panose="05050102010706020507" pitchFamily="18" charset="2"/>
                  </a:rPr>
                  <a:t>b</a:t>
                </a:r>
                <a:r>
                  <a:rPr lang="en-US" dirty="0" smtClean="0">
                    <a:sym typeface="Symbol" panose="05050102010706020507" pitchFamily="18" charset="2"/>
                  </a:rPr>
                  <a:t>’s</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93" t="-1750"/>
                </a:stretch>
              </a:blipFill>
            </p:spPr>
            <p:txBody>
              <a:bodyPr/>
              <a:lstStyle/>
              <a:p>
                <a:r>
                  <a:rPr lang="en-US">
                    <a:noFill/>
                  </a:rPr>
                  <a:t> </a:t>
                </a:r>
              </a:p>
            </p:txBody>
          </p:sp>
        </mc:Fallback>
      </mc:AlternateContent>
    </p:spTree>
    <p:extLst>
      <p:ext uri="{BB962C8B-B14F-4D97-AF65-F5344CB8AC3E}">
        <p14:creationId xmlns:p14="http://schemas.microsoft.com/office/powerpoint/2010/main" val="147032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Restricted</a:t>
            </a:r>
            <a:r>
              <a:rPr lang="en-US" dirty="0" smtClean="0"/>
              <a:t> Maximum Likelihood Est.</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With </a:t>
                </a:r>
                <a:r>
                  <a:rPr lang="en-US" dirty="0" err="1" smtClean="0"/>
                  <a:t>gls</a:t>
                </a:r>
                <a:r>
                  <a:rPr lang="en-US" dirty="0" smtClean="0"/>
                  <a:t> can ask for ML or REML estimation</a:t>
                </a:r>
              </a:p>
              <a:p>
                <a:endParaRPr lang="en-US" dirty="0"/>
              </a:p>
              <a:p>
                <a:endParaRPr lang="en-US" dirty="0" smtClean="0"/>
              </a:p>
              <a:p>
                <a:endParaRPr lang="en-US" dirty="0"/>
              </a:p>
              <a:p>
                <a:endParaRPr lang="en-US" dirty="0" smtClean="0"/>
              </a:p>
              <a:p>
                <a14:m>
                  <m:oMath xmlns:m="http://schemas.openxmlformats.org/officeDocument/2006/math">
                    <m:r>
                      <a:rPr lang="en-US" b="0" i="1" smtClean="0">
                        <a:latin typeface="Cambria Math" panose="02040503050406030204" pitchFamily="18" charset="0"/>
                      </a:rPr>
                      <m:t>𝑆𝐸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𝛽</m:t>
                                </m:r>
                              </m:e>
                            </m:acc>
                          </m:e>
                          <m:sub>
                            <m:r>
                              <a:rPr lang="en-US" b="0" i="1" smtClean="0">
                                <a:latin typeface="Cambria Math" panose="02040503050406030204" pitchFamily="18" charset="0"/>
                              </a:rPr>
                              <m:t>1</m:t>
                            </m:r>
                          </m:sub>
                        </m:sSub>
                      </m:e>
                    </m:d>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𝜎</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𝑠</m:t>
                        </m:r>
                      </m:e>
                      <m:sub>
                        <m:r>
                          <a:rPr lang="en-US" b="0" i="1" smtClean="0">
                            <a:latin typeface="Cambria Math" panose="02040503050406030204" pitchFamily="18" charset="0"/>
                          </a:rPr>
                          <m:t>𝑥</m:t>
                        </m:r>
                      </m:sub>
                    </m:sSub>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r>
                          <a:rPr lang="en-US" b="0" i="1" smtClean="0">
                            <a:latin typeface="Cambria Math" panose="02040503050406030204" pitchFamily="18" charset="0"/>
                          </a:rPr>
                          <m:t>−1</m:t>
                        </m:r>
                      </m:e>
                    </m:rad>
                    <m:r>
                      <a:rPr lang="en-US" b="0" i="1" smtClean="0">
                        <a:latin typeface="Cambria Math" panose="02040503050406030204" pitchFamily="18" charset="0"/>
                      </a:rPr>
                      <m:t>)</m:t>
                    </m:r>
                  </m:oMath>
                </a14:m>
                <a:r>
                  <a:rPr lang="en-US" dirty="0" smtClean="0"/>
                  <a:t> </a:t>
                </a:r>
              </a:p>
              <a:p>
                <a:pPr marL="0" indent="0">
                  <a:buNone/>
                </a:pPr>
                <a:r>
                  <a:rPr lang="en-US" dirty="0" smtClean="0"/>
                  <a:t>		= 83.46/(743*</a:t>
                </a:r>
                <a:r>
                  <a:rPr lang="en-US" dirty="0" err="1" smtClean="0"/>
                  <a:t>sqrt</a:t>
                </a:r>
                <a:r>
                  <a:rPr lang="en-US" dirty="0" smtClean="0"/>
                  <a:t>(11))</a:t>
                </a:r>
              </a:p>
              <a:p>
                <a:pPr marL="0" indent="0">
                  <a:buNone/>
                </a:pPr>
                <a:r>
                  <a:rPr lang="en-US" dirty="0"/>
                  <a:t>	</a:t>
                </a:r>
                <a:r>
                  <a:rPr lang="en-US" dirty="0" smtClean="0"/>
                  <a:t>	= 0.03387</a:t>
                </a:r>
              </a:p>
              <a:p>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93" t="-1750" b="-2961"/>
                </a:stretch>
              </a:blipFill>
            </p:spPr>
            <p:txBody>
              <a:bodyPr/>
              <a:lstStyle/>
              <a:p>
                <a:r>
                  <a:rPr lang="en-US">
                    <a:noFill/>
                  </a:rPr>
                  <a:t> </a:t>
                </a:r>
              </a:p>
            </p:txBody>
          </p:sp>
        </mc:Fallback>
      </mc:AlternateContent>
      <p:pic>
        <p:nvPicPr>
          <p:cNvPr id="7" name="Picture 6"/>
          <p:cNvPicPr>
            <a:picLocks noChangeAspect="1"/>
          </p:cNvPicPr>
          <p:nvPr/>
        </p:nvPicPr>
        <p:blipFill>
          <a:blip r:embed="rId3"/>
          <a:stretch>
            <a:fillRect/>
          </a:stretch>
        </p:blipFill>
        <p:spPr>
          <a:xfrm>
            <a:off x="4622990" y="2133600"/>
            <a:ext cx="4281054" cy="1981200"/>
          </a:xfrm>
          <a:prstGeom prst="rect">
            <a:avLst/>
          </a:prstGeom>
        </p:spPr>
      </p:pic>
      <p:pic>
        <p:nvPicPr>
          <p:cNvPr id="8" name="Picture 7"/>
          <p:cNvPicPr>
            <a:picLocks noChangeAspect="1"/>
          </p:cNvPicPr>
          <p:nvPr/>
        </p:nvPicPr>
        <p:blipFill>
          <a:blip r:embed="rId4"/>
          <a:stretch>
            <a:fillRect/>
          </a:stretch>
        </p:blipFill>
        <p:spPr>
          <a:xfrm>
            <a:off x="243766" y="2327910"/>
            <a:ext cx="4413760" cy="1935162"/>
          </a:xfrm>
          <a:prstGeom prst="rect">
            <a:avLst/>
          </a:prstGeom>
        </p:spPr>
      </p:pic>
    </p:spTree>
    <p:extLst>
      <p:ext uri="{BB962C8B-B14F-4D97-AF65-F5344CB8AC3E}">
        <p14:creationId xmlns:p14="http://schemas.microsoft.com/office/powerpoint/2010/main" val="118717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REML vs. ML</a:t>
            </a:r>
            <a:endParaRPr lang="en-US" dirty="0"/>
          </a:p>
        </p:txBody>
      </p:sp>
      <p:sp>
        <p:nvSpPr>
          <p:cNvPr id="3" name="Content Placeholder 2"/>
          <p:cNvSpPr>
            <a:spLocks noGrp="1"/>
          </p:cNvSpPr>
          <p:nvPr>
            <p:ph idx="1"/>
          </p:nvPr>
        </p:nvSpPr>
        <p:spPr/>
        <p:txBody>
          <a:bodyPr>
            <a:normAutofit lnSpcReduction="10000"/>
          </a:bodyPr>
          <a:lstStyle/>
          <a:p>
            <a:r>
              <a:rPr lang="en-US" dirty="0" smtClean="0"/>
              <a:t>To compare fixed effects in models with the same random structure, </a:t>
            </a:r>
          </a:p>
          <a:p>
            <a:pPr lvl="1"/>
            <a:r>
              <a:rPr lang="en-US" dirty="0" smtClean="0"/>
              <a:t>Use REML standard errors for t/F tests</a:t>
            </a:r>
          </a:p>
          <a:p>
            <a:pPr lvl="1"/>
            <a:r>
              <a:rPr lang="en-US" dirty="0" smtClean="0"/>
              <a:t>Use ML for nested </a:t>
            </a:r>
            <a:r>
              <a:rPr lang="en-US" dirty="0" err="1" smtClean="0"/>
              <a:t>LRTests</a:t>
            </a:r>
            <a:endParaRPr lang="en-US" dirty="0" smtClean="0"/>
          </a:p>
          <a:p>
            <a:pPr lvl="2"/>
            <a:r>
              <a:rPr lang="en-US" dirty="0" smtClean="0"/>
              <a:t>(Variable selection)</a:t>
            </a:r>
          </a:p>
          <a:p>
            <a:r>
              <a:rPr lang="en-US" dirty="0" smtClean="0"/>
              <a:t>To compare models with different random structures (same fixed component)</a:t>
            </a:r>
          </a:p>
          <a:p>
            <a:pPr lvl="1"/>
            <a:r>
              <a:rPr lang="en-US" dirty="0" smtClean="0"/>
              <a:t>Can use either</a:t>
            </a:r>
            <a:r>
              <a:rPr lang="en-US" dirty="0"/>
              <a:t> </a:t>
            </a:r>
            <a:r>
              <a:rPr lang="en-US" dirty="0" smtClean="0"/>
              <a:t>(REML)</a:t>
            </a:r>
          </a:p>
          <a:p>
            <a:r>
              <a:rPr lang="en-US" dirty="0" smtClean="0"/>
              <a:t>For final model estimates</a:t>
            </a:r>
          </a:p>
          <a:p>
            <a:pPr lvl="1"/>
            <a:r>
              <a:rPr lang="en-US" dirty="0" smtClean="0"/>
              <a:t>Use REML</a:t>
            </a:r>
          </a:p>
        </p:txBody>
      </p:sp>
    </p:spTree>
    <p:extLst>
      <p:ext uri="{BB962C8B-B14F-4D97-AF65-F5344CB8AC3E}">
        <p14:creationId xmlns:p14="http://schemas.microsoft.com/office/powerpoint/2010/main" val="4143410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 vs. Effect Coding</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t="3333"/>
          <a:stretch/>
        </p:blipFill>
        <p:spPr>
          <a:xfrm>
            <a:off x="457200" y="1417638"/>
            <a:ext cx="6667257" cy="198120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2143124" y="3671888"/>
            <a:ext cx="6152259" cy="21955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0334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 handout</a:t>
            </a:r>
            <a:endParaRPr lang="en-US" dirty="0"/>
          </a:p>
        </p:txBody>
      </p:sp>
      <p:sp>
        <p:nvSpPr>
          <p:cNvPr id="3" name="Content Placeholder 2"/>
          <p:cNvSpPr>
            <a:spLocks noGrp="1"/>
          </p:cNvSpPr>
          <p:nvPr>
            <p:ph idx="1"/>
          </p:nvPr>
        </p:nvSpPr>
        <p:spPr/>
        <p:txBody>
          <a:bodyPr/>
          <a:lstStyle/>
          <a:p>
            <a:r>
              <a:rPr lang="en-US" dirty="0" smtClean="0"/>
              <a:t>Work with partner</a:t>
            </a:r>
          </a:p>
          <a:p>
            <a:r>
              <a:rPr lang="en-US" dirty="0" smtClean="0"/>
              <a:t>Practice R commands</a:t>
            </a:r>
            <a:endParaRPr lang="en-US" dirty="0"/>
          </a:p>
        </p:txBody>
      </p:sp>
    </p:spTree>
    <p:extLst>
      <p:ext uri="{BB962C8B-B14F-4D97-AF65-F5344CB8AC3E}">
        <p14:creationId xmlns:p14="http://schemas.microsoft.com/office/powerpoint/2010/main" val="1124615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To Do</a:t>
            </a:r>
          </a:p>
        </p:txBody>
      </p:sp>
      <p:sp>
        <p:nvSpPr>
          <p:cNvPr id="19459" name="Content Placeholder 2"/>
          <p:cNvSpPr>
            <a:spLocks noGrp="1"/>
          </p:cNvSpPr>
          <p:nvPr>
            <p:ph idx="1"/>
          </p:nvPr>
        </p:nvSpPr>
        <p:spPr/>
        <p:txBody>
          <a:bodyPr/>
          <a:lstStyle/>
          <a:p>
            <a:r>
              <a:rPr lang="en-US" altLang="en-US" dirty="0" smtClean="0"/>
              <a:t>Submit HW 2</a:t>
            </a:r>
            <a:endParaRPr lang="en-US" altLang="en-US" dirty="0" smtClean="0"/>
          </a:p>
          <a:p>
            <a:r>
              <a:rPr lang="en-US" altLang="en-US" dirty="0" smtClean="0"/>
              <a:t>Read Ch. 3</a:t>
            </a:r>
            <a:endParaRPr lang="en-US"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22307</TotalTime>
  <Words>214</Words>
  <Application>Microsoft Office PowerPoint</Application>
  <PresentationFormat>On-screen Show (4:3)</PresentationFormat>
  <Paragraphs>46</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Garamond</vt:lpstr>
      <vt:lpstr>Wingdings</vt:lpstr>
      <vt:lpstr>Calibri</vt:lpstr>
      <vt:lpstr>Brush Script MT</vt:lpstr>
      <vt:lpstr>Default Theme</vt:lpstr>
      <vt:lpstr>Stat 414 – Day 5</vt:lpstr>
      <vt:lpstr>Last Time</vt:lpstr>
      <vt:lpstr>Likelihood ratio test</vt:lpstr>
      <vt:lpstr>Last Time</vt:lpstr>
      <vt:lpstr>Restricted Maximum Likelihood Est.</vt:lpstr>
      <vt:lpstr>REML vs. ML</vt:lpstr>
      <vt:lpstr>Indicator vs. Effect Coding</vt:lpstr>
      <vt:lpstr>Day 5 handout</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170</cp:revision>
  <cp:lastPrinted>2014-11-17T15:09:05Z</cp:lastPrinted>
  <dcterms:created xsi:type="dcterms:W3CDTF">2008-05-19T22:24:48Z</dcterms:created>
  <dcterms:modified xsi:type="dcterms:W3CDTF">2019-10-03T05:59:25Z</dcterms:modified>
</cp:coreProperties>
</file>