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handoutMasterIdLst>
    <p:handoutMasterId r:id="rId24"/>
  </p:handoutMasterIdLst>
  <p:sldIdLst>
    <p:sldId id="256" r:id="rId2"/>
    <p:sldId id="432" r:id="rId3"/>
    <p:sldId id="451" r:id="rId4"/>
    <p:sldId id="454" r:id="rId5"/>
    <p:sldId id="452" r:id="rId6"/>
    <p:sldId id="438" r:id="rId7"/>
    <p:sldId id="439" r:id="rId8"/>
    <p:sldId id="440" r:id="rId9"/>
    <p:sldId id="441" r:id="rId10"/>
    <p:sldId id="443" r:id="rId11"/>
    <p:sldId id="444" r:id="rId12"/>
    <p:sldId id="442" r:id="rId13"/>
    <p:sldId id="446" r:id="rId14"/>
    <p:sldId id="456" r:id="rId15"/>
    <p:sldId id="448" r:id="rId16"/>
    <p:sldId id="447" r:id="rId17"/>
    <p:sldId id="449" r:id="rId18"/>
    <p:sldId id="450" r:id="rId19"/>
    <p:sldId id="455" r:id="rId20"/>
    <p:sldId id="453" r:id="rId21"/>
    <p:sldId id="437" r:id="rId22"/>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6" autoAdjust="0"/>
    <p:restoredTop sz="86518" autoAdjust="0"/>
  </p:normalViewPr>
  <p:slideViewPr>
    <p:cSldViewPr>
      <p:cViewPr varScale="1">
        <p:scale>
          <a:sx n="56" d="100"/>
          <a:sy n="56" d="100"/>
        </p:scale>
        <p:origin x="972" y="52"/>
      </p:cViewPr>
      <p:guideLst>
        <p:guide orient="horz" pos="2160"/>
        <p:guide pos="2880"/>
      </p:guideLst>
    </p:cSldViewPr>
  </p:slideViewPr>
  <p:outlineViewPr>
    <p:cViewPr>
      <p:scale>
        <a:sx n="33" d="100"/>
        <a:sy n="33" d="100"/>
      </p:scale>
      <p:origin x="264" y="288979"/>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3" d="100"/>
          <a:sy n="43" d="100"/>
        </p:scale>
        <p:origin x="-2088" y="-58"/>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34" tIns="46217" rIns="92434" bIns="46217"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2434" tIns="46217" rIns="92434" bIns="46217" rtlCol="0"/>
          <a:lstStyle>
            <a:lvl1pPr algn="r" eaLnBrk="1" hangingPunct="1">
              <a:defRPr sz="1200">
                <a:latin typeface="Arial" charset="0"/>
                <a:cs typeface="+mn-cs"/>
              </a:defRPr>
            </a:lvl1pPr>
          </a:lstStyle>
          <a:p>
            <a:pPr>
              <a:defRPr/>
            </a:pPr>
            <a:fld id="{E1E6FD79-128F-48E7-AFD9-3A4221C398AA}" type="datetimeFigureOut">
              <a:rPr lang="en-US"/>
              <a:pPr>
                <a:defRPr/>
              </a:pPr>
              <a:t>11/11/2019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2434" tIns="46217" rIns="92434" bIns="46217" rtlCol="0" anchor="b"/>
          <a:lstStyle>
            <a:lvl1pPr algn="l" eaLnBrk="1" hangingPunct="1">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wrap="square" lIns="92434" tIns="46217" rIns="92434" bIns="46217" numCol="1" anchor="b" anchorCtr="0" compatLnSpc="1">
            <a:prstTxWarp prst="textNoShape">
              <a:avLst/>
            </a:prstTxWarp>
          </a:bodyPr>
          <a:lstStyle>
            <a:lvl1pPr algn="r" eaLnBrk="1" hangingPunct="1">
              <a:defRPr sz="1200"/>
            </a:lvl1pPr>
          </a:lstStyle>
          <a:p>
            <a:pPr>
              <a:defRPr/>
            </a:pPr>
            <a:fld id="{A0925CBD-31BB-43D9-A6B3-ECDF2849C1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2FDCBDF1-E2DE-451D-85F8-D73E6CD81C98}" type="datetimeFigureOut">
              <a:rPr lang="en-US"/>
              <a:pPr>
                <a:defRPr/>
              </a:pPr>
              <a:t>11/11/2019</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90382C-2C1C-4DA3-B199-5FC826D2EE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C43C0F-69FF-4786-9B46-88EDF45CD793}"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Don’t start sentences with numbers, significant digits, tables</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8224F2-4CC0-43B3-9EB5-A47233FC239C}" type="slidenum">
              <a:rPr lang="en-US" altLang="en-US" smtClean="0"/>
              <a:pPr/>
              <a:t>3</a:t>
            </a:fld>
            <a:endParaRPr lang="en-US" altLang="en-US" smtClean="0"/>
          </a:p>
        </p:txBody>
      </p:sp>
    </p:spTree>
    <p:extLst>
      <p:ext uri="{BB962C8B-B14F-4D97-AF65-F5344CB8AC3E}">
        <p14:creationId xmlns:p14="http://schemas.microsoft.com/office/powerpoint/2010/main" val="2251581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err="1" smtClean="0"/>
              <a:t>Underdispersion</a:t>
            </a:r>
            <a:r>
              <a:rPr lang="en-US" baseline="0" dirty="0" smtClean="0"/>
              <a:t> implies misspecification of model (e.g., omission of interactions)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err="1" smtClean="0">
                <a:solidFill>
                  <a:schemeClr val="tx1"/>
                </a:solidFill>
                <a:effectLst/>
                <a:latin typeface="+mn-lt"/>
                <a:ea typeface="+mn-ea"/>
                <a:cs typeface="+mn-cs"/>
              </a:rPr>
              <a:t>Overdispersion</a:t>
            </a:r>
            <a:r>
              <a:rPr lang="en-US" sz="1200" kern="1200" baseline="0" dirty="0" smtClean="0">
                <a:solidFill>
                  <a:schemeClr val="tx1"/>
                </a:solidFill>
                <a:effectLst/>
                <a:latin typeface="+mn-lt"/>
                <a:ea typeface="+mn-ea"/>
                <a:cs typeface="+mn-cs"/>
              </a:rPr>
              <a:t> can occur if omit important random effects/ level, small group sizes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0990382C-2C1C-4DA3-B199-5FC826D2EEFE}" type="slidenum">
              <a:rPr lang="en-US" altLang="en-US" smtClean="0"/>
              <a:pPr>
                <a:defRPr/>
              </a:pPr>
              <a:t>7</a:t>
            </a:fld>
            <a:endParaRPr lang="en-US" altLang="en-US"/>
          </a:p>
        </p:txBody>
      </p:sp>
    </p:spTree>
    <p:extLst>
      <p:ext uri="{BB962C8B-B14F-4D97-AF65-F5344CB8AC3E}">
        <p14:creationId xmlns:p14="http://schemas.microsoft.com/office/powerpoint/2010/main" val="2625595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err="1" smtClean="0">
                    <a:solidFill>
                      <a:schemeClr val="tx1"/>
                    </a:solidFill>
                    <a:effectLst/>
                    <a:ea typeface="+mn-ea"/>
                    <a:cs typeface="+mn-cs"/>
                  </a:rPr>
                  <a:t>exp</a:t>
                </a:r>
                <a:r>
                  <a:rPr lang="en-US" sz="1200" kern="1200" dirty="0" smtClean="0">
                    <a:solidFill>
                      <a:schemeClr val="tx1"/>
                    </a:solidFill>
                    <a:effectLst/>
                    <a:ea typeface="+mn-ea"/>
                    <a:cs typeface="+mn-cs"/>
                  </a:rPr>
                  <a:t>(</a:t>
                </a:r>
                <a14:m>
                  <m:oMath xmlns:m="http://schemas.openxmlformats.org/officeDocument/2006/math">
                    <m:r>
                      <a:rPr lang="en-US" sz="1200" i="1" kern="1200" smtClean="0">
                        <a:solidFill>
                          <a:schemeClr val="tx1"/>
                        </a:solidFill>
                        <a:effectLst/>
                        <a:latin typeface="Cambria Math" panose="02040503050406030204" pitchFamily="18" charset="0"/>
                        <a:ea typeface="+mn-ea"/>
                        <a:cs typeface="+mn-cs"/>
                      </a:rPr>
                      <m:t>𝛽</m:t>
                    </m:r>
                  </m:oMath>
                </a14:m>
                <a:r>
                  <a:rPr lang="en-US" sz="1200" kern="1200" baseline="-25000" dirty="0" smtClean="0">
                    <a:solidFill>
                      <a:schemeClr val="tx1"/>
                    </a:solidFill>
                    <a:effectLst/>
                    <a:latin typeface="+mn-lt"/>
                    <a:ea typeface="+mn-ea"/>
                    <a:cs typeface="+mn-cs"/>
                  </a:rPr>
                  <a:t>0</a:t>
                </a:r>
                <a:r>
                  <a:rPr lang="en-US" sz="1200" kern="1200" baseline="0" dirty="0" smtClean="0">
                    <a:solidFill>
                      <a:schemeClr val="tx1"/>
                    </a:solidFill>
                    <a:effectLst/>
                    <a:latin typeface="+mn-lt"/>
                    <a:ea typeface="+mn-ea"/>
                    <a:cs typeface="+mn-cs"/>
                  </a:rPr>
                  <a:t>)/(1 + </a:t>
                </a:r>
                <a:r>
                  <a:rPr lang="en-US" sz="1200" kern="1200" baseline="0" dirty="0" err="1" smtClean="0">
                    <a:solidFill>
                      <a:schemeClr val="tx1"/>
                    </a:solidFill>
                    <a:effectLst/>
                    <a:latin typeface="+mn-lt"/>
                    <a:ea typeface="+mn-ea"/>
                    <a:cs typeface="+mn-cs"/>
                  </a:rPr>
                  <a:t>exp</a:t>
                </a:r>
                <a:r>
                  <a:rPr lang="en-US" sz="1200" kern="1200" baseline="0" dirty="0" smtClean="0">
                    <a:solidFill>
                      <a:schemeClr val="tx1"/>
                    </a:solidFill>
                    <a:effectLst/>
                    <a:latin typeface="+mn-lt"/>
                    <a:ea typeface="+mn-ea"/>
                    <a:cs typeface="+mn-cs"/>
                  </a:rPr>
                  <a:t>(</a:t>
                </a:r>
                <a14:m>
                  <m:oMath xmlns:m="http://schemas.openxmlformats.org/officeDocument/2006/math">
                    <m:r>
                      <a:rPr lang="en-US" sz="1200" i="1" kern="1200" smtClean="0">
                        <a:solidFill>
                          <a:schemeClr val="tx1"/>
                        </a:solidFill>
                        <a:effectLst/>
                        <a:latin typeface="Cambria Math" panose="02040503050406030204" pitchFamily="18" charset="0"/>
                        <a:ea typeface="+mn-ea"/>
                        <a:cs typeface="+mn-cs"/>
                      </a:rPr>
                      <m:t>𝛽</m:t>
                    </m:r>
                  </m:oMath>
                </a14:m>
                <a:r>
                  <a:rPr lang="en-US" sz="1200" kern="1200" baseline="-25000" dirty="0" smtClean="0">
                    <a:solidFill>
                      <a:schemeClr val="tx1"/>
                    </a:solidFill>
                    <a:effectLst/>
                    <a:latin typeface="+mn-lt"/>
                    <a:ea typeface="+mn-ea"/>
                    <a:cs typeface="+mn-cs"/>
                  </a:rPr>
                  <a:t>0</a:t>
                </a:r>
                <a:r>
                  <a:rPr lang="en-US" sz="1200" kern="1200" baseline="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is the population average </a:t>
                </a:r>
                <a:r>
                  <a:rPr lang="en-US" sz="1200" kern="1200" dirty="0" smtClean="0">
                    <a:solidFill>
                      <a:schemeClr val="tx1"/>
                    </a:solidFill>
                    <a:effectLst/>
                    <a:latin typeface="+mn-lt"/>
                    <a:ea typeface="+mn-ea"/>
                    <a:cs typeface="+mn-cs"/>
                  </a:rPr>
                  <a:t>probability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Could use </a:t>
                </a:r>
                <a:r>
                  <a:rPr lang="en-US" sz="1200" kern="1200" smtClean="0">
                    <a:solidFill>
                      <a:schemeClr val="tx1"/>
                    </a:solidFill>
                    <a:effectLst/>
                    <a:latin typeface="+mn-lt"/>
                    <a:ea typeface="+mn-ea"/>
                    <a:cs typeface="+mn-cs"/>
                  </a:rPr>
                  <a:t>scale factor: 3.29s</a:t>
                </a:r>
                <a:endParaRPr lang="en-US" sz="1200" kern="1200" dirty="0">
                  <a:solidFill>
                    <a:schemeClr val="tx1"/>
                  </a:solidFill>
                  <a:effectLst/>
                  <a:latin typeface="+mn-lt"/>
                  <a:ea typeface="+mn-ea"/>
                  <a:cs typeface="+mn-cs"/>
                </a:endParaRPr>
              </a:p>
              <a:p>
                <a:endParaRPr lang="en-US" dirty="0"/>
              </a:p>
            </p:txBody>
          </p:sp>
        </mc:Choice>
        <mc:Fallback>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err="1" smtClean="0">
                    <a:solidFill>
                      <a:schemeClr val="tx1"/>
                    </a:solidFill>
                    <a:effectLst/>
                    <a:ea typeface="+mn-ea"/>
                    <a:cs typeface="+mn-cs"/>
                  </a:rPr>
                  <a:t>exp</a:t>
                </a:r>
                <a:r>
                  <a:rPr lang="en-US" sz="1200" kern="1200" dirty="0" smtClean="0">
                    <a:solidFill>
                      <a:schemeClr val="tx1"/>
                    </a:solidFill>
                    <a:effectLst/>
                    <a:ea typeface="+mn-ea"/>
                    <a:cs typeface="+mn-cs"/>
                  </a:rPr>
                  <a:t>(</a:t>
                </a:r>
                <a:r>
                  <a:rPr lang="en-US" sz="1200" i="0" kern="1200" smtClean="0">
                    <a:solidFill>
                      <a:schemeClr val="tx1"/>
                    </a:solidFill>
                    <a:effectLst/>
                    <a:latin typeface="Cambria Math" panose="02040503050406030204" pitchFamily="18" charset="0"/>
                    <a:ea typeface="+mn-ea"/>
                    <a:cs typeface="+mn-cs"/>
                  </a:rPr>
                  <a:t>𝛽</a:t>
                </a:r>
                <a:r>
                  <a:rPr lang="en-US" sz="1200" kern="1200" baseline="-25000" dirty="0" smtClean="0">
                    <a:solidFill>
                      <a:schemeClr val="tx1"/>
                    </a:solidFill>
                    <a:effectLst/>
                    <a:latin typeface="+mn-lt"/>
                    <a:ea typeface="+mn-ea"/>
                    <a:cs typeface="+mn-cs"/>
                  </a:rPr>
                  <a:t>0</a:t>
                </a:r>
                <a:r>
                  <a:rPr lang="en-US" sz="1200" kern="1200" baseline="0" dirty="0" smtClean="0">
                    <a:solidFill>
                      <a:schemeClr val="tx1"/>
                    </a:solidFill>
                    <a:effectLst/>
                    <a:latin typeface="+mn-lt"/>
                    <a:ea typeface="+mn-ea"/>
                    <a:cs typeface="+mn-cs"/>
                  </a:rPr>
                  <a:t>)/(1 + </a:t>
                </a:r>
                <a:r>
                  <a:rPr lang="en-US" sz="1200" kern="1200" baseline="0" dirty="0" err="1" smtClean="0">
                    <a:solidFill>
                      <a:schemeClr val="tx1"/>
                    </a:solidFill>
                    <a:effectLst/>
                    <a:latin typeface="+mn-lt"/>
                    <a:ea typeface="+mn-ea"/>
                    <a:cs typeface="+mn-cs"/>
                  </a:rPr>
                  <a:t>exp</a:t>
                </a:r>
                <a:r>
                  <a:rPr lang="en-US" sz="1200" kern="1200" baseline="0" dirty="0" smtClean="0">
                    <a:solidFill>
                      <a:schemeClr val="tx1"/>
                    </a:solidFill>
                    <a:effectLst/>
                    <a:latin typeface="+mn-lt"/>
                    <a:ea typeface="+mn-ea"/>
                    <a:cs typeface="+mn-cs"/>
                  </a:rPr>
                  <a:t>(</a:t>
                </a:r>
                <a:r>
                  <a:rPr lang="en-US" sz="1200" i="0" kern="1200" smtClean="0">
                    <a:solidFill>
                      <a:schemeClr val="tx1"/>
                    </a:solidFill>
                    <a:effectLst/>
                    <a:latin typeface="Cambria Math" panose="02040503050406030204" pitchFamily="18" charset="0"/>
                    <a:ea typeface="+mn-ea"/>
                    <a:cs typeface="+mn-cs"/>
                  </a:rPr>
                  <a:t>𝛽</a:t>
                </a:r>
                <a:r>
                  <a:rPr lang="en-US" sz="1200" kern="1200" baseline="-25000" dirty="0" smtClean="0">
                    <a:solidFill>
                      <a:schemeClr val="tx1"/>
                    </a:solidFill>
                    <a:effectLst/>
                    <a:latin typeface="+mn-lt"/>
                    <a:ea typeface="+mn-ea"/>
                    <a:cs typeface="+mn-cs"/>
                  </a:rPr>
                  <a:t>0</a:t>
                </a:r>
                <a:r>
                  <a:rPr lang="en-US" sz="1200" kern="1200" baseline="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is the population average </a:t>
                </a:r>
                <a:r>
                  <a:rPr lang="en-US" sz="1200" kern="1200" dirty="0" smtClean="0">
                    <a:solidFill>
                      <a:schemeClr val="tx1"/>
                    </a:solidFill>
                    <a:effectLst/>
                    <a:latin typeface="+mn-lt"/>
                    <a:ea typeface="+mn-ea"/>
                    <a:cs typeface="+mn-cs"/>
                  </a:rPr>
                  <a:t>probability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Could use </a:t>
                </a:r>
                <a:r>
                  <a:rPr lang="en-US" sz="1200" kern="1200" smtClean="0">
                    <a:solidFill>
                      <a:schemeClr val="tx1"/>
                    </a:solidFill>
                    <a:effectLst/>
                    <a:latin typeface="+mn-lt"/>
                    <a:ea typeface="+mn-ea"/>
                    <a:cs typeface="+mn-cs"/>
                  </a:rPr>
                  <a:t>scale factor: 3.29s</a:t>
                </a:r>
                <a:endParaRPr lang="en-US" sz="1200" kern="1200" dirty="0">
                  <a:solidFill>
                    <a:schemeClr val="tx1"/>
                  </a:solidFill>
                  <a:effectLst/>
                  <a:latin typeface="+mn-lt"/>
                  <a:ea typeface="+mn-ea"/>
                  <a:cs typeface="+mn-cs"/>
                </a:endParaRPr>
              </a:p>
              <a:p>
                <a:endParaRPr lang="en-US" dirty="0"/>
              </a:p>
            </p:txBody>
          </p:sp>
        </mc:Fallback>
      </mc:AlternateContent>
      <p:sp>
        <p:nvSpPr>
          <p:cNvPr id="4" name="Slide Number Placeholder 3"/>
          <p:cNvSpPr>
            <a:spLocks noGrp="1"/>
          </p:cNvSpPr>
          <p:nvPr>
            <p:ph type="sldNum" sz="quarter" idx="10"/>
          </p:nvPr>
        </p:nvSpPr>
        <p:spPr/>
        <p:txBody>
          <a:bodyPr/>
          <a:lstStyle/>
          <a:p>
            <a:pPr>
              <a:defRPr/>
            </a:pPr>
            <a:fld id="{0990382C-2C1C-4DA3-B199-5FC826D2EEFE}" type="slidenum">
              <a:rPr lang="en-US" altLang="en-US" smtClean="0"/>
              <a:pPr>
                <a:defRPr/>
              </a:pPr>
              <a:t>8</a:t>
            </a:fld>
            <a:endParaRPr lang="en-US" altLang="en-US"/>
          </a:p>
        </p:txBody>
      </p:sp>
    </p:spTree>
    <p:extLst>
      <p:ext uri="{BB962C8B-B14F-4D97-AF65-F5344CB8AC3E}">
        <p14:creationId xmlns:p14="http://schemas.microsoft.com/office/powerpoint/2010/main" val="220760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correlation of one says we can perfectly predict the slope from the intercept. This could be from the variation in the slopes being so small, that once we know the intercept, we know the community?) </a:t>
            </a:r>
            <a:endParaRPr lang="en-US" dirty="0"/>
          </a:p>
        </p:txBody>
      </p:sp>
      <p:sp>
        <p:nvSpPr>
          <p:cNvPr id="4" name="Slide Number Placeholder 3"/>
          <p:cNvSpPr>
            <a:spLocks noGrp="1"/>
          </p:cNvSpPr>
          <p:nvPr>
            <p:ph type="sldNum" sz="quarter" idx="10"/>
          </p:nvPr>
        </p:nvSpPr>
        <p:spPr/>
        <p:txBody>
          <a:bodyPr/>
          <a:lstStyle/>
          <a:p>
            <a:pPr>
              <a:defRPr/>
            </a:pPr>
            <a:fld id="{0990382C-2C1C-4DA3-B199-5FC826D2EEFE}" type="slidenum">
              <a:rPr lang="en-US" altLang="en-US" smtClean="0"/>
              <a:pPr>
                <a:defRPr/>
              </a:pPr>
              <a:t>15</a:t>
            </a:fld>
            <a:endParaRPr lang="en-US" altLang="en-US"/>
          </a:p>
        </p:txBody>
      </p:sp>
    </p:spTree>
    <p:extLst>
      <p:ext uri="{BB962C8B-B14F-4D97-AF65-F5344CB8AC3E}">
        <p14:creationId xmlns:p14="http://schemas.microsoft.com/office/powerpoint/2010/main" val="2270256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smtClean="0"/>
              <a:t>Click to edit Master title style</a:t>
            </a:r>
            <a:endParaRPr lang="en-US" altLang="en-US"/>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smtClean="0"/>
              <a:t>Click to edit Master subtitle style</a:t>
            </a:r>
            <a:endParaRPr lang="en-US" altLang="en-US"/>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BCF15C42-7CCA-4A25-8BA4-D448E3B4C442}" type="slidenum">
              <a:rPr lang="en-US" altLang="en-US"/>
              <a:pPr>
                <a:defRPr/>
              </a:pPr>
              <a:t>‹#›</a:t>
            </a:fld>
            <a:endParaRPr lang="en-US" altLang="en-US"/>
          </a:p>
        </p:txBody>
      </p:sp>
    </p:spTree>
    <p:extLst>
      <p:ext uri="{BB962C8B-B14F-4D97-AF65-F5344CB8AC3E}">
        <p14:creationId xmlns:p14="http://schemas.microsoft.com/office/powerpoint/2010/main" val="227202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7DEC7E-4224-46DA-9573-009A122B3C91}" type="slidenum">
              <a:rPr lang="en-US" altLang="en-US"/>
              <a:pPr>
                <a:defRPr/>
              </a:pPr>
              <a:t>‹#›</a:t>
            </a:fld>
            <a:endParaRPr lang="en-US" altLang="en-US"/>
          </a:p>
        </p:txBody>
      </p:sp>
    </p:spTree>
    <p:extLst>
      <p:ext uri="{BB962C8B-B14F-4D97-AF65-F5344CB8AC3E}">
        <p14:creationId xmlns:p14="http://schemas.microsoft.com/office/powerpoint/2010/main" val="2745081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1C5A04C-BDDB-499A-BB93-55EA10DC3AB8}" type="slidenum">
              <a:rPr lang="en-US" altLang="en-US"/>
              <a:pPr>
                <a:defRPr/>
              </a:pPr>
              <a:t>‹#›</a:t>
            </a:fld>
            <a:endParaRPr lang="en-US" altLang="en-US"/>
          </a:p>
        </p:txBody>
      </p:sp>
    </p:spTree>
    <p:extLst>
      <p:ext uri="{BB962C8B-B14F-4D97-AF65-F5344CB8AC3E}">
        <p14:creationId xmlns:p14="http://schemas.microsoft.com/office/powerpoint/2010/main" val="3480561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E422408-1314-4A6B-B0A7-692FE7C5D4AD}" type="slidenum">
              <a:rPr lang="en-US" altLang="en-US"/>
              <a:pPr>
                <a:defRPr/>
              </a:pPr>
              <a:t>‹#›</a:t>
            </a:fld>
            <a:endParaRPr lang="en-US" altLang="en-US"/>
          </a:p>
        </p:txBody>
      </p:sp>
    </p:spTree>
    <p:extLst>
      <p:ext uri="{BB962C8B-B14F-4D97-AF65-F5344CB8AC3E}">
        <p14:creationId xmlns:p14="http://schemas.microsoft.com/office/powerpoint/2010/main" val="158362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2C97EAF-2D2F-4616-8D72-A15BBCC62FB9}" type="slidenum">
              <a:rPr lang="en-US" altLang="en-US"/>
              <a:pPr>
                <a:defRPr/>
              </a:pPr>
              <a:t>‹#›</a:t>
            </a:fld>
            <a:endParaRPr lang="en-US" altLang="en-US"/>
          </a:p>
        </p:txBody>
      </p:sp>
    </p:spTree>
    <p:extLst>
      <p:ext uri="{BB962C8B-B14F-4D97-AF65-F5344CB8AC3E}">
        <p14:creationId xmlns:p14="http://schemas.microsoft.com/office/powerpoint/2010/main" val="2895898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09584A-B9D0-4C9D-BE78-F1D1172632B4}" type="slidenum">
              <a:rPr lang="en-US" altLang="en-US"/>
              <a:pPr>
                <a:defRPr/>
              </a:pPr>
              <a:t>‹#›</a:t>
            </a:fld>
            <a:endParaRPr lang="en-US" altLang="en-US"/>
          </a:p>
        </p:txBody>
      </p:sp>
    </p:spTree>
    <p:extLst>
      <p:ext uri="{BB962C8B-B14F-4D97-AF65-F5344CB8AC3E}">
        <p14:creationId xmlns:p14="http://schemas.microsoft.com/office/powerpoint/2010/main" val="1562895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1F26699-039E-4D85-ACEA-3E7982D4AFEF}" type="slidenum">
              <a:rPr lang="en-US" altLang="en-US"/>
              <a:pPr>
                <a:defRPr/>
              </a:pPr>
              <a:t>‹#›</a:t>
            </a:fld>
            <a:endParaRPr lang="en-US" altLang="en-US"/>
          </a:p>
        </p:txBody>
      </p:sp>
    </p:spTree>
    <p:extLst>
      <p:ext uri="{BB962C8B-B14F-4D97-AF65-F5344CB8AC3E}">
        <p14:creationId xmlns:p14="http://schemas.microsoft.com/office/powerpoint/2010/main" val="69092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816FE93-91BC-4F71-9002-DEB3D93AF201}" type="slidenum">
              <a:rPr lang="en-US" altLang="en-US"/>
              <a:pPr>
                <a:defRPr/>
              </a:pPr>
              <a:t>‹#›</a:t>
            </a:fld>
            <a:endParaRPr lang="en-US" altLang="en-US"/>
          </a:p>
        </p:txBody>
      </p:sp>
    </p:spTree>
    <p:extLst>
      <p:ext uri="{BB962C8B-B14F-4D97-AF65-F5344CB8AC3E}">
        <p14:creationId xmlns:p14="http://schemas.microsoft.com/office/powerpoint/2010/main" val="61825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F66F42B-5EBD-4F13-892C-5FA3D05CE579}" type="slidenum">
              <a:rPr lang="en-US" altLang="en-US"/>
              <a:pPr>
                <a:defRPr/>
              </a:pPr>
              <a:t>‹#›</a:t>
            </a:fld>
            <a:endParaRPr lang="en-US" altLang="en-US"/>
          </a:p>
        </p:txBody>
      </p:sp>
    </p:spTree>
    <p:extLst>
      <p:ext uri="{BB962C8B-B14F-4D97-AF65-F5344CB8AC3E}">
        <p14:creationId xmlns:p14="http://schemas.microsoft.com/office/powerpoint/2010/main" val="942436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88053B2-15B0-428D-A47F-91037EE9E56B}" type="slidenum">
              <a:rPr lang="en-US" altLang="en-US"/>
              <a:pPr>
                <a:defRPr/>
              </a:pPr>
              <a:t>‹#›</a:t>
            </a:fld>
            <a:endParaRPr lang="en-US" altLang="en-US"/>
          </a:p>
        </p:txBody>
      </p:sp>
    </p:spTree>
    <p:extLst>
      <p:ext uri="{BB962C8B-B14F-4D97-AF65-F5344CB8AC3E}">
        <p14:creationId xmlns:p14="http://schemas.microsoft.com/office/powerpoint/2010/main" val="3422187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7D972F-08EF-46F1-AEA6-5D97701AA8F6}" type="slidenum">
              <a:rPr lang="en-US" altLang="en-US"/>
              <a:pPr>
                <a:defRPr/>
              </a:pPr>
              <a:t>‹#›</a:t>
            </a:fld>
            <a:endParaRPr lang="en-US" altLang="en-US"/>
          </a:p>
        </p:txBody>
      </p:sp>
    </p:spTree>
    <p:extLst>
      <p:ext uri="{BB962C8B-B14F-4D97-AF65-F5344CB8AC3E}">
        <p14:creationId xmlns:p14="http://schemas.microsoft.com/office/powerpoint/2010/main" val="185677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cs typeface="+mn-cs"/>
              </a:defRPr>
            </a:lvl1pPr>
          </a:lstStyle>
          <a:p>
            <a:pPr>
              <a:defRPr/>
            </a:pPr>
            <a:endParaRPr lang="en-US" alt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cs typeface="+mn-cs"/>
              </a:defRPr>
            </a:lvl1pPr>
          </a:lstStyle>
          <a:p>
            <a:pPr>
              <a:defRPr/>
            </a:pPr>
            <a:endParaRPr lang="en-US" altLang="en-US"/>
          </a:p>
        </p:txBody>
      </p:sp>
      <p:sp>
        <p:nvSpPr>
          <p:cNvPr id="512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28497073-AFB7-4B91-96E6-0DF0F4A6081F}" type="slidenum">
              <a:rPr lang="en-US" altLang="en-US"/>
              <a:pPr>
                <a:defRPr/>
              </a:pPr>
              <a:t>‹#›</a:t>
            </a:fld>
            <a:endParaRPr lang="en-US" altLang="en-US"/>
          </a:p>
        </p:txBody>
      </p:sp>
      <p:sp>
        <p:nvSpPr>
          <p:cNvPr id="1031" name="Freeform 7"/>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48"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rossmanchance.com/stat414/Stat414Project.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911225" y="1447800"/>
            <a:ext cx="7623175" cy="1752600"/>
          </a:xfrm>
        </p:spPr>
        <p:txBody>
          <a:bodyPr/>
          <a:lstStyle/>
          <a:p>
            <a:pPr eaLnBrk="1" hangingPunct="1"/>
            <a:r>
              <a:rPr lang="en-US" altLang="en-US" dirty="0" smtClean="0"/>
              <a:t>Stat 414 – Day </a:t>
            </a:r>
            <a:r>
              <a:rPr lang="en-US" altLang="en-US" dirty="0" smtClean="0"/>
              <a:t>17</a:t>
            </a:r>
            <a:endParaRPr lang="en-US" altLang="en-US" dirty="0" smtClean="0"/>
          </a:p>
        </p:txBody>
      </p:sp>
      <p:sp>
        <p:nvSpPr>
          <p:cNvPr id="5123" name="Subtitle 2"/>
          <p:cNvSpPr>
            <a:spLocks noGrp="1"/>
          </p:cNvSpPr>
          <p:nvPr>
            <p:ph type="subTitle" idx="1"/>
          </p:nvPr>
        </p:nvSpPr>
        <p:spPr/>
        <p:txBody>
          <a:bodyPr/>
          <a:lstStyle/>
          <a:p>
            <a:pPr eaLnBrk="1" hangingPunct="1"/>
            <a:r>
              <a:rPr lang="en-US" altLang="en-US" dirty="0" smtClean="0"/>
              <a:t>Logistic regression </a:t>
            </a:r>
          </a:p>
          <a:p>
            <a:pPr eaLnBrk="1" hangingPunct="1"/>
            <a:r>
              <a:rPr lang="en-US" altLang="en-US" dirty="0" smtClean="0"/>
              <a:t>Cross-level hierarchies</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Predicted probability</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40-year-old</a:t>
            </a:r>
          </a:p>
          <a:p>
            <a:pPr lvl="1"/>
            <a:r>
              <a:rPr lang="en-US" sz="2400" dirty="0" smtClean="0"/>
              <a:t>Predicted log odds = .1446 - .03236(40-23.6) = -.386</a:t>
            </a:r>
          </a:p>
          <a:p>
            <a:pPr lvl="1"/>
            <a:r>
              <a:rPr lang="en-US" sz="2400" dirty="0" smtClean="0"/>
              <a:t>Predicted odds = </a:t>
            </a:r>
            <a:r>
              <a:rPr lang="en-US" sz="2400" dirty="0" err="1" smtClean="0"/>
              <a:t>exp</a:t>
            </a:r>
            <a:r>
              <a:rPr lang="en-US" sz="2400" dirty="0" smtClean="0"/>
              <a:t>(-.386) = .6797</a:t>
            </a:r>
          </a:p>
          <a:p>
            <a:pPr lvl="1"/>
            <a:r>
              <a:rPr lang="en-US" sz="2400" dirty="0" smtClean="0"/>
              <a:t>Predicted probability = .6797/1.6797 = .404</a:t>
            </a:r>
          </a:p>
          <a:p>
            <a:pPr lvl="1"/>
            <a:r>
              <a:rPr lang="en-US" sz="2400" dirty="0" smtClean="0"/>
              <a:t>In the average community</a:t>
            </a:r>
            <a:endParaRPr lang="en-US" sz="2400" dirty="0"/>
          </a:p>
        </p:txBody>
      </p:sp>
      <p:pic>
        <p:nvPicPr>
          <p:cNvPr id="4" name="Picture 3"/>
          <p:cNvPicPr>
            <a:picLocks noChangeAspect="1"/>
          </p:cNvPicPr>
          <p:nvPr/>
        </p:nvPicPr>
        <p:blipFill>
          <a:blip r:embed="rId2"/>
          <a:stretch>
            <a:fillRect/>
          </a:stretch>
        </p:blipFill>
        <p:spPr>
          <a:xfrm>
            <a:off x="681037" y="1619250"/>
            <a:ext cx="7781925" cy="1038225"/>
          </a:xfrm>
          <a:prstGeom prst="rect">
            <a:avLst/>
          </a:prstGeom>
        </p:spPr>
      </p:pic>
      <p:pic>
        <p:nvPicPr>
          <p:cNvPr id="5" name="Picture 4"/>
          <p:cNvPicPr>
            <a:picLocks noChangeAspect="1"/>
          </p:cNvPicPr>
          <p:nvPr/>
        </p:nvPicPr>
        <p:blipFill>
          <a:blip r:embed="rId3"/>
          <a:stretch>
            <a:fillRect/>
          </a:stretch>
        </p:blipFill>
        <p:spPr>
          <a:xfrm>
            <a:off x="2239278" y="1004597"/>
            <a:ext cx="4665441" cy="2267529"/>
          </a:xfrm>
          <a:prstGeom prst="rect">
            <a:avLst/>
          </a:prstGeom>
        </p:spPr>
      </p:pic>
      <p:cxnSp>
        <p:nvCxnSpPr>
          <p:cNvPr id="7" name="Straight Connector 6"/>
          <p:cNvCxnSpPr/>
          <p:nvPr/>
        </p:nvCxnSpPr>
        <p:spPr>
          <a:xfrm flipV="1">
            <a:off x="5715000" y="2138362"/>
            <a:ext cx="0" cy="51911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819400" y="2138361"/>
            <a:ext cx="2819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621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Predicted probability</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33-year-old</a:t>
            </a:r>
          </a:p>
          <a:p>
            <a:pPr lvl="1"/>
            <a:r>
              <a:rPr lang="en-US" sz="2400" dirty="0" smtClean="0"/>
              <a:t>Predicted log odds = .1446 - .03236(33-23.6) = -.1596</a:t>
            </a:r>
          </a:p>
          <a:p>
            <a:pPr lvl="1"/>
            <a:r>
              <a:rPr lang="en-US" sz="2400" dirty="0" smtClean="0"/>
              <a:t>Predicted probability = .8525/1.8525 = .460</a:t>
            </a:r>
          </a:p>
          <a:p>
            <a:pPr lvl="1"/>
            <a:r>
              <a:rPr lang="en-US" sz="2400" dirty="0" smtClean="0"/>
              <a:t>In community 1:</a:t>
            </a:r>
            <a:endParaRPr lang="en-US" sz="2400" dirty="0"/>
          </a:p>
          <a:p>
            <a:pPr lvl="2"/>
            <a:r>
              <a:rPr lang="en-US" sz="2000" dirty="0"/>
              <a:t>Predicted log odds = .1446 - .03236(33-23.6</a:t>
            </a:r>
            <a:r>
              <a:rPr lang="en-US" sz="2000" dirty="0" smtClean="0"/>
              <a:t>)-.084 </a:t>
            </a:r>
            <a:r>
              <a:rPr lang="en-US" sz="2000" dirty="0"/>
              <a:t>= </a:t>
            </a:r>
            <a:r>
              <a:rPr lang="en-US" sz="2000" dirty="0" smtClean="0"/>
              <a:t>-.244</a:t>
            </a:r>
          </a:p>
          <a:p>
            <a:pPr lvl="2"/>
            <a:r>
              <a:rPr lang="en-US" sz="2000" dirty="0" smtClean="0"/>
              <a:t>Predicted probability = .439</a:t>
            </a:r>
            <a:endParaRPr lang="en-US" sz="2000" dirty="0"/>
          </a:p>
          <a:p>
            <a:pPr lvl="2"/>
            <a:endParaRPr lang="en-US" sz="2000" dirty="0"/>
          </a:p>
        </p:txBody>
      </p:sp>
      <p:pic>
        <p:nvPicPr>
          <p:cNvPr id="4" name="Picture 3"/>
          <p:cNvPicPr>
            <a:picLocks noChangeAspect="1"/>
          </p:cNvPicPr>
          <p:nvPr/>
        </p:nvPicPr>
        <p:blipFill>
          <a:blip r:embed="rId2"/>
          <a:stretch>
            <a:fillRect/>
          </a:stretch>
        </p:blipFill>
        <p:spPr>
          <a:xfrm>
            <a:off x="681037" y="1619250"/>
            <a:ext cx="7781925" cy="1038225"/>
          </a:xfrm>
          <a:prstGeom prst="rect">
            <a:avLst/>
          </a:prstGeom>
        </p:spPr>
      </p:pic>
      <p:pic>
        <p:nvPicPr>
          <p:cNvPr id="5" name="Picture 4"/>
          <p:cNvPicPr>
            <a:picLocks noChangeAspect="1"/>
          </p:cNvPicPr>
          <p:nvPr/>
        </p:nvPicPr>
        <p:blipFill>
          <a:blip r:embed="rId3"/>
          <a:stretch>
            <a:fillRect/>
          </a:stretch>
        </p:blipFill>
        <p:spPr>
          <a:xfrm>
            <a:off x="2239278" y="1004597"/>
            <a:ext cx="4665441" cy="2267529"/>
          </a:xfrm>
          <a:prstGeom prst="rect">
            <a:avLst/>
          </a:prstGeom>
        </p:spPr>
      </p:pic>
      <p:pic>
        <p:nvPicPr>
          <p:cNvPr id="6" name="Picture 5"/>
          <p:cNvPicPr>
            <a:picLocks noChangeAspect="1"/>
          </p:cNvPicPr>
          <p:nvPr/>
        </p:nvPicPr>
        <p:blipFill>
          <a:blip r:embed="rId4"/>
          <a:stretch>
            <a:fillRect/>
          </a:stretch>
        </p:blipFill>
        <p:spPr>
          <a:xfrm>
            <a:off x="0" y="2420937"/>
            <a:ext cx="9229725" cy="733425"/>
          </a:xfrm>
          <a:prstGeom prst="rect">
            <a:avLst/>
          </a:prstGeom>
        </p:spPr>
      </p:pic>
    </p:spTree>
    <p:extLst>
      <p:ext uri="{BB962C8B-B14F-4D97-AF65-F5344CB8AC3E}">
        <p14:creationId xmlns:p14="http://schemas.microsoft.com/office/powerpoint/2010/main" val="136683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don’t center</a:t>
            </a:r>
            <a:endParaRPr lang="en-US" dirty="0"/>
          </a:p>
        </p:txBody>
      </p:sp>
      <p:sp>
        <p:nvSpPr>
          <p:cNvPr id="3" name="Content Placeholder 2"/>
          <p:cNvSpPr>
            <a:spLocks noGrp="1"/>
          </p:cNvSpPr>
          <p:nvPr>
            <p:ph idx="1"/>
          </p:nvPr>
        </p:nvSpPr>
        <p:spPr/>
        <p:txBody>
          <a:bodyPr/>
          <a:lstStyle/>
          <a:p>
            <a:r>
              <a:rPr lang="en-US" dirty="0" smtClean="0"/>
              <a:t>Centered</a:t>
            </a:r>
          </a:p>
          <a:p>
            <a:endParaRPr lang="en-US" dirty="0"/>
          </a:p>
          <a:p>
            <a:endParaRPr lang="en-US" dirty="0" smtClean="0"/>
          </a:p>
          <a:p>
            <a:endParaRPr lang="en-US" dirty="0"/>
          </a:p>
          <a:p>
            <a:r>
              <a:rPr lang="en-US" dirty="0" err="1" smtClean="0"/>
              <a:t>Uncentered</a:t>
            </a:r>
            <a:endParaRPr lang="en-US" dirty="0"/>
          </a:p>
        </p:txBody>
      </p:sp>
      <p:pic>
        <p:nvPicPr>
          <p:cNvPr id="4" name="Picture 3"/>
          <p:cNvPicPr>
            <a:picLocks noChangeAspect="1"/>
          </p:cNvPicPr>
          <p:nvPr/>
        </p:nvPicPr>
        <p:blipFill>
          <a:blip r:embed="rId2"/>
          <a:stretch>
            <a:fillRect/>
          </a:stretch>
        </p:blipFill>
        <p:spPr>
          <a:xfrm>
            <a:off x="445770" y="4419600"/>
            <a:ext cx="7477125" cy="1028700"/>
          </a:xfrm>
          <a:prstGeom prst="rect">
            <a:avLst/>
          </a:prstGeom>
        </p:spPr>
      </p:pic>
      <p:pic>
        <p:nvPicPr>
          <p:cNvPr id="5" name="Picture 4"/>
          <p:cNvPicPr>
            <a:picLocks noChangeAspect="1"/>
          </p:cNvPicPr>
          <p:nvPr/>
        </p:nvPicPr>
        <p:blipFill>
          <a:blip r:embed="rId3"/>
          <a:stretch>
            <a:fillRect/>
          </a:stretch>
        </p:blipFill>
        <p:spPr>
          <a:xfrm>
            <a:off x="430530" y="2188636"/>
            <a:ext cx="7781925" cy="1038225"/>
          </a:xfrm>
          <a:prstGeom prst="rect">
            <a:avLst/>
          </a:prstGeom>
        </p:spPr>
      </p:pic>
      <p:sp>
        <p:nvSpPr>
          <p:cNvPr id="6" name="TextBox 5"/>
          <p:cNvSpPr txBox="1"/>
          <p:nvPr/>
        </p:nvSpPr>
        <p:spPr>
          <a:xfrm>
            <a:off x="609600" y="5459730"/>
            <a:ext cx="7721024" cy="646331"/>
          </a:xfrm>
          <a:prstGeom prst="rect">
            <a:avLst/>
          </a:prstGeom>
          <a:noFill/>
        </p:spPr>
        <p:txBody>
          <a:bodyPr wrap="none" rtlCol="0">
            <a:spAutoFit/>
          </a:bodyPr>
          <a:lstStyle/>
          <a:p>
            <a:r>
              <a:rPr lang="en-US" dirty="0" smtClean="0"/>
              <a:t>Mom’s age = 23.6: </a:t>
            </a:r>
            <a:r>
              <a:rPr lang="en-US" dirty="0" err="1" smtClean="0"/>
              <a:t>exp</a:t>
            </a:r>
            <a:r>
              <a:rPr lang="en-US" dirty="0" smtClean="0"/>
              <a:t>(.909 - .03236(23.6))/(1 + </a:t>
            </a:r>
            <a:r>
              <a:rPr lang="en-US" dirty="0"/>
              <a:t> </a:t>
            </a:r>
            <a:r>
              <a:rPr lang="en-US" dirty="0" err="1"/>
              <a:t>exp</a:t>
            </a:r>
            <a:r>
              <a:rPr lang="en-US" dirty="0"/>
              <a:t>(.909 - .03236(23.6</a:t>
            </a:r>
            <a:r>
              <a:rPr lang="en-US" dirty="0" smtClean="0"/>
              <a:t>))</a:t>
            </a:r>
          </a:p>
          <a:p>
            <a:r>
              <a:rPr lang="en-US" dirty="0" smtClean="0"/>
              <a:t>= .536</a:t>
            </a:r>
            <a:endParaRPr lang="en-US" dirty="0"/>
          </a:p>
        </p:txBody>
      </p:sp>
      <p:pic>
        <p:nvPicPr>
          <p:cNvPr id="7" name="Picture 6"/>
          <p:cNvPicPr>
            <a:picLocks noChangeAspect="1"/>
          </p:cNvPicPr>
          <p:nvPr/>
        </p:nvPicPr>
        <p:blipFill>
          <a:blip r:embed="rId4"/>
          <a:stretch>
            <a:fillRect/>
          </a:stretch>
        </p:blipFill>
        <p:spPr>
          <a:xfrm>
            <a:off x="76200" y="1137158"/>
            <a:ext cx="4665441" cy="2267529"/>
          </a:xfrm>
          <a:prstGeom prst="rect">
            <a:avLst/>
          </a:prstGeom>
        </p:spPr>
      </p:pic>
      <p:pic>
        <p:nvPicPr>
          <p:cNvPr id="8" name="Picture 7"/>
          <p:cNvPicPr>
            <a:picLocks noChangeAspect="1"/>
          </p:cNvPicPr>
          <p:nvPr/>
        </p:nvPicPr>
        <p:blipFill>
          <a:blip r:embed="rId5"/>
          <a:stretch>
            <a:fillRect/>
          </a:stretch>
        </p:blipFill>
        <p:spPr>
          <a:xfrm>
            <a:off x="4741641" y="1314985"/>
            <a:ext cx="4276425" cy="1911876"/>
          </a:xfrm>
          <a:prstGeom prst="rect">
            <a:avLst/>
          </a:prstGeom>
        </p:spPr>
      </p:pic>
      <p:sp>
        <p:nvSpPr>
          <p:cNvPr id="9" name="TextBox 8"/>
          <p:cNvSpPr txBox="1"/>
          <p:nvPr/>
        </p:nvSpPr>
        <p:spPr>
          <a:xfrm>
            <a:off x="4648200" y="3226861"/>
            <a:ext cx="3564255" cy="2031325"/>
          </a:xfrm>
          <a:prstGeom prst="rect">
            <a:avLst/>
          </a:prstGeom>
          <a:solidFill>
            <a:schemeClr val="bg1">
              <a:lumMod val="95000"/>
            </a:schemeClr>
          </a:solidFill>
        </p:spPr>
        <p:txBody>
          <a:bodyPr wrap="square" rtlCol="0">
            <a:spAutoFit/>
          </a:bodyPr>
          <a:lstStyle/>
          <a:p>
            <a:r>
              <a:rPr lang="en-US" dirty="0" smtClean="0"/>
              <a:t>Each additional year in age, decreases the predicted odds of prenatal care by </a:t>
            </a:r>
            <a:r>
              <a:rPr lang="en-US" dirty="0" err="1" smtClean="0"/>
              <a:t>exp</a:t>
            </a:r>
            <a:r>
              <a:rPr lang="en-US" dirty="0" smtClean="0"/>
              <a:t>(-.032) = .968 =&gt; 3.2%</a:t>
            </a:r>
          </a:p>
          <a:p>
            <a:r>
              <a:rPr lang="en-US" dirty="0" smtClean="0"/>
              <a:t>Over 40 years: .27 or 72%</a:t>
            </a:r>
          </a:p>
          <a:p>
            <a:r>
              <a:rPr lang="en-US" dirty="0" smtClean="0"/>
              <a:t>Age 10: 1.79 (</a:t>
            </a:r>
            <a:r>
              <a:rPr lang="en-US" dirty="0" err="1" smtClean="0"/>
              <a:t>prob</a:t>
            </a:r>
            <a:r>
              <a:rPr lang="en-US" dirty="0" smtClean="0"/>
              <a:t> = .64)</a:t>
            </a:r>
          </a:p>
          <a:p>
            <a:r>
              <a:rPr lang="en-US" dirty="0" smtClean="0"/>
              <a:t>Age 50: .49 (</a:t>
            </a:r>
            <a:r>
              <a:rPr lang="en-US" dirty="0" err="1" smtClean="0"/>
              <a:t>prob</a:t>
            </a:r>
            <a:r>
              <a:rPr lang="en-US" dirty="0" smtClean="0"/>
              <a:t> = .32)</a:t>
            </a:r>
            <a:endParaRPr lang="en-US" dirty="0"/>
          </a:p>
        </p:txBody>
      </p:sp>
    </p:spTree>
    <p:extLst>
      <p:ext uri="{BB962C8B-B14F-4D97-AF65-F5344CB8AC3E}">
        <p14:creationId xmlns:p14="http://schemas.microsoft.com/office/powerpoint/2010/main" val="416011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p:nvPr/>
        </p:nvPicPr>
        <p:blipFill>
          <a:blip r:embed="rId2"/>
          <a:stretch>
            <a:fillRect/>
          </a:stretch>
        </p:blipFill>
        <p:spPr>
          <a:xfrm>
            <a:off x="685800" y="685800"/>
            <a:ext cx="7086600" cy="5029200"/>
          </a:xfrm>
          <a:prstGeom prst="rect">
            <a:avLst/>
          </a:prstGeom>
        </p:spPr>
      </p:pic>
    </p:spTree>
    <p:extLst>
      <p:ext uri="{BB962C8B-B14F-4D97-AF65-F5344CB8AC3E}">
        <p14:creationId xmlns:p14="http://schemas.microsoft.com/office/powerpoint/2010/main" val="1833534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Including mom’s age, random slopes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US" dirty="0" smtClean="0"/>
                  <a:t>Level </a:t>
                </a:r>
                <a:r>
                  <a:rPr lang="en-US" dirty="0"/>
                  <a:t>1: </a:t>
                </a:r>
                <a14:m>
                  <m:oMath xmlns:m="http://schemas.openxmlformats.org/officeDocument/2006/math">
                    <m:r>
                      <m:rPr>
                        <m:sty m:val="p"/>
                      </m:rPr>
                      <a:rPr lang="en-US"/>
                      <m:t>log</m:t>
                    </m:r>
                    <m:r>
                      <a:rPr lang="en-US" i="1"/>
                      <m:t>(</m:t>
                    </m:r>
                    <m:f>
                      <m:fPr>
                        <m:ctrlPr>
                          <a:rPr lang="en-US" i="1"/>
                        </m:ctrlPr>
                      </m:fPr>
                      <m:num>
                        <m:sSub>
                          <m:sSubPr>
                            <m:ctrlPr>
                              <a:rPr lang="en-US" i="1"/>
                            </m:ctrlPr>
                          </m:sSubPr>
                          <m:e>
                            <m:r>
                              <a:rPr lang="en-US" i="1"/>
                              <m:t>𝜋</m:t>
                            </m:r>
                          </m:e>
                          <m:sub>
                            <m:r>
                              <a:rPr lang="en-US" i="1"/>
                              <m:t>𝑖𝑗</m:t>
                            </m:r>
                          </m:sub>
                        </m:sSub>
                      </m:num>
                      <m:den>
                        <m:r>
                          <a:rPr lang="en-US" i="1"/>
                          <m:t>(1−</m:t>
                        </m:r>
                        <m:sSub>
                          <m:sSubPr>
                            <m:ctrlPr>
                              <a:rPr lang="en-US" i="1"/>
                            </m:ctrlPr>
                          </m:sSubPr>
                          <m:e>
                            <m:r>
                              <a:rPr lang="en-US" i="1"/>
                              <m:t>𝜋</m:t>
                            </m:r>
                          </m:e>
                          <m:sub>
                            <m:r>
                              <a:rPr lang="en-US" i="1"/>
                              <m:t>𝑖𝑗</m:t>
                            </m:r>
                          </m:sub>
                        </m:sSub>
                        <m:r>
                          <a:rPr lang="en-US" i="1"/>
                          <m:t>)</m:t>
                        </m:r>
                      </m:den>
                    </m:f>
                    <m:r>
                      <a:rPr lang="en-US" i="1"/>
                      <m:t>)=</m:t>
                    </m:r>
                    <m:sSub>
                      <m:sSubPr>
                        <m:ctrlPr>
                          <a:rPr lang="en-US" i="1"/>
                        </m:ctrlPr>
                      </m:sSubPr>
                      <m:e>
                        <m:r>
                          <a:rPr lang="en-US" i="1"/>
                          <m:t>𝛽</m:t>
                        </m:r>
                      </m:e>
                      <m:sub>
                        <m:r>
                          <a:rPr lang="en-US" i="1"/>
                          <m:t>0</m:t>
                        </m:r>
                        <m:r>
                          <a:rPr lang="en-US" i="1"/>
                          <m:t>𝑗</m:t>
                        </m:r>
                      </m:sub>
                    </m:sSub>
                    <m:r>
                      <a:rPr lang="en-US" i="1"/>
                      <m:t>+</m:t>
                    </m:r>
                    <m:sSub>
                      <m:sSubPr>
                        <m:ctrlPr>
                          <a:rPr lang="en-US" i="1"/>
                        </m:ctrlPr>
                      </m:sSubPr>
                      <m:e>
                        <m:r>
                          <a:rPr lang="en-US" i="1"/>
                          <m:t>𝛽</m:t>
                        </m:r>
                      </m:e>
                      <m:sub>
                        <m:r>
                          <a:rPr lang="en-US" i="1"/>
                          <m:t>1</m:t>
                        </m:r>
                        <m:r>
                          <a:rPr lang="en-US" i="1"/>
                          <m:t>𝑗</m:t>
                        </m:r>
                      </m:sub>
                    </m:sSub>
                    <m:r>
                      <a:rPr lang="en-US" i="1"/>
                      <m:t>∗(</m:t>
                    </m:r>
                    <m:r>
                      <a:rPr lang="en-US" i="1"/>
                      <m:t>𝑚𝑎𝑔𝑒</m:t>
                    </m:r>
                    <m:sSub>
                      <m:sSubPr>
                        <m:ctrlPr>
                          <a:rPr lang="en-US" i="1"/>
                        </m:ctrlPr>
                      </m:sSubPr>
                      <m:e>
                        <m:r>
                          <a:rPr lang="en-US" i="1"/>
                          <m:t>)</m:t>
                        </m:r>
                      </m:e>
                      <m:sub>
                        <m:r>
                          <a:rPr lang="en-US" i="1"/>
                          <m:t>𝑖𝑗</m:t>
                        </m:r>
                      </m:sub>
                    </m:sSub>
                  </m:oMath>
                </a14:m>
                <a:r>
                  <a:rPr lang="en-US" dirty="0"/>
                  <a:t/>
                </a:r>
                <a:br>
                  <a:rPr lang="en-US" dirty="0"/>
                </a:br>
                <a:r>
                  <a:rPr lang="en-US" dirty="0"/>
                  <a:t>Level 2: </a:t>
                </a:r>
                <a14:m>
                  <m:oMath xmlns:m="http://schemas.openxmlformats.org/officeDocument/2006/math">
                    <m:sSub>
                      <m:sSubPr>
                        <m:ctrlPr>
                          <a:rPr lang="en-US" i="1"/>
                        </m:ctrlPr>
                      </m:sSubPr>
                      <m:e>
                        <m:r>
                          <a:rPr lang="en-US" i="1"/>
                          <m:t>𝛽</m:t>
                        </m:r>
                      </m:e>
                      <m:sub>
                        <m:r>
                          <a:rPr lang="en-US" i="1"/>
                          <m:t>0</m:t>
                        </m:r>
                        <m:r>
                          <a:rPr lang="en-US" i="1"/>
                          <m:t>𝑗</m:t>
                        </m:r>
                      </m:sub>
                    </m:sSub>
                    <m:r>
                      <a:rPr lang="en-US" i="1"/>
                      <m:t>=</m:t>
                    </m:r>
                    <m:sSub>
                      <m:sSubPr>
                        <m:ctrlPr>
                          <a:rPr lang="en-US" i="1"/>
                        </m:ctrlPr>
                      </m:sSubPr>
                      <m:e>
                        <m:r>
                          <a:rPr lang="en-US" i="1"/>
                          <m:t>𝛽</m:t>
                        </m:r>
                      </m:e>
                      <m:sub>
                        <m:r>
                          <a:rPr lang="en-US" i="1"/>
                          <m:t>00</m:t>
                        </m:r>
                      </m:sub>
                    </m:sSub>
                    <m:r>
                      <a:rPr lang="en-US" i="1"/>
                      <m:t>+</m:t>
                    </m:r>
                    <m:sSub>
                      <m:sSubPr>
                        <m:ctrlPr>
                          <a:rPr lang="en-US" i="1"/>
                        </m:ctrlPr>
                      </m:sSubPr>
                      <m:e>
                        <m:r>
                          <a:rPr lang="en-US" i="1"/>
                          <m:t>𝑢</m:t>
                        </m:r>
                      </m:e>
                      <m:sub>
                        <m:r>
                          <a:rPr lang="en-US" i="1"/>
                          <m:t>0</m:t>
                        </m:r>
                        <m:r>
                          <a:rPr lang="en-US" i="1"/>
                          <m:t>𝑗</m:t>
                        </m:r>
                      </m:sub>
                    </m:sSub>
                  </m:oMath>
                </a14:m>
                <a:r>
                  <a:rPr lang="en-US" dirty="0"/>
                  <a:t/>
                </a:r>
                <a:br>
                  <a:rPr lang="en-US" dirty="0"/>
                </a:br>
                <a:r>
                  <a:rPr lang="en-US" dirty="0" smtClean="0"/>
                  <a:t>		</a:t>
                </a:r>
                <a14:m>
                  <m:oMath xmlns:m="http://schemas.openxmlformats.org/officeDocument/2006/math">
                    <m:sSub>
                      <m:sSubPr>
                        <m:ctrlPr>
                          <a:rPr lang="en-US" i="1"/>
                        </m:ctrlPr>
                      </m:sSubPr>
                      <m:e>
                        <m:r>
                          <a:rPr lang="en-US" i="1"/>
                          <m:t>𝛽</m:t>
                        </m:r>
                      </m:e>
                      <m:sub>
                        <m:r>
                          <a:rPr lang="en-US" i="1"/>
                          <m:t>1</m:t>
                        </m:r>
                        <m:r>
                          <a:rPr lang="en-US" i="1"/>
                          <m:t>𝑗</m:t>
                        </m:r>
                      </m:sub>
                    </m:sSub>
                    <m:r>
                      <a:rPr lang="en-US" i="1"/>
                      <m:t>=</m:t>
                    </m:r>
                    <m:sSub>
                      <m:sSubPr>
                        <m:ctrlPr>
                          <a:rPr lang="en-US" i="1"/>
                        </m:ctrlPr>
                      </m:sSubPr>
                      <m:e>
                        <m:r>
                          <a:rPr lang="en-US" i="1"/>
                          <m:t>𝛽</m:t>
                        </m:r>
                      </m:e>
                      <m:sub>
                        <m:r>
                          <a:rPr lang="en-US" i="1"/>
                          <m:t>10</m:t>
                        </m:r>
                      </m:sub>
                    </m:sSub>
                    <m:r>
                      <a:rPr lang="en-US" i="1"/>
                      <m:t>+</m:t>
                    </m:r>
                    <m:sSub>
                      <m:sSubPr>
                        <m:ctrlPr>
                          <a:rPr lang="en-US" i="1"/>
                        </m:ctrlPr>
                      </m:sSubPr>
                      <m:e>
                        <m:r>
                          <a:rPr lang="en-US" i="1"/>
                          <m:t>𝑢</m:t>
                        </m:r>
                      </m:e>
                      <m:sub>
                        <m:r>
                          <a:rPr lang="en-US" i="1"/>
                          <m:t>1</m:t>
                        </m:r>
                        <m:r>
                          <a:rPr lang="en-US" i="1"/>
                          <m:t>𝑗</m:t>
                        </m:r>
                      </m:sub>
                    </m:sSub>
                  </m:oMath>
                </a14:m>
                <a:r>
                  <a:rPr lang="en-US" dirty="0"/>
                  <a:t> </a:t>
                </a:r>
                <a:endParaRPr lang="en-US" dirty="0" smtClean="0"/>
              </a:p>
              <a:p>
                <a:pPr marL="0" indent="0">
                  <a:buNone/>
                </a:pPr>
                <a14:m>
                  <m:oMathPara xmlns:m="http://schemas.openxmlformats.org/officeDocument/2006/math">
                    <m:oMathParaPr>
                      <m:jc m:val="centerGroup"/>
                    </m:oMathParaPr>
                    <m:oMath xmlns:m="http://schemas.openxmlformats.org/officeDocument/2006/math">
                      <m:sSub>
                        <m:sSubPr>
                          <m:ctrlPr>
                            <a:rPr lang="en-US" i="1"/>
                          </m:ctrlPr>
                        </m:sSubPr>
                        <m:e>
                          <m:r>
                            <a:rPr lang="en-US" i="1"/>
                            <m:t>𝑢</m:t>
                          </m:r>
                        </m:e>
                        <m:sub>
                          <m:r>
                            <a:rPr lang="en-US" i="1"/>
                            <m:t>0</m:t>
                          </m:r>
                          <m:r>
                            <a:rPr lang="en-US" i="1"/>
                            <m:t>𝑗</m:t>
                          </m:r>
                        </m:sub>
                      </m:sSub>
                      <m:r>
                        <a:rPr lang="en-US" i="1"/>
                        <m:t>∼</m:t>
                      </m:r>
                      <m:r>
                        <a:rPr lang="en-US" i="1"/>
                        <m:t>𝑁</m:t>
                      </m:r>
                      <m:r>
                        <a:rPr lang="en-US" i="1"/>
                        <m:t>(0,</m:t>
                      </m:r>
                      <m:sSubSup>
                        <m:sSubSupPr>
                          <m:ctrlPr>
                            <a:rPr lang="en-US" i="1"/>
                          </m:ctrlPr>
                        </m:sSubSupPr>
                        <m:e>
                          <m:r>
                            <a:rPr lang="en-US" i="1"/>
                            <m:t>𝜎</m:t>
                          </m:r>
                        </m:e>
                        <m:sub>
                          <m:r>
                            <a:rPr lang="en-US" i="1"/>
                            <m:t>𝑢</m:t>
                          </m:r>
                          <m:r>
                            <a:rPr lang="en-US" i="1"/>
                            <m:t>0</m:t>
                          </m:r>
                        </m:sub>
                        <m:sup>
                          <m:r>
                            <a:rPr lang="en-US" i="1"/>
                            <m:t>2</m:t>
                          </m:r>
                        </m:sup>
                      </m:sSubSup>
                      <m:r>
                        <a:rPr lang="en-US" i="1"/>
                        <m:t>)</m:t>
                      </m:r>
                    </m:oMath>
                    <m:oMath xmlns:m="http://schemas.openxmlformats.org/officeDocument/2006/math">
                      <m:sSub>
                        <m:sSubPr>
                          <m:ctrlPr>
                            <a:rPr lang="en-US" i="1"/>
                          </m:ctrlPr>
                        </m:sSubPr>
                        <m:e>
                          <m:r>
                            <a:rPr lang="en-US" i="1"/>
                            <m:t>𝑢</m:t>
                          </m:r>
                        </m:e>
                        <m:sub>
                          <m:r>
                            <a:rPr lang="en-US" i="1"/>
                            <m:t>1</m:t>
                          </m:r>
                          <m:r>
                            <a:rPr lang="en-US" i="1"/>
                            <m:t>𝑗</m:t>
                          </m:r>
                        </m:sub>
                      </m:sSub>
                      <m:r>
                        <a:rPr lang="en-US" i="1"/>
                        <m:t>∼</m:t>
                      </m:r>
                      <m:r>
                        <a:rPr lang="en-US" i="1"/>
                        <m:t>𝑁</m:t>
                      </m:r>
                      <m:r>
                        <a:rPr lang="en-US" i="1"/>
                        <m:t>(0,</m:t>
                      </m:r>
                      <m:sSubSup>
                        <m:sSubSupPr>
                          <m:ctrlPr>
                            <a:rPr lang="en-US" i="1"/>
                          </m:ctrlPr>
                        </m:sSubSupPr>
                        <m:e>
                          <m:r>
                            <a:rPr lang="en-US" i="1"/>
                            <m:t>𝜎</m:t>
                          </m:r>
                        </m:e>
                        <m:sub>
                          <m:r>
                            <a:rPr lang="en-US" i="1"/>
                            <m:t>𝑢</m:t>
                          </m:r>
                          <m:r>
                            <a:rPr lang="en-US" i="1"/>
                            <m:t>1</m:t>
                          </m:r>
                        </m:sub>
                        <m:sup>
                          <m:r>
                            <a:rPr lang="en-US" i="1"/>
                            <m:t>2</m:t>
                          </m:r>
                        </m:sup>
                      </m:sSubSup>
                      <m:r>
                        <a:rPr lang="en-US" i="1"/>
                        <m:t>)</m:t>
                      </m:r>
                    </m:oMath>
                    <m:oMath xmlns:m="http://schemas.openxmlformats.org/officeDocument/2006/math">
                      <m:r>
                        <a:rPr lang="en-US" i="1"/>
                        <m:t>𝑐𝑜𝑣</m:t>
                      </m:r>
                      <m:r>
                        <a:rPr lang="en-US" i="1"/>
                        <m:t>(</m:t>
                      </m:r>
                      <m:sSubSup>
                        <m:sSubSupPr>
                          <m:ctrlPr>
                            <a:rPr lang="en-US" i="1"/>
                          </m:ctrlPr>
                        </m:sSubSupPr>
                        <m:e>
                          <m:r>
                            <a:rPr lang="en-US" i="1"/>
                            <m:t>𝜎</m:t>
                          </m:r>
                        </m:e>
                        <m:sub>
                          <m:r>
                            <a:rPr lang="en-US" i="1"/>
                            <m:t>𝑢</m:t>
                          </m:r>
                          <m:r>
                            <a:rPr lang="en-US" i="1"/>
                            <m:t>0</m:t>
                          </m:r>
                        </m:sub>
                        <m:sup>
                          <m:r>
                            <a:rPr lang="en-US" i="1"/>
                            <m:t>2</m:t>
                          </m:r>
                        </m:sup>
                      </m:sSubSup>
                      <m:r>
                        <a:rPr lang="en-US" i="1"/>
                        <m:t>,</m:t>
                      </m:r>
                      <m:sSubSup>
                        <m:sSubSupPr>
                          <m:ctrlPr>
                            <a:rPr lang="en-US" i="1"/>
                          </m:ctrlPr>
                        </m:sSubSupPr>
                        <m:e>
                          <m:r>
                            <a:rPr lang="en-US" i="1"/>
                            <m:t>𝜎</m:t>
                          </m:r>
                        </m:e>
                        <m:sub>
                          <m:r>
                            <a:rPr lang="en-US" i="1"/>
                            <m:t>𝑢</m:t>
                          </m:r>
                          <m:r>
                            <a:rPr lang="en-US" i="1"/>
                            <m:t>1</m:t>
                          </m:r>
                        </m:sub>
                        <m:sup>
                          <m:r>
                            <a:rPr lang="en-US" i="1"/>
                            <m:t>2</m:t>
                          </m:r>
                        </m:sup>
                      </m:sSubSup>
                      <m:r>
                        <a:rPr lang="en-US" i="1"/>
                        <m:t>)=</m:t>
                      </m:r>
                      <m:sSubSup>
                        <m:sSubSupPr>
                          <m:ctrlPr>
                            <a:rPr lang="en-US" i="1"/>
                          </m:ctrlPr>
                        </m:sSubSupPr>
                        <m:e>
                          <m:r>
                            <a:rPr lang="en-US" i="1"/>
                            <m:t>𝜏</m:t>
                          </m:r>
                        </m:e>
                        <m:sub>
                          <m:r>
                            <a:rPr lang="en-US" i="1"/>
                            <m:t>01</m:t>
                          </m:r>
                        </m:sub>
                        <m:sup>
                          <m:r>
                            <a:rPr lang="en-US" i="1"/>
                            <m:t>2</m:t>
                          </m:r>
                        </m:sup>
                      </m:sSubSup>
                    </m:oMath>
                  </m:oMathPara>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93" t="-269"/>
                </a:stretch>
              </a:blipFill>
            </p:spPr>
            <p:txBody>
              <a:bodyPr/>
              <a:lstStyle/>
              <a:p>
                <a:r>
                  <a:rPr lang="en-US">
                    <a:noFill/>
                  </a:rPr>
                  <a:t> </a:t>
                </a:r>
              </a:p>
            </p:txBody>
          </p:sp>
        </mc:Fallback>
      </mc:AlternateContent>
    </p:spTree>
    <p:extLst>
      <p:ext uri="{BB962C8B-B14F-4D97-AF65-F5344CB8AC3E}">
        <p14:creationId xmlns:p14="http://schemas.microsoft.com/office/powerpoint/2010/main" val="1104622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Including urban</a:t>
            </a:r>
            <a:endParaRPr lang="en-US" dirty="0"/>
          </a:p>
        </p:txBody>
      </p:sp>
      <p:sp>
        <p:nvSpPr>
          <p:cNvPr id="3" name="Content Placeholder 2"/>
          <p:cNvSpPr>
            <a:spLocks noGrp="1"/>
          </p:cNvSpPr>
          <p:nvPr>
            <p:ph idx="1"/>
          </p:nvPr>
        </p:nvSpPr>
        <p:spPr/>
        <p:txBody>
          <a:bodyPr/>
          <a:lstStyle/>
          <a:p>
            <a:r>
              <a:rPr lang="en-US" dirty="0" smtClean="0"/>
              <a:t>With random slopes?</a:t>
            </a:r>
          </a:p>
          <a:p>
            <a:r>
              <a:rPr lang="en-US" dirty="0"/>
              <a:t>Random slopes doesn’t make sense (level 2 variable) but can look at interaction with mom’s age (</a:t>
            </a:r>
            <a:r>
              <a:rPr lang="en-US" dirty="0" err="1"/>
              <a:t>esp</a:t>
            </a:r>
            <a:r>
              <a:rPr lang="en-US" dirty="0"/>
              <a:t> if keep mom’s age random)</a:t>
            </a:r>
          </a:p>
          <a:p>
            <a:endParaRPr lang="en-US" dirty="0"/>
          </a:p>
        </p:txBody>
      </p:sp>
      <p:pic>
        <p:nvPicPr>
          <p:cNvPr id="4" name="Picture 3"/>
          <p:cNvPicPr>
            <a:picLocks noChangeAspect="1"/>
          </p:cNvPicPr>
          <p:nvPr/>
        </p:nvPicPr>
        <p:blipFill>
          <a:blip r:embed="rId3"/>
          <a:stretch>
            <a:fillRect/>
          </a:stretch>
        </p:blipFill>
        <p:spPr>
          <a:xfrm>
            <a:off x="468630" y="3733800"/>
            <a:ext cx="8401050" cy="2886075"/>
          </a:xfrm>
          <a:prstGeom prst="rect">
            <a:avLst/>
          </a:prstGeom>
        </p:spPr>
      </p:pic>
      <p:sp>
        <p:nvSpPr>
          <p:cNvPr id="5" name="TextBox 4"/>
          <p:cNvSpPr txBox="1"/>
          <p:nvPr/>
        </p:nvSpPr>
        <p:spPr>
          <a:xfrm>
            <a:off x="5257800" y="685800"/>
            <a:ext cx="3886200" cy="923330"/>
          </a:xfrm>
          <a:prstGeom prst="rect">
            <a:avLst/>
          </a:prstGeom>
          <a:noFill/>
        </p:spPr>
        <p:txBody>
          <a:bodyPr wrap="square" rtlCol="0">
            <a:spAutoFit/>
          </a:bodyPr>
          <a:lstStyle/>
          <a:p>
            <a:r>
              <a:rPr lang="en-US" dirty="0" smtClean="0"/>
              <a:t>Communities with higher intercepts </a:t>
            </a:r>
          </a:p>
          <a:p>
            <a:r>
              <a:rPr lang="en-US" dirty="0" smtClean="0"/>
              <a:t>tend to have a larger change with mom’s age</a:t>
            </a:r>
            <a:endParaRPr lang="en-US" dirty="0"/>
          </a:p>
        </p:txBody>
      </p:sp>
      <p:cxnSp>
        <p:nvCxnSpPr>
          <p:cNvPr id="7" name="Straight Arrow Connector 6"/>
          <p:cNvCxnSpPr/>
          <p:nvPr/>
        </p:nvCxnSpPr>
        <p:spPr>
          <a:xfrm flipH="1">
            <a:off x="5943600" y="1524000"/>
            <a:ext cx="891540" cy="2895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8" name="Picture 7"/>
          <p:cNvPicPr/>
          <p:nvPr/>
        </p:nvPicPr>
        <p:blipFill>
          <a:blip r:embed="rId4"/>
          <a:stretch>
            <a:fillRect/>
          </a:stretch>
        </p:blipFill>
        <p:spPr>
          <a:xfrm>
            <a:off x="723900" y="1141730"/>
            <a:ext cx="3162300" cy="1753870"/>
          </a:xfrm>
          <a:prstGeom prst="rect">
            <a:avLst/>
          </a:prstGeom>
        </p:spPr>
      </p:pic>
      <p:pic>
        <p:nvPicPr>
          <p:cNvPr id="9" name="Picture 8"/>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900" y="3940175"/>
            <a:ext cx="2552700" cy="1949450"/>
          </a:xfrm>
          <a:prstGeom prst="rect">
            <a:avLst/>
          </a:prstGeom>
          <a:noFill/>
          <a:ln>
            <a:noFill/>
          </a:ln>
        </p:spPr>
      </p:pic>
    </p:spTree>
    <p:extLst>
      <p:ext uri="{BB962C8B-B14F-4D97-AF65-F5344CB8AC3E}">
        <p14:creationId xmlns:p14="http://schemas.microsoft.com/office/powerpoint/2010/main" val="136249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 mage and urban</a:t>
            </a:r>
            <a:endParaRPr lang="en-US" dirty="0"/>
          </a:p>
        </p:txBody>
      </p:sp>
      <p:pic>
        <p:nvPicPr>
          <p:cNvPr id="8" name="Content Placeholder 7"/>
          <p:cNvPicPr>
            <a:picLocks noGrp="1" noChangeAspect="1"/>
          </p:cNvPicPr>
          <p:nvPr>
            <p:ph idx="1"/>
          </p:nvPr>
        </p:nvPicPr>
        <p:blipFill>
          <a:blip r:embed="rId2"/>
          <a:stretch>
            <a:fillRect/>
          </a:stretch>
        </p:blipFill>
        <p:spPr>
          <a:xfrm>
            <a:off x="771525" y="1808162"/>
            <a:ext cx="7600950" cy="4114800"/>
          </a:xfrm>
          <a:prstGeom prst="rect">
            <a:avLst/>
          </a:prstGeom>
        </p:spPr>
      </p:pic>
    </p:spTree>
    <p:extLst>
      <p:ext uri="{BB962C8B-B14F-4D97-AF65-F5344CB8AC3E}">
        <p14:creationId xmlns:p14="http://schemas.microsoft.com/office/powerpoint/2010/main" val="354508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 What did we learn?</a:t>
            </a:r>
            <a:endParaRPr lang="en-US" dirty="0"/>
          </a:p>
        </p:txBody>
      </p:sp>
      <p:sp>
        <p:nvSpPr>
          <p:cNvPr id="3" name="Content Placeholder 2"/>
          <p:cNvSpPr>
            <a:spLocks noGrp="1"/>
          </p:cNvSpPr>
          <p:nvPr>
            <p:ph idx="1"/>
          </p:nvPr>
        </p:nvSpPr>
        <p:spPr/>
        <p:txBody>
          <a:bodyPr/>
          <a:lstStyle/>
          <a:p>
            <a:r>
              <a:rPr lang="en-US" dirty="0"/>
              <a:t>All individual level variables are significant except unemployment, which only has an effect at the country level.  For education of divorce, both negative, between-country regression coefficients are stronger than the within-country coefficients. But remember unstandardized coefficients and country averages have much less variability than individual </a:t>
            </a:r>
            <a:r>
              <a:rPr lang="en-US" dirty="0" smtClean="0"/>
              <a:t>variables.</a:t>
            </a:r>
            <a:endParaRPr lang="en-US" dirty="0"/>
          </a:p>
        </p:txBody>
      </p:sp>
    </p:spTree>
    <p:extLst>
      <p:ext uri="{BB962C8B-B14F-4D97-AF65-F5344CB8AC3E}">
        <p14:creationId xmlns:p14="http://schemas.microsoft.com/office/powerpoint/2010/main" val="15589652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Cross-classified</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690562" y="990600"/>
            <a:ext cx="7762875" cy="1704975"/>
          </a:xfrm>
          <a:prstGeom prst="rect">
            <a:avLst/>
          </a:prstGeom>
        </p:spPr>
      </p:pic>
      <p:pic>
        <p:nvPicPr>
          <p:cNvPr id="5" name="Picture 4"/>
          <p:cNvPicPr>
            <a:picLocks noChangeAspect="1"/>
          </p:cNvPicPr>
          <p:nvPr/>
        </p:nvPicPr>
        <p:blipFill>
          <a:blip r:embed="rId3"/>
          <a:stretch>
            <a:fillRect/>
          </a:stretch>
        </p:blipFill>
        <p:spPr>
          <a:xfrm>
            <a:off x="30481" y="3124200"/>
            <a:ext cx="4272150" cy="2133600"/>
          </a:xfrm>
          <a:prstGeom prst="rect">
            <a:avLst/>
          </a:prstGeom>
        </p:spPr>
      </p:pic>
      <p:pic>
        <p:nvPicPr>
          <p:cNvPr id="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56020" y="3020377"/>
            <a:ext cx="3833330" cy="281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26674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learn?</a:t>
            </a:r>
            <a:endParaRPr lang="en-US" dirty="0"/>
          </a:p>
        </p:txBody>
      </p:sp>
      <p:sp>
        <p:nvSpPr>
          <p:cNvPr id="3" name="Content Placeholder 2"/>
          <p:cNvSpPr>
            <a:spLocks noGrp="1"/>
          </p:cNvSpPr>
          <p:nvPr>
            <p:ph idx="1"/>
          </p:nvPr>
        </p:nvSpPr>
        <p:spPr/>
        <p:txBody>
          <a:bodyPr>
            <a:normAutofit fontScale="55000" lnSpcReduction="20000"/>
          </a:bodyPr>
          <a:lstStyle/>
          <a:p>
            <a:r>
              <a:rPr lang="en-US" dirty="0"/>
              <a:t>The average attainment score for male 16 year olds with an average verbal reasoning score that attended an average primary and secondary school is 5.557, and we see much more variation in this average male 16 year old score depending on what </a:t>
            </a:r>
            <a:r>
              <a:rPr lang="en-US" dirty="0" smtClean="0"/>
              <a:t>primary </a:t>
            </a:r>
            <a:r>
              <a:rPr lang="en-US" dirty="0"/>
              <a:t>school they attended compared to the secondary school they attended </a:t>
            </a:r>
            <a:r>
              <a:rPr lang="en-US" dirty="0" smtClean="0"/>
              <a:t>  </a:t>
            </a:r>
            <a:r>
              <a:rPr lang="en-US" dirty="0"/>
              <a:t>(standard deviation for random intercepts: 0.531 vs. 0.134). </a:t>
            </a:r>
          </a:p>
          <a:p>
            <a:r>
              <a:rPr lang="en-US" dirty="0"/>
              <a:t/>
            </a:r>
            <a:br>
              <a:rPr lang="en-US" dirty="0"/>
            </a:br>
            <a:r>
              <a:rPr lang="en-US" dirty="0"/>
              <a:t>Overall, for students who attended the average primary and secondary school, females tend to score 0.111 points higher than males on average, after adjusting for their verbal reasoning scores (statistically </a:t>
            </a:r>
            <a:r>
              <a:rPr lang="en-US" dirty="0" smtClean="0"/>
              <a:t>insignificant: </a:t>
            </a:r>
            <a:r>
              <a:rPr lang="en-US" dirty="0"/>
              <a:t>t-value = 1.55) </a:t>
            </a:r>
            <a:r>
              <a:rPr lang="en-US" dirty="0" smtClean="0"/>
              <a:t> </a:t>
            </a:r>
            <a:r>
              <a:rPr lang="en-US" dirty="0"/>
              <a:t>and, after adjusting for sex, there is an associated 2.114 point increase on average in a student’s attainment score for every 1 point increase in their verbal reasoning score (highly statistically significant: t-value = 50.19). </a:t>
            </a:r>
          </a:p>
          <a:p>
            <a:r>
              <a:rPr lang="en-US" dirty="0"/>
              <a:t/>
            </a:r>
            <a:br>
              <a:rPr lang="en-US" dirty="0"/>
            </a:br>
            <a:r>
              <a:rPr lang="en-US" dirty="0"/>
              <a:t>There is about the same amount of variation in the “effect” that verbal reasoning score has on attainment score </a:t>
            </a:r>
            <a:r>
              <a:rPr lang="en-US" dirty="0" smtClean="0"/>
              <a:t>depending </a:t>
            </a:r>
            <a:r>
              <a:rPr lang="en-US" dirty="0"/>
              <a:t>on the primary school attended and depending on the secondary school attended </a:t>
            </a:r>
            <a:r>
              <a:rPr lang="en-US" dirty="0" smtClean="0"/>
              <a:t>standard </a:t>
            </a:r>
            <a:r>
              <a:rPr lang="en-US" dirty="0"/>
              <a:t>deviation for random slopes: 0.062 vs. 0.080). And for both the primary school level and secondary school level, the changes in the verbal reasoning slope is fairly small. </a:t>
            </a:r>
            <a:endParaRPr lang="en-US" dirty="0"/>
          </a:p>
        </p:txBody>
      </p:sp>
    </p:spTree>
    <p:extLst>
      <p:ext uri="{BB962C8B-B14F-4D97-AF65-F5344CB8AC3E}">
        <p14:creationId xmlns:p14="http://schemas.microsoft.com/office/powerpoint/2010/main" val="1199556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Content Placeholder 2"/>
          <p:cNvSpPr>
            <a:spLocks noGrp="1"/>
          </p:cNvSpPr>
          <p:nvPr>
            <p:ph idx="1"/>
          </p:nvPr>
        </p:nvSpPr>
        <p:spPr/>
        <p:txBody>
          <a:bodyPr>
            <a:normAutofit fontScale="92500"/>
          </a:bodyPr>
          <a:lstStyle/>
          <a:p>
            <a:r>
              <a:rPr lang="en-US" dirty="0" smtClean="0"/>
              <a:t>HW 7 due Friday</a:t>
            </a:r>
          </a:p>
          <a:p>
            <a:r>
              <a:rPr lang="en-US" dirty="0" smtClean="0"/>
              <a:t>No in person office hours the rest of this week</a:t>
            </a:r>
          </a:p>
          <a:p>
            <a:r>
              <a:rPr lang="en-US" dirty="0" smtClean="0"/>
              <a:t>Submit Project 3?</a:t>
            </a:r>
          </a:p>
          <a:p>
            <a:pPr lvl="1"/>
            <a:r>
              <a:rPr lang="en-US" dirty="0" smtClean="0"/>
              <a:t>Initial models</a:t>
            </a:r>
          </a:p>
          <a:p>
            <a:pPr lvl="1"/>
            <a:r>
              <a:rPr lang="en-US" dirty="0" smtClean="0"/>
              <a:t>Time to work on projects Week 10</a:t>
            </a:r>
          </a:p>
          <a:p>
            <a:r>
              <a:rPr lang="en-US" dirty="0" smtClean="0"/>
              <a:t>Final project report due Dec. 9</a:t>
            </a:r>
          </a:p>
          <a:p>
            <a:pPr lvl="1"/>
            <a:r>
              <a:rPr lang="en-US" dirty="0" smtClean="0"/>
              <a:t>No final presentation</a:t>
            </a:r>
          </a:p>
          <a:p>
            <a:pPr lvl="1"/>
            <a:r>
              <a:rPr lang="en-US" dirty="0" smtClean="0"/>
              <a:t>See “</a:t>
            </a:r>
            <a:r>
              <a:rPr lang="en-US" dirty="0" smtClean="0">
                <a:hlinkClick r:id="rId2"/>
              </a:rPr>
              <a:t>project assignment</a:t>
            </a:r>
            <a:r>
              <a:rPr lang="en-US" dirty="0" smtClean="0"/>
              <a:t>” in PolyLearn for details</a:t>
            </a:r>
          </a:p>
          <a:p>
            <a:r>
              <a:rPr lang="en-US" dirty="0"/>
              <a:t>Final exam Dec. 10 (10:10-1pm</a:t>
            </a:r>
            <a:r>
              <a:rPr lang="en-US" dirty="0" smtClean="0"/>
              <a:t>)</a:t>
            </a:r>
            <a:endParaRPr lang="en-US" dirty="0"/>
          </a:p>
        </p:txBody>
      </p:sp>
    </p:spTree>
    <p:extLst>
      <p:ext uri="{BB962C8B-B14F-4D97-AF65-F5344CB8AC3E}">
        <p14:creationId xmlns:p14="http://schemas.microsoft.com/office/powerpoint/2010/main" val="2818622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p:txBody>
          <a:bodyPr/>
          <a:lstStyle/>
          <a:p>
            <a:r>
              <a:rPr lang="en-US" altLang="en-US" dirty="0" smtClean="0"/>
              <a:t>Fixed vs. Random (higher level units or lower level variable)</a:t>
            </a:r>
            <a:endParaRPr lang="en-US" altLang="en-US" dirty="0" smtClean="0"/>
          </a:p>
        </p:txBody>
      </p:sp>
      <p:sp>
        <p:nvSpPr>
          <p:cNvPr id="15363" name="Text Placeholder 4"/>
          <p:cNvSpPr>
            <a:spLocks noGrp="1"/>
          </p:cNvSpPr>
          <p:nvPr>
            <p:ph type="body" idx="1"/>
          </p:nvPr>
        </p:nvSpPr>
        <p:spPr/>
        <p:txBody>
          <a:bodyPr/>
          <a:lstStyle/>
          <a:p>
            <a:r>
              <a:rPr lang="en-US" altLang="en-US" smtClean="0"/>
              <a:t>Level</a:t>
            </a:r>
          </a:p>
        </p:txBody>
      </p:sp>
      <p:sp>
        <p:nvSpPr>
          <p:cNvPr id="6" name="Content Placeholder 5"/>
          <p:cNvSpPr>
            <a:spLocks noGrp="1"/>
          </p:cNvSpPr>
          <p:nvPr>
            <p:ph sz="half" idx="2"/>
          </p:nvPr>
        </p:nvSpPr>
        <p:spPr/>
        <p:txBody>
          <a:bodyPr>
            <a:normAutofit fontScale="92500" lnSpcReduction="10000"/>
          </a:bodyPr>
          <a:lstStyle/>
          <a:p>
            <a:pPr>
              <a:defRPr/>
            </a:pPr>
            <a:r>
              <a:rPr lang="en-US" dirty="0" smtClean="0"/>
              <a:t>Categorical variables whose categories have no special meaning</a:t>
            </a:r>
            <a:endParaRPr lang="en-US" dirty="0"/>
          </a:p>
          <a:p>
            <a:pPr>
              <a:defRPr/>
            </a:pPr>
            <a:r>
              <a:rPr lang="en-US" dirty="0"/>
              <a:t>Ahead of time, no real predictions of how compare</a:t>
            </a:r>
          </a:p>
          <a:p>
            <a:pPr>
              <a:defRPr/>
            </a:pPr>
            <a:r>
              <a:rPr lang="en-US" dirty="0" smtClean="0"/>
              <a:t>Would make sense to be the observational unit in a regression model (</a:t>
            </a:r>
            <a:r>
              <a:rPr lang="en-US" dirty="0" err="1" smtClean="0"/>
              <a:t>agg</a:t>
            </a:r>
            <a:r>
              <a:rPr lang="en-US" dirty="0" smtClean="0"/>
              <a:t>.)</a:t>
            </a:r>
          </a:p>
          <a:p>
            <a:pPr>
              <a:defRPr/>
            </a:pPr>
            <a:r>
              <a:rPr lang="en-US" dirty="0" smtClean="0"/>
              <a:t>Large number of categories</a:t>
            </a:r>
          </a:p>
          <a:p>
            <a:pPr>
              <a:defRPr/>
            </a:pPr>
            <a:r>
              <a:rPr lang="en-US" dirty="0" smtClean="0"/>
              <a:t>Willing to assume drawn from some distribution</a:t>
            </a:r>
          </a:p>
          <a:p>
            <a:pPr>
              <a:defRPr/>
            </a:pPr>
            <a:endParaRPr lang="en-US" dirty="0"/>
          </a:p>
        </p:txBody>
      </p:sp>
      <p:sp>
        <p:nvSpPr>
          <p:cNvPr id="15365" name="Text Placeholder 6"/>
          <p:cNvSpPr>
            <a:spLocks noGrp="1"/>
          </p:cNvSpPr>
          <p:nvPr>
            <p:ph type="body" sz="quarter" idx="3"/>
          </p:nvPr>
        </p:nvSpPr>
        <p:spPr/>
        <p:txBody>
          <a:bodyPr/>
          <a:lstStyle/>
          <a:p>
            <a:r>
              <a:rPr lang="en-US" altLang="en-US" smtClean="0"/>
              <a:t>Variable</a:t>
            </a:r>
          </a:p>
        </p:txBody>
      </p:sp>
      <p:sp>
        <p:nvSpPr>
          <p:cNvPr id="15366" name="Content Placeholder 7"/>
          <p:cNvSpPr>
            <a:spLocks noGrp="1"/>
          </p:cNvSpPr>
          <p:nvPr>
            <p:ph sz="quarter" idx="4"/>
          </p:nvPr>
        </p:nvSpPr>
        <p:spPr/>
        <p:txBody>
          <a:bodyPr/>
          <a:lstStyle/>
          <a:p>
            <a:r>
              <a:rPr lang="en-US" altLang="en-US" smtClean="0"/>
              <a:t>Categorical variable and specific categories have distinct meanings </a:t>
            </a:r>
          </a:p>
          <a:p>
            <a:r>
              <a:rPr lang="en-US" altLang="en-US" smtClean="0"/>
              <a:t>Might predict different results in advance</a:t>
            </a:r>
          </a:p>
          <a:p>
            <a:r>
              <a:rPr lang="en-US" altLang="en-US" smtClean="0"/>
              <a:t>Ordinal or continuous variable</a:t>
            </a:r>
          </a:p>
          <a:p>
            <a:r>
              <a:rPr lang="en-US" altLang="en-US" smtClean="0"/>
              <a:t>Wouldn’t really make sense to be the unit of analysis</a:t>
            </a:r>
          </a:p>
          <a:p>
            <a:endParaRPr lang="en-US" altLang="en-US" smtClean="0"/>
          </a:p>
        </p:txBody>
      </p:sp>
      <p:sp>
        <p:nvSpPr>
          <p:cNvPr id="10" name="TextBox 9"/>
          <p:cNvSpPr txBox="1">
            <a:spLocks noChangeArrowheads="1"/>
          </p:cNvSpPr>
          <p:nvPr/>
        </p:nvSpPr>
        <p:spPr bwMode="auto">
          <a:xfrm>
            <a:off x="188913" y="1440022"/>
            <a:ext cx="3810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solidFill>
                  <a:srgbClr val="270EBE"/>
                </a:solidFill>
              </a:rPr>
              <a:t>hospital</a:t>
            </a:r>
          </a:p>
        </p:txBody>
      </p:sp>
      <p:sp>
        <p:nvSpPr>
          <p:cNvPr id="11" name="Rectangle 10"/>
          <p:cNvSpPr>
            <a:spLocks noChangeArrowheads="1"/>
          </p:cNvSpPr>
          <p:nvPr/>
        </p:nvSpPr>
        <p:spPr bwMode="auto">
          <a:xfrm>
            <a:off x="5334000" y="1350963"/>
            <a:ext cx="1030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solidFill>
                  <a:srgbClr val="270EBE"/>
                </a:solidFill>
              </a:rPr>
              <a:t>ethnicity</a:t>
            </a:r>
            <a:endParaRPr lang="en-US" altLang="en-US" dirty="0"/>
          </a:p>
        </p:txBody>
      </p:sp>
    </p:spTree>
    <p:extLst>
      <p:ext uri="{BB962C8B-B14F-4D97-AF65-F5344CB8AC3E}">
        <p14:creationId xmlns:p14="http://schemas.microsoft.com/office/powerpoint/2010/main" val="17477232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1600200"/>
            <a:ext cx="9001601" cy="3124200"/>
          </a:xfrm>
          <a:prstGeom prst="rect">
            <a:avLst/>
          </a:prstGeom>
        </p:spPr>
      </p:pic>
    </p:spTree>
    <p:extLst>
      <p:ext uri="{BB962C8B-B14F-4D97-AF65-F5344CB8AC3E}">
        <p14:creationId xmlns:p14="http://schemas.microsoft.com/office/powerpoint/2010/main" val="2058755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Project advice</a:t>
            </a:r>
          </a:p>
        </p:txBody>
      </p:sp>
      <p:sp>
        <p:nvSpPr>
          <p:cNvPr id="3" name="Content Placeholder 2"/>
          <p:cNvSpPr>
            <a:spLocks noGrp="1"/>
          </p:cNvSpPr>
          <p:nvPr>
            <p:ph idx="1"/>
          </p:nvPr>
        </p:nvSpPr>
        <p:spPr>
          <a:xfrm>
            <a:off x="457200" y="1371600"/>
            <a:ext cx="8458200" cy="4953000"/>
          </a:xfrm>
        </p:spPr>
        <p:txBody>
          <a:bodyPr>
            <a:normAutofit fontScale="85000" lnSpcReduction="20000"/>
          </a:bodyPr>
          <a:lstStyle/>
          <a:p>
            <a:pPr>
              <a:defRPr/>
            </a:pPr>
            <a:r>
              <a:rPr lang="en-US" dirty="0" smtClean="0"/>
              <a:t>Tell a story with the data</a:t>
            </a:r>
          </a:p>
          <a:p>
            <a:pPr lvl="1">
              <a:defRPr/>
            </a:pPr>
            <a:r>
              <a:rPr lang="en-US" dirty="0" smtClean="0"/>
              <a:t>Clearly identify primary variables (e.g., RV)</a:t>
            </a:r>
          </a:p>
          <a:p>
            <a:pPr lvl="1">
              <a:defRPr/>
            </a:pPr>
            <a:r>
              <a:rPr lang="en-US" dirty="0" smtClean="0"/>
              <a:t>Don’t just list numbers</a:t>
            </a:r>
          </a:p>
          <a:p>
            <a:pPr>
              <a:defRPr/>
            </a:pPr>
            <a:r>
              <a:rPr lang="en-US" dirty="0" smtClean="0"/>
              <a:t>Don’t assume audience is familiar with your data</a:t>
            </a:r>
          </a:p>
          <a:p>
            <a:pPr>
              <a:defRPr/>
            </a:pPr>
            <a:r>
              <a:rPr lang="en-US" dirty="0" smtClean="0"/>
              <a:t>Use </a:t>
            </a:r>
            <a:r>
              <a:rPr lang="en-US" dirty="0" smtClean="0">
                <a:solidFill>
                  <a:srgbClr val="FF0000"/>
                </a:solidFill>
              </a:rPr>
              <a:t>graphs</a:t>
            </a:r>
            <a:r>
              <a:rPr lang="en-US" dirty="0" smtClean="0"/>
              <a:t> to help tell your story</a:t>
            </a:r>
          </a:p>
          <a:p>
            <a:pPr lvl="1">
              <a:defRPr/>
            </a:pPr>
            <a:r>
              <a:rPr lang="en-US" dirty="0" smtClean="0"/>
              <a:t>How the graphs and the model agree</a:t>
            </a:r>
          </a:p>
          <a:p>
            <a:pPr lvl="1">
              <a:defRPr/>
            </a:pPr>
            <a:r>
              <a:rPr lang="en-US" dirty="0" smtClean="0"/>
              <a:t>Concern vs. interesting feature</a:t>
            </a:r>
          </a:p>
          <a:p>
            <a:pPr lvl="1">
              <a:defRPr/>
            </a:pPr>
            <a:r>
              <a:rPr lang="en-US" dirty="0" smtClean="0"/>
              <a:t>Model vs. data</a:t>
            </a:r>
          </a:p>
          <a:p>
            <a:pPr>
              <a:defRPr/>
            </a:pPr>
            <a:r>
              <a:rPr lang="en-US" dirty="0" smtClean="0"/>
              <a:t>Start simple (impress with visuals, quality)</a:t>
            </a:r>
          </a:p>
          <a:p>
            <a:pPr lvl="1">
              <a:defRPr/>
            </a:pPr>
            <a:r>
              <a:rPr lang="en-US" dirty="0" smtClean="0"/>
              <a:t>Why multilevel, structure of the data, assumptions (audience)</a:t>
            </a:r>
          </a:p>
          <a:p>
            <a:pPr lvl="1">
              <a:defRPr/>
            </a:pPr>
            <a:r>
              <a:rPr lang="en-US" dirty="0" smtClean="0"/>
              <a:t>Null model, ICC</a:t>
            </a:r>
          </a:p>
          <a:p>
            <a:pPr lvl="1">
              <a:defRPr/>
            </a:pPr>
            <a:r>
              <a:rPr lang="en-US" dirty="0" smtClean="0"/>
              <a:t>Be ready to justify choices</a:t>
            </a:r>
          </a:p>
          <a:p>
            <a:pPr lvl="1">
              <a:defRPr/>
            </a:pPr>
            <a:r>
              <a:rPr lang="en-US" dirty="0" smtClean="0"/>
              <a:t>Keep audience’s interest</a:t>
            </a:r>
            <a:endParaRPr lang="en-US" dirty="0"/>
          </a:p>
        </p:txBody>
      </p:sp>
    </p:spTree>
    <p:extLst>
      <p:ext uri="{BB962C8B-B14F-4D97-AF65-F5344CB8AC3E}">
        <p14:creationId xmlns:p14="http://schemas.microsoft.com/office/powerpoint/2010/main" val="4156533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Project advice</a:t>
            </a:r>
            <a:endParaRPr lang="en-US" altLang="en-US" dirty="0" smtClean="0"/>
          </a:p>
        </p:txBody>
      </p:sp>
      <p:sp>
        <p:nvSpPr>
          <p:cNvPr id="3" name="Content Placeholder 2"/>
          <p:cNvSpPr>
            <a:spLocks noGrp="1"/>
          </p:cNvSpPr>
          <p:nvPr>
            <p:ph idx="1"/>
          </p:nvPr>
        </p:nvSpPr>
        <p:spPr/>
        <p:txBody>
          <a:bodyPr>
            <a:normAutofit lnSpcReduction="10000"/>
          </a:bodyPr>
          <a:lstStyle/>
          <a:p>
            <a:pPr>
              <a:defRPr/>
            </a:pPr>
            <a:r>
              <a:rPr lang="en-US" dirty="0" smtClean="0"/>
              <a:t>Graphs of </a:t>
            </a:r>
            <a:r>
              <a:rPr lang="en-US" i="1" dirty="0" smtClean="0"/>
              <a:t>models</a:t>
            </a:r>
            <a:endParaRPr lang="en-US" i="1" dirty="0" smtClean="0"/>
          </a:p>
          <a:p>
            <a:pPr>
              <a:defRPr/>
            </a:pPr>
            <a:r>
              <a:rPr lang="en-US" dirty="0" smtClean="0"/>
              <a:t>Features of “final model”</a:t>
            </a:r>
          </a:p>
          <a:p>
            <a:pPr lvl="1">
              <a:defRPr/>
            </a:pPr>
            <a:r>
              <a:rPr lang="en-US" dirty="0" smtClean="0"/>
              <a:t>Includes important EVs (research question, covariates)</a:t>
            </a:r>
          </a:p>
          <a:p>
            <a:pPr lvl="1">
              <a:defRPr/>
            </a:pPr>
            <a:r>
              <a:rPr lang="en-US" dirty="0" smtClean="0"/>
              <a:t>Potential interactions have been investigated</a:t>
            </a:r>
          </a:p>
          <a:p>
            <a:pPr lvl="1">
              <a:defRPr/>
            </a:pPr>
            <a:r>
              <a:rPr lang="en-US" dirty="0" smtClean="0"/>
              <a:t>Variables are centered where can enhance interpretation</a:t>
            </a:r>
          </a:p>
          <a:p>
            <a:pPr lvl="1">
              <a:defRPr/>
            </a:pPr>
            <a:r>
              <a:rPr lang="en-US" dirty="0" smtClean="0"/>
              <a:t>Unnecessary terms have been removed</a:t>
            </a:r>
          </a:p>
          <a:p>
            <a:pPr lvl="1">
              <a:defRPr/>
            </a:pPr>
            <a:r>
              <a:rPr lang="en-US" dirty="0" smtClean="0"/>
              <a:t>Checked validity using residual plots</a:t>
            </a:r>
          </a:p>
          <a:p>
            <a:pPr lvl="1">
              <a:defRPr/>
            </a:pPr>
            <a:r>
              <a:rPr lang="en-US" dirty="0" smtClean="0"/>
              <a:t>Defensible/context</a:t>
            </a:r>
          </a:p>
          <a:p>
            <a:pPr>
              <a:defRPr/>
            </a:pPr>
            <a:endParaRPr lang="en-US" dirty="0"/>
          </a:p>
        </p:txBody>
      </p:sp>
    </p:spTree>
    <p:extLst>
      <p:ext uri="{BB962C8B-B14F-4D97-AF65-F5344CB8AC3E}">
        <p14:creationId xmlns:p14="http://schemas.microsoft.com/office/powerpoint/2010/main" val="3072963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Leftovers</a:t>
            </a:r>
          </a:p>
        </p:txBody>
      </p:sp>
      <p:sp>
        <p:nvSpPr>
          <p:cNvPr id="14339" name="Content Placeholder 2"/>
          <p:cNvSpPr>
            <a:spLocks noGrp="1"/>
          </p:cNvSpPr>
          <p:nvPr>
            <p:ph idx="1"/>
          </p:nvPr>
        </p:nvSpPr>
        <p:spPr/>
        <p:txBody>
          <a:bodyPr/>
          <a:lstStyle/>
          <a:p>
            <a:r>
              <a:rPr lang="en-US" altLang="en-US" smtClean="0"/>
              <a:t>Typically only worry about random slopes at lower levels</a:t>
            </a:r>
          </a:p>
          <a:p>
            <a:r>
              <a:rPr lang="en-US" altLang="en-US" smtClean="0"/>
              <a:t>Typically cross higher level variables with lower level variables with random slopes</a:t>
            </a:r>
          </a:p>
          <a:p>
            <a:pPr lvl="1"/>
            <a:endParaRPr lang="en-US" altLang="en-US" smtClean="0"/>
          </a:p>
        </p:txBody>
      </p:sp>
      <p:pic>
        <p:nvPicPr>
          <p:cNvPr id="1434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657600"/>
            <a:ext cx="34671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09788" y="4572000"/>
            <a:ext cx="4924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4183063"/>
            <a:ext cx="16478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319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 Regression</a:t>
            </a:r>
            <a:endParaRPr lang="en-US" dirty="0"/>
          </a:p>
        </p:txBody>
      </p:sp>
      <p:sp>
        <p:nvSpPr>
          <p:cNvPr id="3" name="Content Placeholder 2"/>
          <p:cNvSpPr>
            <a:spLocks noGrp="1"/>
          </p:cNvSpPr>
          <p:nvPr>
            <p:ph idx="1"/>
          </p:nvPr>
        </p:nvSpPr>
        <p:spPr/>
        <p:txBody>
          <a:bodyPr>
            <a:normAutofit/>
          </a:bodyPr>
          <a:lstStyle/>
          <a:p>
            <a:r>
              <a:rPr lang="en-US" dirty="0" smtClean="0"/>
              <a:t>When you have a categorical (binary) response, transform the response (counts or 0/1 values) with logit transformation (log-odds)</a:t>
            </a:r>
          </a:p>
          <a:p>
            <a:pPr lvl="1"/>
            <a:r>
              <a:rPr lang="en-US" dirty="0" smtClean="0"/>
              <a:t>Log-odds-hat = ….. </a:t>
            </a:r>
          </a:p>
          <a:p>
            <a:pPr lvl="1"/>
            <a:r>
              <a:rPr lang="en-US" dirty="0" smtClean="0"/>
              <a:t>Slopes: multiplicative change in odds</a:t>
            </a:r>
          </a:p>
          <a:p>
            <a:pPr lvl="1"/>
            <a:r>
              <a:rPr lang="en-US" dirty="0" smtClean="0"/>
              <a:t>Intercept: back-transform to predicted probability (odds/(1+odds))</a:t>
            </a:r>
            <a:endParaRPr lang="en-US" dirty="0"/>
          </a:p>
        </p:txBody>
      </p:sp>
    </p:spTree>
    <p:extLst>
      <p:ext uri="{BB962C8B-B14F-4D97-AF65-F5344CB8AC3E}">
        <p14:creationId xmlns:p14="http://schemas.microsoft.com/office/powerpoint/2010/main" val="4035810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Multilevel Logistic Regression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a:bodyPr>
              <a:lstStyle/>
              <a:p>
                <a:r>
                  <a:rPr lang="en-US" dirty="0" smtClean="0"/>
                  <a:t>Y­</a:t>
                </a:r>
                <a:r>
                  <a:rPr lang="en-US" baseline="-25000" dirty="0" err="1"/>
                  <a:t>ij</a:t>
                </a:r>
                <a:r>
                  <a:rPr lang="en-US" baseline="-25000" dirty="0"/>
                  <a:t> </a:t>
                </a:r>
                <a:r>
                  <a:rPr lang="en-US" dirty="0"/>
                  <a:t> = </a:t>
                </a:r>
                <a14:m>
                  <m:oMath xmlns:m="http://schemas.openxmlformats.org/officeDocument/2006/math">
                    <m:sSub>
                      <m:sSubPr>
                        <m:ctrlPr>
                          <a:rPr lang="en-US" i="1"/>
                        </m:ctrlPr>
                      </m:sSubPr>
                      <m:e>
                        <m:r>
                          <a:rPr lang="en-US" i="1"/>
                          <m:t>𝜋</m:t>
                        </m:r>
                      </m:e>
                      <m:sub>
                        <m:r>
                          <a:rPr lang="en-US" i="1"/>
                          <m:t>𝑗</m:t>
                        </m:r>
                      </m:sub>
                    </m:sSub>
                    <m:r>
                      <a:rPr lang="en-US" i="1"/>
                      <m:t>+</m:t>
                    </m:r>
                    <m:sSub>
                      <m:sSubPr>
                        <m:ctrlPr>
                          <a:rPr lang="en-US" i="1"/>
                        </m:ctrlPr>
                      </m:sSubPr>
                      <m:e>
                        <m:r>
                          <a:rPr lang="en-US" i="1"/>
                          <m:t>𝜖</m:t>
                        </m:r>
                      </m:e>
                      <m:sub>
                        <m:r>
                          <a:rPr lang="en-US" i="1"/>
                          <m:t>𝑖𝑗</m:t>
                        </m:r>
                      </m:sub>
                    </m:sSub>
                  </m:oMath>
                </a14:m>
                <a:r>
                  <a:rPr lang="en-US" dirty="0"/>
                  <a:t>  </a:t>
                </a:r>
                <a:endParaRPr lang="en-US" dirty="0" smtClean="0"/>
              </a:p>
              <a:p>
                <a:pPr lvl="1"/>
                <a:r>
                  <a:rPr lang="en-US" dirty="0" smtClean="0"/>
                  <a:t>but </a:t>
                </a:r>
                <a:r>
                  <a:rPr lang="en-US" dirty="0" err="1"/>
                  <a:t>Var</a:t>
                </a:r>
                <a:r>
                  <a:rPr lang="en-US" dirty="0"/>
                  <a:t>(</a:t>
                </a:r>
                <a14:m>
                  <m:oMath xmlns:m="http://schemas.openxmlformats.org/officeDocument/2006/math">
                    <m:sSub>
                      <m:sSubPr>
                        <m:ctrlPr>
                          <a:rPr lang="en-US" i="1"/>
                        </m:ctrlPr>
                      </m:sSubPr>
                      <m:e>
                        <m:r>
                          <a:rPr lang="en-US" i="1"/>
                          <m:t>𝜖</m:t>
                        </m:r>
                      </m:e>
                      <m:sub>
                        <m:r>
                          <a:rPr lang="en-US" i="1"/>
                          <m:t>𝑖𝑗</m:t>
                        </m:r>
                      </m:sub>
                    </m:sSub>
                    <m:r>
                      <a:rPr lang="en-US" i="1"/>
                      <m:t>)=</m:t>
                    </m:r>
                    <m:sSub>
                      <m:sSubPr>
                        <m:ctrlPr>
                          <a:rPr lang="en-US" i="1"/>
                        </m:ctrlPr>
                      </m:sSubPr>
                      <m:e>
                        <m:r>
                          <a:rPr lang="en-US" i="1"/>
                          <m:t>𝜋</m:t>
                        </m:r>
                      </m:e>
                      <m:sub>
                        <m:r>
                          <a:rPr lang="en-US" i="1"/>
                          <m:t>𝑗</m:t>
                        </m:r>
                      </m:sub>
                    </m:sSub>
                    <m:d>
                      <m:dPr>
                        <m:ctrlPr>
                          <a:rPr lang="en-US" i="1"/>
                        </m:ctrlPr>
                      </m:dPr>
                      <m:e>
                        <m:r>
                          <a:rPr lang="en-US" i="1"/>
                          <m:t>1−</m:t>
                        </m:r>
                        <m:sSub>
                          <m:sSubPr>
                            <m:ctrlPr>
                              <a:rPr lang="en-US" i="1"/>
                            </m:ctrlPr>
                          </m:sSubPr>
                          <m:e>
                            <m:r>
                              <a:rPr lang="en-US" i="1"/>
                              <m:t>𝜋</m:t>
                            </m:r>
                          </m:e>
                          <m:sub>
                            <m:r>
                              <a:rPr lang="en-US" i="1"/>
                              <m:t>𝑗</m:t>
                            </m:r>
                          </m:sub>
                        </m:sSub>
                      </m:e>
                    </m:d>
                  </m:oMath>
                </a14:m>
                <a:r>
                  <a:rPr lang="en-US" dirty="0"/>
                  <a:t> (weird residuals</a:t>
                </a:r>
                <a:r>
                  <a:rPr lang="en-US" dirty="0" smtClean="0"/>
                  <a:t>)</a:t>
                </a:r>
              </a:p>
              <a:p>
                <a:pPr lvl="1"/>
                <a:r>
                  <a:rPr lang="en-US" dirty="0" smtClean="0"/>
                  <a:t>Some software will allow a “scale factor” (</a:t>
                </a:r>
                <a:r>
                  <a:rPr lang="en-US" dirty="0" err="1" smtClean="0"/>
                  <a:t>overdispersion</a:t>
                </a:r>
                <a:r>
                  <a:rPr lang="en-US" dirty="0" smtClean="0"/>
                  <a:t>)</a:t>
                </a:r>
              </a:p>
              <a:p>
                <a:r>
                  <a:rPr lang="en-US" dirty="0" smtClean="0"/>
                  <a:t>Random intercepts</a:t>
                </a:r>
              </a:p>
              <a:p>
                <a:pPr marL="0" indent="0">
                  <a:buNone/>
                </a:pPr>
                <a14:m>
                  <m:oMath xmlns:m="http://schemas.openxmlformats.org/officeDocument/2006/math">
                    <m:r>
                      <a:rPr lang="en-US" i="1"/>
                      <m:t>𝑙𝑜𝑔</m:t>
                    </m:r>
                    <m:d>
                      <m:dPr>
                        <m:begChr m:val="["/>
                        <m:endChr m:val="]"/>
                        <m:ctrlPr>
                          <a:rPr lang="en-US" i="1"/>
                        </m:ctrlPr>
                      </m:dPr>
                      <m:e>
                        <m:f>
                          <m:fPr>
                            <m:type m:val="skw"/>
                            <m:ctrlPr>
                              <a:rPr lang="en-US" i="1"/>
                            </m:ctrlPr>
                          </m:fPr>
                          <m:num>
                            <m:sSub>
                              <m:sSubPr>
                                <m:ctrlPr>
                                  <a:rPr lang="en-US" i="1"/>
                                </m:ctrlPr>
                              </m:sSubPr>
                              <m:e>
                                <m:r>
                                  <a:rPr lang="en-US" i="1"/>
                                  <m:t>𝜋</m:t>
                                </m:r>
                              </m:e>
                              <m:sub>
                                <m:r>
                                  <a:rPr lang="en-US" i="1"/>
                                  <m:t>𝑗</m:t>
                                </m:r>
                              </m:sub>
                            </m:sSub>
                          </m:num>
                          <m:den>
                            <m:r>
                              <a:rPr lang="en-US" i="1"/>
                              <m:t>(1−</m:t>
                            </m:r>
                            <m:sSub>
                              <m:sSubPr>
                                <m:ctrlPr>
                                  <a:rPr lang="en-US" i="1"/>
                                </m:ctrlPr>
                              </m:sSubPr>
                              <m:e>
                                <m:r>
                                  <a:rPr lang="en-US" i="1"/>
                                  <m:t>𝜋</m:t>
                                </m:r>
                              </m:e>
                              <m:sub>
                                <m:r>
                                  <a:rPr lang="en-US" i="1"/>
                                  <m:t>𝑗</m:t>
                                </m:r>
                              </m:sub>
                            </m:sSub>
                            <m:r>
                              <a:rPr lang="en-US" i="1"/>
                              <m:t>)</m:t>
                            </m:r>
                          </m:den>
                        </m:f>
                      </m:e>
                    </m:d>
                    <m:r>
                      <a:rPr lang="en-US" i="1"/>
                      <m:t>= </m:t>
                    </m:r>
                    <m:sSub>
                      <m:sSubPr>
                        <m:ctrlPr>
                          <a:rPr lang="en-US" i="1"/>
                        </m:ctrlPr>
                      </m:sSubPr>
                      <m:e>
                        <m:r>
                          <a:rPr lang="en-US" i="1"/>
                          <m:t>𝛽</m:t>
                        </m:r>
                      </m:e>
                      <m:sub>
                        <m:r>
                          <a:rPr lang="en-US" i="1"/>
                          <m:t>0</m:t>
                        </m:r>
                      </m:sub>
                    </m:sSub>
                    <m:r>
                      <a:rPr lang="en-US" i="1"/>
                      <m:t>+ </m:t>
                    </m:r>
                    <m:sSub>
                      <m:sSubPr>
                        <m:ctrlPr>
                          <a:rPr lang="en-US" i="1"/>
                        </m:ctrlPr>
                      </m:sSubPr>
                      <m:e>
                        <m:r>
                          <a:rPr lang="en-US" i="1"/>
                          <m:t>𝑢</m:t>
                        </m:r>
                      </m:e>
                      <m:sub>
                        <m:r>
                          <a:rPr lang="en-US" i="1"/>
                          <m:t>0</m:t>
                        </m:r>
                        <m:r>
                          <a:rPr lang="en-US" i="1"/>
                          <m:t>𝑗</m:t>
                        </m:r>
                      </m:sub>
                    </m:sSub>
                  </m:oMath>
                </a14:m>
                <a:r>
                  <a:rPr lang="en-US" dirty="0"/>
                  <a:t> </a:t>
                </a:r>
                <a14:m>
                  <m:oMath xmlns:m="http://schemas.openxmlformats.org/officeDocument/2006/math">
                    <m:r>
                      <a:rPr lang="en-US" i="1"/>
                      <m:t>𝑤h𝑒𝑟𝑒</m:t>
                    </m:r>
                    <m:r>
                      <a:rPr lang="en-US" i="1"/>
                      <m:t> </m:t>
                    </m:r>
                    <m:sSub>
                      <m:sSubPr>
                        <m:ctrlPr>
                          <a:rPr lang="en-US" i="1"/>
                        </m:ctrlPr>
                      </m:sSubPr>
                      <m:e>
                        <m:r>
                          <a:rPr lang="en-US" i="1"/>
                          <m:t>𝑢</m:t>
                        </m:r>
                      </m:e>
                      <m:sub>
                        <m:r>
                          <a:rPr lang="en-US" i="1"/>
                          <m:t>𝑜𝑗</m:t>
                        </m:r>
                      </m:sub>
                    </m:sSub>
                    <m:r>
                      <a:rPr lang="en-US" i="1"/>
                      <m:t> ~</m:t>
                    </m:r>
                    <m:r>
                      <a:rPr lang="en-US" i="1"/>
                      <m:t>𝑁</m:t>
                    </m:r>
                    <m:r>
                      <a:rPr lang="en-US" i="1"/>
                      <m:t>(0, </m:t>
                    </m:r>
                    <m:sSubSup>
                      <m:sSubSupPr>
                        <m:ctrlPr>
                          <a:rPr lang="en-US" i="1"/>
                        </m:ctrlPr>
                      </m:sSubSupPr>
                      <m:e>
                        <m:r>
                          <a:rPr lang="en-US" i="1"/>
                          <m:t>𝜏</m:t>
                        </m:r>
                      </m:e>
                      <m:sub>
                        <m:r>
                          <a:rPr lang="en-US" i="1"/>
                          <m:t>0</m:t>
                        </m:r>
                      </m:sub>
                      <m:sup>
                        <m:r>
                          <a:rPr lang="en-US" i="1"/>
                          <m:t>2</m:t>
                        </m:r>
                      </m:sup>
                    </m:sSubSup>
                    <m:r>
                      <a:rPr lang="en-US" i="1"/>
                      <m:t>)</m:t>
                    </m:r>
                  </m:oMath>
                </a14:m>
                <a:endParaRPr lang="en-US" dirty="0"/>
              </a:p>
              <a:p>
                <a:pPr lvl="1"/>
                <a14:m>
                  <m:oMath xmlns:m="http://schemas.openxmlformats.org/officeDocument/2006/math">
                    <m:sSubSup>
                      <m:sSubSupPr>
                        <m:ctrlPr>
                          <a:rPr lang="en-US" i="1">
                            <a:latin typeface="Cambria Math" panose="02040503050406030204" pitchFamily="18" charset="0"/>
                          </a:rPr>
                        </m:ctrlPr>
                      </m:sSubSupPr>
                      <m:e>
                        <m:r>
                          <a:rPr lang="en-US" i="1">
                            <a:latin typeface="Cambria Math" panose="02040503050406030204" pitchFamily="18" charset="0"/>
                          </a:rPr>
                          <m:t>𝜏</m:t>
                        </m:r>
                      </m:e>
                      <m:sub>
                        <m:r>
                          <a:rPr lang="en-US" i="1">
                            <a:latin typeface="Cambria Math" panose="02040503050406030204" pitchFamily="18" charset="0"/>
                          </a:rPr>
                          <m:t>0</m:t>
                        </m:r>
                      </m:sub>
                      <m:sup>
                        <m:r>
                          <a:rPr lang="en-US" i="1">
                            <a:latin typeface="Cambria Math" panose="02040503050406030204" pitchFamily="18" charset="0"/>
                          </a:rPr>
                          <m:t>2</m:t>
                        </m:r>
                      </m:sup>
                    </m:sSubSup>
                  </m:oMath>
                </a14:m>
                <a:r>
                  <a:rPr lang="en-US" dirty="0" smtClean="0"/>
                  <a:t> represents the community to community variation in intercepts</a:t>
                </a:r>
              </a:p>
              <a:p>
                <a:pPr lvl="1"/>
                <a:r>
                  <a:rPr lang="en-US" dirty="0" smtClean="0"/>
                  <a:t>Assuming probability doesn’t vary within community…</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444" t="-1615" r="-1778" b="-269"/>
                </a:stretch>
              </a:blipFill>
            </p:spPr>
            <p:txBody>
              <a:bodyPr/>
              <a:lstStyle/>
              <a:p>
                <a:r>
                  <a:rPr lang="en-US">
                    <a:noFill/>
                  </a:rPr>
                  <a:t> </a:t>
                </a:r>
              </a:p>
            </p:txBody>
          </p:sp>
        </mc:Fallback>
      </mc:AlternateContent>
    </p:spTree>
    <p:extLst>
      <p:ext uri="{BB962C8B-B14F-4D97-AF65-F5344CB8AC3E}">
        <p14:creationId xmlns:p14="http://schemas.microsoft.com/office/powerpoint/2010/main" val="3239888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lstStyle/>
          <a:p>
            <a:r>
              <a:rPr lang="en-US" dirty="0" smtClean="0"/>
              <a:t>Lots of variation in the sample proportions across communities</a:t>
            </a:r>
          </a:p>
          <a:p>
            <a:pPr lvl="1"/>
            <a:r>
              <a:rPr lang="en-US" dirty="0" smtClean="0"/>
              <a:t>Statistically significant chi-square test</a:t>
            </a:r>
          </a:p>
          <a:p>
            <a:r>
              <a:rPr lang="en-US" dirty="0" smtClean="0"/>
              <a:t>Random intercepts model</a:t>
            </a:r>
            <a:endParaRPr lang="en-US" dirty="0"/>
          </a:p>
        </p:txBody>
      </p:sp>
      <p:pic>
        <p:nvPicPr>
          <p:cNvPr id="4" name="Picture 3"/>
          <p:cNvPicPr>
            <a:picLocks noChangeAspect="1"/>
          </p:cNvPicPr>
          <p:nvPr/>
        </p:nvPicPr>
        <p:blipFill>
          <a:blip r:embed="rId3"/>
          <a:stretch>
            <a:fillRect/>
          </a:stretch>
        </p:blipFill>
        <p:spPr>
          <a:xfrm>
            <a:off x="762000" y="3657600"/>
            <a:ext cx="6381750" cy="1990725"/>
          </a:xfrm>
          <a:prstGeom prst="rect">
            <a:avLst/>
          </a:prstGeom>
        </p:spPr>
      </p:pic>
      <p:sp>
        <p:nvSpPr>
          <p:cNvPr id="5" name="TextBox 4"/>
          <p:cNvSpPr txBox="1"/>
          <p:nvPr/>
        </p:nvSpPr>
        <p:spPr>
          <a:xfrm>
            <a:off x="6629400" y="3962400"/>
            <a:ext cx="1273105" cy="646331"/>
          </a:xfrm>
          <a:prstGeom prst="rect">
            <a:avLst/>
          </a:prstGeom>
          <a:noFill/>
        </p:spPr>
        <p:txBody>
          <a:bodyPr wrap="none" rtlCol="0">
            <a:spAutoFit/>
          </a:bodyPr>
          <a:lstStyle/>
          <a:p>
            <a:r>
              <a:rPr lang="en-US" u="sng" dirty="0" smtClean="0"/>
              <a:t>      e.</a:t>
            </a:r>
            <a:r>
              <a:rPr lang="en-US" u="sng" baseline="30000" dirty="0" smtClean="0"/>
              <a:t>148</a:t>
            </a:r>
            <a:r>
              <a:rPr lang="en-US" u="sng" dirty="0" smtClean="0"/>
              <a:t>    </a:t>
            </a:r>
            <a:endParaRPr lang="en-US" u="sng" baseline="30000" dirty="0" smtClean="0"/>
          </a:p>
          <a:p>
            <a:r>
              <a:rPr lang="en-US" dirty="0" smtClean="0"/>
              <a:t>(1 + e.</a:t>
            </a:r>
            <a:r>
              <a:rPr lang="en-US" baseline="30000" dirty="0" smtClean="0"/>
              <a:t>148</a:t>
            </a:r>
            <a:r>
              <a:rPr lang="en-US" dirty="0" smtClean="0"/>
              <a:t>)</a:t>
            </a:r>
            <a:endParaRPr lang="en-US" dirty="0"/>
          </a:p>
        </p:txBody>
      </p:sp>
      <p:sp>
        <p:nvSpPr>
          <p:cNvPr id="6" name="TextBox 5"/>
          <p:cNvSpPr txBox="1"/>
          <p:nvPr/>
        </p:nvSpPr>
        <p:spPr>
          <a:xfrm>
            <a:off x="7772400" y="4100899"/>
            <a:ext cx="768159" cy="369332"/>
          </a:xfrm>
          <a:prstGeom prst="rect">
            <a:avLst/>
          </a:prstGeom>
          <a:noFill/>
        </p:spPr>
        <p:txBody>
          <a:bodyPr wrap="none" rtlCol="0">
            <a:spAutoFit/>
          </a:bodyPr>
          <a:lstStyle/>
          <a:p>
            <a:r>
              <a:rPr lang="en-US" dirty="0" smtClean="0"/>
              <a:t>=.537</a:t>
            </a:r>
            <a:endParaRPr lang="en-US" dirty="0"/>
          </a:p>
        </p:txBody>
      </p:sp>
      <p:pic>
        <p:nvPicPr>
          <p:cNvPr id="7" name="Picture 6"/>
          <p:cNvPicPr>
            <a:picLocks noChangeAspect="1"/>
          </p:cNvPicPr>
          <p:nvPr/>
        </p:nvPicPr>
        <p:blipFill>
          <a:blip r:embed="rId4"/>
          <a:stretch>
            <a:fillRect/>
          </a:stretch>
        </p:blipFill>
        <p:spPr>
          <a:xfrm>
            <a:off x="412654" y="442546"/>
            <a:ext cx="7743825" cy="3305175"/>
          </a:xfrm>
          <a:prstGeom prst="rect">
            <a:avLst/>
          </a:prstGeom>
        </p:spPr>
      </p:pic>
      <p:pic>
        <p:nvPicPr>
          <p:cNvPr id="8" name="Picture 7"/>
          <p:cNvPicPr>
            <a:picLocks noChangeAspect="1"/>
          </p:cNvPicPr>
          <p:nvPr/>
        </p:nvPicPr>
        <p:blipFill>
          <a:blip r:embed="rId5"/>
          <a:stretch>
            <a:fillRect/>
          </a:stretch>
        </p:blipFill>
        <p:spPr>
          <a:xfrm>
            <a:off x="2709862" y="3219450"/>
            <a:ext cx="3724275" cy="419100"/>
          </a:xfrm>
          <a:prstGeom prst="rect">
            <a:avLst/>
          </a:prstGeom>
        </p:spPr>
      </p:pic>
      <p:pic>
        <p:nvPicPr>
          <p:cNvPr id="9" name="Picture 8"/>
          <p:cNvPicPr>
            <a:picLocks noChangeAspect="1"/>
          </p:cNvPicPr>
          <p:nvPr/>
        </p:nvPicPr>
        <p:blipFill>
          <a:blip r:embed="rId6"/>
          <a:stretch>
            <a:fillRect/>
          </a:stretch>
        </p:blipFill>
        <p:spPr>
          <a:xfrm>
            <a:off x="866774" y="4750595"/>
            <a:ext cx="3686175" cy="752475"/>
          </a:xfrm>
          <a:prstGeom prst="rect">
            <a:avLst/>
          </a:prstGeom>
        </p:spPr>
      </p:pic>
    </p:spTree>
    <p:extLst>
      <p:ext uri="{BB962C8B-B14F-4D97-AF65-F5344CB8AC3E}">
        <p14:creationId xmlns:p14="http://schemas.microsoft.com/office/powerpoint/2010/main" val="334596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Include mom’s age</a:t>
            </a:r>
            <a:endParaRPr lang="en-US" dirty="0"/>
          </a:p>
        </p:txBody>
      </p:sp>
      <p:sp>
        <p:nvSpPr>
          <p:cNvPr id="3" name="Content Placeholder 2"/>
          <p:cNvSpPr>
            <a:spLocks noGrp="1"/>
          </p:cNvSpPr>
          <p:nvPr>
            <p:ph idx="1"/>
          </p:nvPr>
        </p:nvSpPr>
        <p:spPr/>
        <p:txBody>
          <a:bodyPr/>
          <a:lstStyle/>
          <a:p>
            <a:r>
              <a:rPr lang="en-US" dirty="0"/>
              <a:t>Allows probability to change within community</a:t>
            </a:r>
          </a:p>
          <a:p>
            <a:endParaRPr lang="en-US" dirty="0"/>
          </a:p>
        </p:txBody>
      </p:sp>
      <p:grpSp>
        <p:nvGrpSpPr>
          <p:cNvPr id="9" name="Group 8"/>
          <p:cNvGrpSpPr/>
          <p:nvPr/>
        </p:nvGrpSpPr>
        <p:grpSpPr>
          <a:xfrm>
            <a:off x="441960" y="3886713"/>
            <a:ext cx="4729163" cy="2361687"/>
            <a:chOff x="681037" y="1485900"/>
            <a:chExt cx="4729163" cy="2361687"/>
          </a:xfrm>
        </p:grpSpPr>
        <p:pic>
          <p:nvPicPr>
            <p:cNvPr id="5" name="Picture 4"/>
            <p:cNvPicPr>
              <a:picLocks noChangeAspect="1"/>
            </p:cNvPicPr>
            <p:nvPr/>
          </p:nvPicPr>
          <p:blipFill>
            <a:blip r:embed="rId2"/>
            <a:stretch>
              <a:fillRect/>
            </a:stretch>
          </p:blipFill>
          <p:spPr>
            <a:xfrm>
              <a:off x="681037" y="1485900"/>
              <a:ext cx="4729163" cy="2361687"/>
            </a:xfrm>
            <a:prstGeom prst="rect">
              <a:avLst/>
            </a:prstGeom>
          </p:spPr>
        </p:pic>
        <p:cxnSp>
          <p:nvCxnSpPr>
            <p:cNvPr id="7" name="Straight Connector 6"/>
            <p:cNvCxnSpPr/>
            <p:nvPr/>
          </p:nvCxnSpPr>
          <p:spPr>
            <a:xfrm flipV="1">
              <a:off x="2362200" y="2133600"/>
              <a:ext cx="0" cy="10668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5357813" y="4326195"/>
            <a:ext cx="3544560" cy="646331"/>
          </a:xfrm>
          <a:prstGeom prst="rect">
            <a:avLst/>
          </a:prstGeom>
          <a:noFill/>
        </p:spPr>
        <p:txBody>
          <a:bodyPr wrap="none" rtlCol="0">
            <a:spAutoFit/>
          </a:bodyPr>
          <a:lstStyle/>
          <a:p>
            <a:r>
              <a:rPr lang="en-US" dirty="0" smtClean="0"/>
              <a:t>mage = 23.6 years</a:t>
            </a:r>
          </a:p>
          <a:p>
            <a:r>
              <a:rPr lang="en-US" dirty="0" err="1"/>
              <a:t>p</a:t>
            </a:r>
            <a:r>
              <a:rPr lang="en-US" dirty="0" err="1" smtClean="0"/>
              <a:t>red</a:t>
            </a:r>
            <a:r>
              <a:rPr lang="en-US" dirty="0" smtClean="0"/>
              <a:t> </a:t>
            </a:r>
            <a:r>
              <a:rPr lang="en-US" dirty="0" err="1" smtClean="0"/>
              <a:t>prob</a:t>
            </a:r>
            <a:r>
              <a:rPr lang="en-US" dirty="0" smtClean="0"/>
              <a:t> = e</a:t>
            </a:r>
            <a:r>
              <a:rPr lang="en-US" baseline="30000" dirty="0" smtClean="0"/>
              <a:t>.145</a:t>
            </a:r>
            <a:r>
              <a:rPr lang="en-US" dirty="0" smtClean="0"/>
              <a:t>/(1+</a:t>
            </a:r>
            <a:r>
              <a:rPr lang="en-US" dirty="0"/>
              <a:t> </a:t>
            </a:r>
            <a:r>
              <a:rPr lang="en-US" dirty="0" smtClean="0"/>
              <a:t>e</a:t>
            </a:r>
            <a:r>
              <a:rPr lang="en-US" baseline="30000" dirty="0" smtClean="0"/>
              <a:t>.145</a:t>
            </a:r>
            <a:r>
              <a:rPr lang="en-US" dirty="0" smtClean="0"/>
              <a:t>) = .536</a:t>
            </a:r>
            <a:endParaRPr lang="en-US" baseline="30000" dirty="0"/>
          </a:p>
        </p:txBody>
      </p:sp>
      <p:pic>
        <p:nvPicPr>
          <p:cNvPr id="10" name="Picture 9"/>
          <p:cNvPicPr>
            <a:picLocks noChangeAspect="1"/>
          </p:cNvPicPr>
          <p:nvPr/>
        </p:nvPicPr>
        <p:blipFill>
          <a:blip r:embed="rId3"/>
          <a:stretch>
            <a:fillRect/>
          </a:stretch>
        </p:blipFill>
        <p:spPr>
          <a:xfrm>
            <a:off x="609600" y="2764033"/>
            <a:ext cx="7781925" cy="1038225"/>
          </a:xfrm>
          <a:prstGeom prst="rect">
            <a:avLst/>
          </a:prstGeom>
        </p:spPr>
      </p:pic>
    </p:spTree>
    <p:extLst>
      <p:ext uri="{BB962C8B-B14F-4D97-AF65-F5344CB8AC3E}">
        <p14:creationId xmlns:p14="http://schemas.microsoft.com/office/powerpoint/2010/main" val="938441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61744</TotalTime>
  <Words>870</Words>
  <Application>Microsoft Office PowerPoint</Application>
  <PresentationFormat>On-screen Show (4:3)</PresentationFormat>
  <Paragraphs>135</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Cambria Math</vt:lpstr>
      <vt:lpstr>Garamond</vt:lpstr>
      <vt:lpstr>Wingdings</vt:lpstr>
      <vt:lpstr>Default Theme</vt:lpstr>
      <vt:lpstr>Stat 414 – Day 17</vt:lpstr>
      <vt:lpstr>Logistics</vt:lpstr>
      <vt:lpstr>Project advice</vt:lpstr>
      <vt:lpstr>Project advice</vt:lpstr>
      <vt:lpstr>Leftovers</vt:lpstr>
      <vt:lpstr>Logistic Regression</vt:lpstr>
      <vt:lpstr>Multilevel Logistic Regression</vt:lpstr>
      <vt:lpstr>Example 2</vt:lpstr>
      <vt:lpstr>Include mom’s age</vt:lpstr>
      <vt:lpstr>Predicted probability</vt:lpstr>
      <vt:lpstr>Predicted probability</vt:lpstr>
      <vt:lpstr>If don’t center</vt:lpstr>
      <vt:lpstr>PowerPoint Presentation</vt:lpstr>
      <vt:lpstr>Including mom’s age, random slopes</vt:lpstr>
      <vt:lpstr>Including urban</vt:lpstr>
      <vt:lpstr>Interaction mage and urban</vt:lpstr>
      <vt:lpstr>Example 3: What did we learn?</vt:lpstr>
      <vt:lpstr>Cross-classified</vt:lpstr>
      <vt:lpstr>What do we learn?</vt:lpstr>
      <vt:lpstr>Fixed vs. Random (higher level units or lower level variable)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ITS/CSS</dc:creator>
  <cp:lastModifiedBy>Beth L. Chance</cp:lastModifiedBy>
  <cp:revision>298</cp:revision>
  <cp:lastPrinted>2014-11-17T15:09:05Z</cp:lastPrinted>
  <dcterms:created xsi:type="dcterms:W3CDTF">2008-05-19T22:24:48Z</dcterms:created>
  <dcterms:modified xsi:type="dcterms:W3CDTF">2019-11-21T06:06:41Z</dcterms:modified>
</cp:coreProperties>
</file>