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432" r:id="rId3"/>
    <p:sldId id="433" r:id="rId4"/>
    <p:sldId id="434" r:id="rId5"/>
    <p:sldId id="427" r:id="rId6"/>
    <p:sldId id="435" r:id="rId7"/>
    <p:sldId id="436" r:id="rId8"/>
    <p:sldId id="437" r:id="rId9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86472" autoAdjust="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889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88" y="-58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1E6FD79-128F-48E7-AFD9-3A4221C398AA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0925CBD-31BB-43D9-A6B3-ECDF2849C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FDCBDF1-E2DE-451D-85F8-D73E6CD81C98}" type="datetimeFigureOut">
              <a:rPr lang="en-US"/>
              <a:pPr>
                <a:defRPr/>
              </a:pPr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90382C-2C1C-4DA3-B199-5FC826D2E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C43C0F-69FF-4786-9B46-88EDF45CD79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15C42-7CCA-4A25-8BA4-D448E3B4C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02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DEC7E-4224-46DA-9573-009A122B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508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5A04C-BDDB-499A-BB93-55EA10DC3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56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2408-1314-4A6B-B0A7-692FE7C5D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62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97EAF-2D2F-4616-8D72-A15BBCC62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89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584A-B9D0-4C9D-BE78-F1D117263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8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6699-039E-4D85-ACEA-3E7982D4AF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92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6FE93-91BC-4F71-9002-DEB3D93AF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25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6F42B-5EBD-4F13-892C-5FA3D05CE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4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53B2-15B0-428D-A47F-91037EE9E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18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972F-08EF-46F1-AEA6-5D97701AA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77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8497073-AFB7-4B91-96E6-0DF0F4A60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911225" y="1447800"/>
            <a:ext cx="7623175" cy="1752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Stat 414 – Day </a:t>
            </a:r>
            <a:r>
              <a:rPr lang="en-US" altLang="en-US" dirty="0" smtClean="0"/>
              <a:t>15</a:t>
            </a:r>
            <a:endParaRPr lang="en-US" altLang="en-US" dirty="0" smtClean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Relaxing </a:t>
            </a:r>
            <a:r>
              <a:rPr lang="en-US" altLang="en-US" dirty="0" err="1" smtClean="0"/>
              <a:t>Exchangability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HW 5/6 graded and returned</a:t>
            </a:r>
          </a:p>
          <a:p>
            <a:pPr lvl="1"/>
            <a:r>
              <a:rPr lang="en-US" dirty="0" smtClean="0"/>
              <a:t>Scores updated in PolyLearn</a:t>
            </a:r>
          </a:p>
          <a:p>
            <a:pPr lvl="1"/>
            <a:r>
              <a:rPr lang="en-US" dirty="0" smtClean="0"/>
              <a:t>Lowest HW score dropped</a:t>
            </a:r>
          </a:p>
          <a:p>
            <a:pPr lvl="1"/>
            <a:r>
              <a:rPr lang="en-US" dirty="0" smtClean="0"/>
              <a:t>One more HW next week (logistic)</a:t>
            </a:r>
            <a:endParaRPr lang="en-US" dirty="0" smtClean="0"/>
          </a:p>
          <a:p>
            <a:r>
              <a:rPr lang="en-US" dirty="0" smtClean="0"/>
              <a:t>Second </a:t>
            </a:r>
            <a:r>
              <a:rPr lang="en-US" dirty="0" smtClean="0"/>
              <a:t>project progress </a:t>
            </a:r>
            <a:r>
              <a:rPr lang="en-US" dirty="0" smtClean="0"/>
              <a:t>report…</a:t>
            </a:r>
            <a:endParaRPr lang="en-US" dirty="0" smtClean="0"/>
          </a:p>
          <a:p>
            <a:r>
              <a:rPr lang="en-US" dirty="0" smtClean="0"/>
              <a:t>Review material posted </a:t>
            </a:r>
            <a:endParaRPr lang="en-US" dirty="0" smtClean="0"/>
          </a:p>
          <a:p>
            <a:pPr lvl="1"/>
            <a:r>
              <a:rPr lang="en-US" dirty="0" smtClean="0"/>
              <a:t>Review </a:t>
            </a:r>
            <a:r>
              <a:rPr lang="en-US" dirty="0" smtClean="0"/>
              <a:t>Q&amp;A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5 key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Level 2 variables to explain variation in intercepts, slopes (two-stage analysis)</a:t>
            </a:r>
          </a:p>
          <a:p>
            <a:r>
              <a:rPr lang="en-US" dirty="0" smtClean="0"/>
              <a:t>Level 1 (e.g., within school, person) vs. Level 2 variation (e.g., between schools, person)</a:t>
            </a:r>
          </a:p>
          <a:p>
            <a:r>
              <a:rPr lang="en-US" dirty="0" smtClean="0"/>
              <a:t>Summarize model</a:t>
            </a:r>
          </a:p>
          <a:p>
            <a:pPr lvl="1"/>
            <a:r>
              <a:rPr lang="en-US" dirty="0" smtClean="0"/>
              <a:t>Fixed effects (e.g., type of audience, interactions) and Random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6 key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Variability explained by time trend</a:t>
            </a:r>
          </a:p>
          <a:p>
            <a:pPr lvl="1"/>
            <a:r>
              <a:rPr lang="en-US" dirty="0" smtClean="0"/>
              <a:t>Residuals = Unexplained variation about the time trend</a:t>
            </a:r>
          </a:p>
          <a:p>
            <a:pPr lvl="1"/>
            <a:r>
              <a:rPr lang="en-US" dirty="0" smtClean="0"/>
              <a:t>Evaluation of linearity of time trend</a:t>
            </a:r>
          </a:p>
          <a:p>
            <a:r>
              <a:rPr lang="en-US" dirty="0" smtClean="0"/>
              <a:t>Adding a level 2 variable</a:t>
            </a:r>
          </a:p>
          <a:p>
            <a:pPr lvl="1"/>
            <a:r>
              <a:rPr lang="en-US" dirty="0" smtClean="0"/>
              <a:t>Does it explain variation in intercepts</a:t>
            </a:r>
          </a:p>
          <a:p>
            <a:pPr lvl="2"/>
            <a:r>
              <a:rPr lang="en-US" dirty="0" smtClean="0"/>
              <a:t>Variable becomes part of the intercept</a:t>
            </a:r>
          </a:p>
          <a:p>
            <a:pPr lvl="1"/>
            <a:r>
              <a:rPr lang="en-US" dirty="0" smtClean="0"/>
              <a:t>Does it explain variation in slopes</a:t>
            </a:r>
          </a:p>
          <a:p>
            <a:pPr lvl="2"/>
            <a:r>
              <a:rPr lang="en-US" dirty="0" smtClean="0"/>
              <a:t>With interaction, variable becomes part of slope coefficient</a:t>
            </a:r>
          </a:p>
          <a:p>
            <a:pPr lvl="1"/>
            <a:r>
              <a:rPr lang="en-US" dirty="0" smtClean="0"/>
              <a:t>How impact charter effect</a:t>
            </a:r>
          </a:p>
          <a:p>
            <a:pPr lvl="2"/>
            <a:r>
              <a:rPr lang="en-US" dirty="0" smtClean="0"/>
              <a:t>Change in coefficient, interaction?</a:t>
            </a:r>
          </a:p>
          <a:p>
            <a:r>
              <a:rPr lang="en-US" dirty="0" smtClean="0"/>
              <a:t>Interpreting all of the parameters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</a:t>
            </a:r>
            <a:r>
              <a:rPr lang="en-US" dirty="0" smtClean="0"/>
              <a:t>Time – “Longitudinal”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Repeat observations on same “individual”</a:t>
            </a:r>
          </a:p>
          <a:p>
            <a:pPr lvl="2"/>
            <a:r>
              <a:rPr lang="en-US" dirty="0"/>
              <a:t>Missing values aren’t really a problem</a:t>
            </a:r>
          </a:p>
          <a:p>
            <a:pPr lvl="2"/>
            <a:r>
              <a:rPr lang="en-US" dirty="0"/>
              <a:t>Wide vs. Long format</a:t>
            </a:r>
          </a:p>
          <a:p>
            <a:pPr lvl="1"/>
            <a:r>
              <a:rPr lang="en-US" dirty="0" smtClean="0"/>
              <a:t>Include time as Level 1 variable</a:t>
            </a:r>
          </a:p>
          <a:p>
            <a:pPr lvl="2"/>
            <a:r>
              <a:rPr lang="en-US" dirty="0" smtClean="0"/>
              <a:t>Time-dependent (Level 1) and Time-invariant variables (Level 2 and higher)</a:t>
            </a:r>
            <a:endParaRPr lang="en-US" dirty="0"/>
          </a:p>
          <a:p>
            <a:pPr lvl="2"/>
            <a:r>
              <a:rPr lang="en-US" dirty="0" smtClean="0"/>
              <a:t>Assumption: </a:t>
            </a:r>
            <a:r>
              <a:rPr lang="en-US" dirty="0" smtClean="0"/>
              <a:t>Linear trend</a:t>
            </a:r>
          </a:p>
          <a:p>
            <a:pPr lvl="1"/>
            <a:r>
              <a:rPr lang="en-US" dirty="0" smtClean="0"/>
              <a:t>Nonlinear trend</a:t>
            </a:r>
          </a:p>
          <a:p>
            <a:pPr lvl="2"/>
            <a:r>
              <a:rPr lang="en-US" dirty="0" smtClean="0"/>
              <a:t>Quadratic (vs. random slopes)</a:t>
            </a:r>
          </a:p>
          <a:p>
            <a:pPr lvl="2"/>
            <a:r>
              <a:rPr lang="en-US" dirty="0" smtClean="0"/>
              <a:t>Piecewise linear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711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6019800" cy="27241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6858000" y="1143000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model</a:t>
            </a:r>
          </a:p>
          <a:p>
            <a:r>
              <a:rPr lang="en-US" dirty="0" smtClean="0"/>
              <a:t>6 parameters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" y="3527374"/>
            <a:ext cx="6162675" cy="2762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8" name="TextBox 7"/>
          <p:cNvSpPr txBox="1"/>
          <p:nvPr/>
        </p:nvSpPr>
        <p:spPr>
          <a:xfrm>
            <a:off x="6619875" y="3962400"/>
            <a:ext cx="20826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Quadratic but only</a:t>
            </a:r>
          </a:p>
          <a:p>
            <a:r>
              <a:rPr lang="en-US" dirty="0" smtClean="0"/>
              <a:t>random intercepts</a:t>
            </a:r>
          </a:p>
          <a:p>
            <a:r>
              <a:rPr lang="en-US" dirty="0"/>
              <a:t>5</a:t>
            </a:r>
            <a:r>
              <a:rPr lang="en-US" dirty="0" smtClean="0"/>
              <a:t> parameters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9721" y="2803474"/>
            <a:ext cx="315277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91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Piecewise linear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𝑦𝑒𝑎𝑟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0809+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𝑦𝑒𝑎𝑟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0910+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438400"/>
            <a:ext cx="5648325" cy="26098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5305241"/>
            <a:ext cx="30956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6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00200"/>
            <a:ext cx="900160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75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49252</TotalTime>
  <Words>241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Garamond</vt:lpstr>
      <vt:lpstr>Wingdings</vt:lpstr>
      <vt:lpstr>Default Theme</vt:lpstr>
      <vt:lpstr>Stat 414 – Day 15</vt:lpstr>
      <vt:lpstr>Logistics</vt:lpstr>
      <vt:lpstr>HW 5 key ideas</vt:lpstr>
      <vt:lpstr>HW 6 key ideas</vt:lpstr>
      <vt:lpstr>Last Time – “Longitudinal” data</vt:lpstr>
      <vt:lpstr>PowerPoint Presentation</vt:lpstr>
      <vt:lpstr>Piecewise linear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ITS/CSS</dc:creator>
  <cp:lastModifiedBy>Beth L. Chance</cp:lastModifiedBy>
  <cp:revision>280</cp:revision>
  <cp:lastPrinted>2014-11-17T15:09:05Z</cp:lastPrinted>
  <dcterms:created xsi:type="dcterms:W3CDTF">2008-05-19T22:24:48Z</dcterms:created>
  <dcterms:modified xsi:type="dcterms:W3CDTF">2019-11-12T13:54:59Z</dcterms:modified>
</cp:coreProperties>
</file>