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32"/>
  </p:notesMasterIdLst>
  <p:handoutMasterIdLst>
    <p:handoutMasterId r:id="rId33"/>
  </p:handoutMasterIdLst>
  <p:sldIdLst>
    <p:sldId id="256" r:id="rId2"/>
    <p:sldId id="432" r:id="rId3"/>
    <p:sldId id="427" r:id="rId4"/>
    <p:sldId id="428" r:id="rId5"/>
    <p:sldId id="429" r:id="rId6"/>
    <p:sldId id="424" r:id="rId7"/>
    <p:sldId id="425" r:id="rId8"/>
    <p:sldId id="430" r:id="rId9"/>
    <p:sldId id="431" r:id="rId10"/>
    <p:sldId id="426" r:id="rId11"/>
    <p:sldId id="400" r:id="rId12"/>
    <p:sldId id="410" r:id="rId13"/>
    <p:sldId id="407" r:id="rId14"/>
    <p:sldId id="414" r:id="rId15"/>
    <p:sldId id="416" r:id="rId16"/>
    <p:sldId id="417" r:id="rId17"/>
    <p:sldId id="415" r:id="rId18"/>
    <p:sldId id="408" r:id="rId19"/>
    <p:sldId id="418" r:id="rId20"/>
    <p:sldId id="402" r:id="rId21"/>
    <p:sldId id="401" r:id="rId22"/>
    <p:sldId id="419" r:id="rId23"/>
    <p:sldId id="421" r:id="rId24"/>
    <p:sldId id="420" r:id="rId25"/>
    <p:sldId id="405" r:id="rId26"/>
    <p:sldId id="422" r:id="rId27"/>
    <p:sldId id="404" r:id="rId28"/>
    <p:sldId id="406" r:id="rId29"/>
    <p:sldId id="398" r:id="rId30"/>
    <p:sldId id="403" r:id="rId31"/>
  </p:sldIdLst>
  <p:sldSz cx="9144000" cy="6858000" type="screen4x3"/>
  <p:notesSz cx="6881813" cy="92964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167">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36" autoAdjust="0"/>
    <p:restoredTop sz="86472" autoAdjust="0"/>
  </p:normalViewPr>
  <p:slideViewPr>
    <p:cSldViewPr>
      <p:cViewPr varScale="1">
        <p:scale>
          <a:sx n="65" d="100"/>
          <a:sy n="65" d="100"/>
        </p:scale>
        <p:origin x="1264" y="60"/>
      </p:cViewPr>
      <p:guideLst>
        <p:guide orient="horz" pos="2160"/>
        <p:guide pos="2880"/>
      </p:guideLst>
    </p:cSldViewPr>
  </p:slideViewPr>
  <p:outlineViewPr>
    <p:cViewPr>
      <p:scale>
        <a:sx n="33" d="100"/>
        <a:sy n="33" d="100"/>
      </p:scale>
      <p:origin x="264" y="288979"/>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43" d="100"/>
          <a:sy n="43" d="100"/>
        </p:scale>
        <p:origin x="-2088" y="-58"/>
      </p:cViewPr>
      <p:guideLst>
        <p:guide orient="horz" pos="2928"/>
        <p:guide pos="2167"/>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913" cy="465138"/>
          </a:xfrm>
          <a:prstGeom prst="rect">
            <a:avLst/>
          </a:prstGeom>
        </p:spPr>
        <p:txBody>
          <a:bodyPr vert="horz" lIns="92434" tIns="46217" rIns="92434" bIns="46217" rtlCol="0"/>
          <a:lstStyle>
            <a:lvl1pPr algn="l" eaLnBrk="1" hangingPunct="1">
              <a:defRPr sz="1200">
                <a:latin typeface="Arial" charset="0"/>
                <a:cs typeface="+mn-cs"/>
              </a:defRPr>
            </a:lvl1pPr>
          </a:lstStyle>
          <a:p>
            <a:pPr>
              <a:defRPr/>
            </a:pPr>
            <a:endParaRPr lang="en-US"/>
          </a:p>
        </p:txBody>
      </p:sp>
      <p:sp>
        <p:nvSpPr>
          <p:cNvPr id="3" name="Date Placeholder 2"/>
          <p:cNvSpPr>
            <a:spLocks noGrp="1"/>
          </p:cNvSpPr>
          <p:nvPr>
            <p:ph type="dt" sz="quarter" idx="1"/>
          </p:nvPr>
        </p:nvSpPr>
        <p:spPr>
          <a:xfrm>
            <a:off x="3897313" y="0"/>
            <a:ext cx="2982912" cy="465138"/>
          </a:xfrm>
          <a:prstGeom prst="rect">
            <a:avLst/>
          </a:prstGeom>
        </p:spPr>
        <p:txBody>
          <a:bodyPr vert="horz" lIns="92434" tIns="46217" rIns="92434" bIns="46217" rtlCol="0"/>
          <a:lstStyle>
            <a:lvl1pPr algn="r" eaLnBrk="1" hangingPunct="1">
              <a:defRPr sz="1200">
                <a:latin typeface="Arial" charset="0"/>
                <a:cs typeface="+mn-cs"/>
              </a:defRPr>
            </a:lvl1pPr>
          </a:lstStyle>
          <a:p>
            <a:pPr>
              <a:defRPr/>
            </a:pPr>
            <a:fld id="{E1E6FD79-128F-48E7-AFD9-3A4221C398AA}" type="datetimeFigureOut">
              <a:rPr lang="en-US"/>
              <a:pPr>
                <a:defRPr/>
              </a:pPr>
              <a:t>11/4/2019</a:t>
            </a:fld>
            <a:endParaRPr lang="en-US"/>
          </a:p>
        </p:txBody>
      </p:sp>
      <p:sp>
        <p:nvSpPr>
          <p:cNvPr id="4" name="Footer Placeholder 3"/>
          <p:cNvSpPr>
            <a:spLocks noGrp="1"/>
          </p:cNvSpPr>
          <p:nvPr>
            <p:ph type="ftr" sz="quarter" idx="2"/>
          </p:nvPr>
        </p:nvSpPr>
        <p:spPr>
          <a:xfrm>
            <a:off x="0" y="8829675"/>
            <a:ext cx="2982913" cy="465138"/>
          </a:xfrm>
          <a:prstGeom prst="rect">
            <a:avLst/>
          </a:prstGeom>
        </p:spPr>
        <p:txBody>
          <a:bodyPr vert="horz" lIns="92434" tIns="46217" rIns="92434" bIns="46217" rtlCol="0" anchor="b"/>
          <a:lstStyle>
            <a:lvl1pPr algn="l" eaLnBrk="1" hangingPunct="1">
              <a:defRPr sz="1200">
                <a:latin typeface="Arial" charset="0"/>
                <a:cs typeface="+mn-cs"/>
              </a:defRPr>
            </a:lvl1pPr>
          </a:lstStyle>
          <a:p>
            <a:pPr>
              <a:defRPr/>
            </a:pPr>
            <a:endParaRPr lang="en-US"/>
          </a:p>
        </p:txBody>
      </p:sp>
      <p:sp>
        <p:nvSpPr>
          <p:cNvPr id="5" name="Slide Number Placeholder 4"/>
          <p:cNvSpPr>
            <a:spLocks noGrp="1"/>
          </p:cNvSpPr>
          <p:nvPr>
            <p:ph type="sldNum" sz="quarter" idx="3"/>
          </p:nvPr>
        </p:nvSpPr>
        <p:spPr>
          <a:xfrm>
            <a:off x="3897313" y="8829675"/>
            <a:ext cx="2982912" cy="465138"/>
          </a:xfrm>
          <a:prstGeom prst="rect">
            <a:avLst/>
          </a:prstGeom>
        </p:spPr>
        <p:txBody>
          <a:bodyPr vert="horz" wrap="square" lIns="92434" tIns="46217" rIns="92434" bIns="46217" numCol="1" anchor="b" anchorCtr="0" compatLnSpc="1">
            <a:prstTxWarp prst="textNoShape">
              <a:avLst/>
            </a:prstTxWarp>
          </a:bodyPr>
          <a:lstStyle>
            <a:lvl1pPr algn="r" eaLnBrk="1" hangingPunct="1">
              <a:defRPr sz="1200"/>
            </a:lvl1pPr>
          </a:lstStyle>
          <a:p>
            <a:pPr>
              <a:defRPr/>
            </a:pPr>
            <a:fld id="{A0925CBD-31BB-43D9-A6B3-ECDF2849C1A2}"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913" cy="465138"/>
          </a:xfrm>
          <a:prstGeom prst="rect">
            <a:avLst/>
          </a:prstGeom>
        </p:spPr>
        <p:txBody>
          <a:bodyPr vert="horz" lIns="91440" tIns="45720" rIns="91440" bIns="45720" rtlCol="0"/>
          <a:lstStyle>
            <a:lvl1pPr algn="l" eaLnBrk="1" hangingPunct="1">
              <a:defRPr sz="1200">
                <a:latin typeface="Arial" charset="0"/>
                <a:cs typeface="+mn-cs"/>
              </a:defRPr>
            </a:lvl1pPr>
          </a:lstStyle>
          <a:p>
            <a:pPr>
              <a:defRPr/>
            </a:pPr>
            <a:endParaRPr lang="en-US"/>
          </a:p>
        </p:txBody>
      </p:sp>
      <p:sp>
        <p:nvSpPr>
          <p:cNvPr id="3" name="Date Placeholder 2"/>
          <p:cNvSpPr>
            <a:spLocks noGrp="1"/>
          </p:cNvSpPr>
          <p:nvPr>
            <p:ph type="dt" idx="1"/>
          </p:nvPr>
        </p:nvSpPr>
        <p:spPr>
          <a:xfrm>
            <a:off x="3897313" y="0"/>
            <a:ext cx="2982912" cy="465138"/>
          </a:xfrm>
          <a:prstGeom prst="rect">
            <a:avLst/>
          </a:prstGeom>
        </p:spPr>
        <p:txBody>
          <a:bodyPr vert="horz" lIns="91440" tIns="45720" rIns="91440" bIns="45720" rtlCol="0"/>
          <a:lstStyle>
            <a:lvl1pPr algn="r" eaLnBrk="1" hangingPunct="1">
              <a:defRPr sz="1200">
                <a:latin typeface="Arial" charset="0"/>
                <a:cs typeface="+mn-cs"/>
              </a:defRPr>
            </a:lvl1pPr>
          </a:lstStyle>
          <a:p>
            <a:pPr>
              <a:defRPr/>
            </a:pPr>
            <a:fld id="{2FDCBDF1-E2DE-451D-85F8-D73E6CD81C98}" type="datetimeFigureOut">
              <a:rPr lang="en-US"/>
              <a:pPr>
                <a:defRPr/>
              </a:pPr>
              <a:t>11/4/2019</a:t>
            </a:fld>
            <a:endParaRPr lang="en-US"/>
          </a:p>
        </p:txBody>
      </p:sp>
      <p:sp>
        <p:nvSpPr>
          <p:cNvPr id="4" name="Slide Image Placeholder 3"/>
          <p:cNvSpPr>
            <a:spLocks noGrp="1" noRot="1" noChangeAspect="1"/>
          </p:cNvSpPr>
          <p:nvPr>
            <p:ph type="sldImg" idx="2"/>
          </p:nvPr>
        </p:nvSpPr>
        <p:spPr>
          <a:xfrm>
            <a:off x="1117600" y="696913"/>
            <a:ext cx="4648200" cy="348615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8975" y="4416425"/>
            <a:ext cx="5505450" cy="4183063"/>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829675"/>
            <a:ext cx="2982913" cy="465138"/>
          </a:xfrm>
          <a:prstGeom prst="rect">
            <a:avLst/>
          </a:prstGeom>
        </p:spPr>
        <p:txBody>
          <a:bodyPr vert="horz" lIns="91440" tIns="45720" rIns="91440" bIns="45720" rtlCol="0" anchor="b"/>
          <a:lstStyle>
            <a:lvl1pPr algn="l" eaLnBrk="1" hangingPunct="1">
              <a:defRPr sz="1200">
                <a:latin typeface="Arial" charset="0"/>
                <a:cs typeface="+mn-cs"/>
              </a:defRPr>
            </a:lvl1pPr>
          </a:lstStyle>
          <a:p>
            <a:pPr>
              <a:defRPr/>
            </a:pPr>
            <a:endParaRPr lang="en-US"/>
          </a:p>
        </p:txBody>
      </p:sp>
      <p:sp>
        <p:nvSpPr>
          <p:cNvPr id="7" name="Slide Number Placeholder 6"/>
          <p:cNvSpPr>
            <a:spLocks noGrp="1"/>
          </p:cNvSpPr>
          <p:nvPr>
            <p:ph type="sldNum" sz="quarter" idx="5"/>
          </p:nvPr>
        </p:nvSpPr>
        <p:spPr>
          <a:xfrm>
            <a:off x="3897313" y="8829675"/>
            <a:ext cx="2982912" cy="465138"/>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0990382C-2C1C-4DA3-B199-5FC826D2EEFE}"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614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E9C43C0F-69FF-4786-9B46-88EDF45CD793}" type="slidenum">
              <a:rPr lang="en-US" altLang="en-US" smtClean="0"/>
              <a:pPr/>
              <a:t>1</a:t>
            </a:fld>
            <a:endParaRPr lang="en-US"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Same predicted values, residuals, deviance</a:t>
            </a:r>
            <a:endParaRPr lang="en-US" dirty="0"/>
          </a:p>
        </p:txBody>
      </p:sp>
      <p:sp>
        <p:nvSpPr>
          <p:cNvPr id="4" name="Slide Number Placeholder 3"/>
          <p:cNvSpPr>
            <a:spLocks noGrp="1"/>
          </p:cNvSpPr>
          <p:nvPr>
            <p:ph type="sldNum" sz="quarter" idx="10"/>
          </p:nvPr>
        </p:nvSpPr>
        <p:spPr/>
        <p:txBody>
          <a:bodyPr/>
          <a:lstStyle/>
          <a:p>
            <a:pPr>
              <a:defRPr/>
            </a:pPr>
            <a:fld id="{0990382C-2C1C-4DA3-B199-5FC826D2EEFE}" type="slidenum">
              <a:rPr lang="en-US" altLang="en-US" smtClean="0"/>
              <a:pPr>
                <a:defRPr/>
              </a:pPr>
              <a:t>13</a:t>
            </a:fld>
            <a:endParaRPr lang="en-US" altLang="en-US"/>
          </a:p>
        </p:txBody>
      </p:sp>
    </p:spTree>
    <p:extLst>
      <p:ext uri="{BB962C8B-B14F-4D97-AF65-F5344CB8AC3E}">
        <p14:creationId xmlns:p14="http://schemas.microsoft.com/office/powerpoint/2010/main" val="2009261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Interpret</a:t>
            </a:r>
            <a:r>
              <a:rPr lang="en-US" baseline="0" dirty="0" smtClean="0"/>
              <a:t> 2.47: effect of </a:t>
            </a:r>
            <a:r>
              <a:rPr lang="en-US" baseline="0" dirty="0" err="1" smtClean="0"/>
              <a:t>IQ_verb</a:t>
            </a:r>
            <a:r>
              <a:rPr lang="en-US" baseline="0" dirty="0" smtClean="0"/>
              <a:t> when </a:t>
            </a:r>
            <a:r>
              <a:rPr lang="en-US" baseline="0" dirty="0" err="1" smtClean="0"/>
              <a:t>meanIQ</a:t>
            </a:r>
            <a:r>
              <a:rPr lang="en-US" baseline="0" dirty="0" smtClean="0"/>
              <a:t> in class is zero (overall mean)</a:t>
            </a:r>
          </a:p>
          <a:p>
            <a:r>
              <a:rPr lang="en-US" baseline="0" dirty="0" smtClean="0"/>
              <a:t>Interpret 1.09: effect of </a:t>
            </a:r>
            <a:r>
              <a:rPr lang="en-US" baseline="0" dirty="0" err="1" smtClean="0"/>
              <a:t>meanIQ</a:t>
            </a:r>
            <a:r>
              <a:rPr lang="en-US" baseline="0" dirty="0" smtClean="0"/>
              <a:t> when </a:t>
            </a:r>
            <a:r>
              <a:rPr lang="en-US" baseline="0" dirty="0" err="1" smtClean="0"/>
              <a:t>IQ_verb</a:t>
            </a:r>
            <a:r>
              <a:rPr lang="en-US" baseline="0" dirty="0" smtClean="0"/>
              <a:t> = 0 (at the mean = student with average IQ)</a:t>
            </a:r>
          </a:p>
          <a:p>
            <a:r>
              <a:rPr lang="en-US" baseline="0" dirty="0" smtClean="0"/>
              <a:t>.195 to .163</a:t>
            </a:r>
          </a:p>
          <a:p>
            <a:r>
              <a:rPr lang="en-US" baseline="0" dirty="0" smtClean="0"/>
              <a:t>Can include cross-level interaction even if don’t have random slopes</a:t>
            </a:r>
            <a:endParaRPr lang="en-US" dirty="0"/>
          </a:p>
        </p:txBody>
      </p:sp>
      <p:sp>
        <p:nvSpPr>
          <p:cNvPr id="4" name="Slide Number Placeholder 3"/>
          <p:cNvSpPr>
            <a:spLocks noGrp="1"/>
          </p:cNvSpPr>
          <p:nvPr>
            <p:ph type="sldNum" sz="quarter" idx="10"/>
          </p:nvPr>
        </p:nvSpPr>
        <p:spPr/>
        <p:txBody>
          <a:bodyPr/>
          <a:lstStyle/>
          <a:p>
            <a:pPr>
              <a:defRPr/>
            </a:pPr>
            <a:fld id="{0990382C-2C1C-4DA3-B199-5FC826D2EEFE}" type="slidenum">
              <a:rPr lang="en-US" altLang="en-US" smtClean="0"/>
              <a:pPr>
                <a:defRPr/>
              </a:pPr>
              <a:t>25</a:t>
            </a:fld>
            <a:endParaRPr lang="en-US" altLang="en-US"/>
          </a:p>
        </p:txBody>
      </p:sp>
    </p:spTree>
    <p:extLst>
      <p:ext uri="{BB962C8B-B14F-4D97-AF65-F5344CB8AC3E}">
        <p14:creationId xmlns:p14="http://schemas.microsoft.com/office/powerpoint/2010/main" val="5490256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Freeform 7"/>
          <p:cNvSpPr>
            <a:spLocks noChangeArrowheads="1"/>
          </p:cNvSpPr>
          <p:nvPr/>
        </p:nvSpPr>
        <p:spPr bwMode="auto">
          <a:xfrm>
            <a:off x="609600" y="1219200"/>
            <a:ext cx="7924800" cy="914400"/>
          </a:xfrm>
          <a:custGeom>
            <a:avLst/>
            <a:gdLst>
              <a:gd name="T0" fmla="*/ 0 w 1000"/>
              <a:gd name="T1" fmla="*/ 2147483646 h 1000"/>
              <a:gd name="T2" fmla="*/ 0 w 1000"/>
              <a:gd name="T3" fmla="*/ 0 h 1000"/>
              <a:gd name="T4" fmla="*/ 2147483646 w 1000"/>
              <a:gd name="T5" fmla="*/ 0 h 1000"/>
              <a:gd name="T6" fmla="*/ 0 60000 65536"/>
              <a:gd name="T7" fmla="*/ 0 60000 65536"/>
              <a:gd name="T8" fmla="*/ 0 60000 65536"/>
            </a:gdLst>
            <a:ahLst/>
            <a:cxnLst>
              <a:cxn ang="T6">
                <a:pos x="T0" y="T1"/>
              </a:cxn>
              <a:cxn ang="T7">
                <a:pos x="T2" y="T3"/>
              </a:cxn>
              <a:cxn ang="T8">
                <a:pos x="T4" y="T5"/>
              </a:cxn>
            </a:cxnLst>
            <a:rect l="0" t="0" r="r" b="b"/>
            <a:pathLst>
              <a:path w="1000" h="1000">
                <a:moveTo>
                  <a:pt x="0" y="1000"/>
                </a:moveTo>
                <a:lnTo>
                  <a:pt x="0" y="0"/>
                </a:lnTo>
                <a:lnTo>
                  <a:pt x="1000" y="0"/>
                </a:lnTo>
              </a:path>
            </a:pathLst>
          </a:custGeom>
          <a:noFill/>
          <a:ln w="25400" cap="flat" cmpd="sng">
            <a:solidFill>
              <a:schemeClr val="accent1"/>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 name="Line 8"/>
          <p:cNvSpPr>
            <a:spLocks noChangeShapeType="1"/>
          </p:cNvSpPr>
          <p:nvPr/>
        </p:nvSpPr>
        <p:spPr bwMode="auto">
          <a:xfrm>
            <a:off x="1981200" y="3962400"/>
            <a:ext cx="6511925" cy="0"/>
          </a:xfrm>
          <a:prstGeom prst="line">
            <a:avLst/>
          </a:prstGeom>
          <a:noFill/>
          <a:ln w="19050">
            <a:solidFill>
              <a:schemeClr val="accent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46" name="Rectangle 2"/>
          <p:cNvSpPr>
            <a:spLocks noGrp="1" noChangeArrowheads="1"/>
          </p:cNvSpPr>
          <p:nvPr>
            <p:ph type="ctrTitle"/>
          </p:nvPr>
        </p:nvSpPr>
        <p:spPr>
          <a:xfrm>
            <a:off x="914400" y="1524000"/>
            <a:ext cx="7623175" cy="1752600"/>
          </a:xfrm>
        </p:spPr>
        <p:txBody>
          <a:bodyPr/>
          <a:lstStyle>
            <a:lvl1pPr>
              <a:defRPr sz="5000"/>
            </a:lvl1pPr>
          </a:lstStyle>
          <a:p>
            <a:r>
              <a:rPr lang="en-US" altLang="en-US" smtClean="0"/>
              <a:t>Click to edit Master title style</a:t>
            </a:r>
            <a:endParaRPr lang="en-US" altLang="en-US"/>
          </a:p>
        </p:txBody>
      </p:sp>
      <p:sp>
        <p:nvSpPr>
          <p:cNvPr id="6147" name="Rectangle 3"/>
          <p:cNvSpPr>
            <a:spLocks noGrp="1" noChangeArrowheads="1"/>
          </p:cNvSpPr>
          <p:nvPr>
            <p:ph type="subTitle" idx="1"/>
          </p:nvPr>
        </p:nvSpPr>
        <p:spPr>
          <a:xfrm>
            <a:off x="1981200" y="3962400"/>
            <a:ext cx="6553200" cy="1752600"/>
          </a:xfrm>
        </p:spPr>
        <p:txBody>
          <a:bodyPr/>
          <a:lstStyle>
            <a:lvl1pPr marL="0" indent="0">
              <a:buFont typeface="Wingdings" pitchFamily="2" charset="2"/>
              <a:buNone/>
              <a:defRPr sz="2800"/>
            </a:lvl1pPr>
          </a:lstStyle>
          <a:p>
            <a:r>
              <a:rPr lang="en-US" altLang="en-US" smtClean="0"/>
              <a:t>Click to edit Master subtitle style</a:t>
            </a:r>
            <a:endParaRPr lang="en-US" altLang="en-US"/>
          </a:p>
        </p:txBody>
      </p:sp>
      <p:sp>
        <p:nvSpPr>
          <p:cNvPr id="6" name="Rectangle 4"/>
          <p:cNvSpPr>
            <a:spLocks noGrp="1" noChangeArrowheads="1"/>
          </p:cNvSpPr>
          <p:nvPr>
            <p:ph type="dt" sz="half" idx="10"/>
          </p:nvPr>
        </p:nvSpPr>
        <p:spPr/>
        <p:txBody>
          <a:bodyPr/>
          <a:lstStyle>
            <a:lvl1pPr>
              <a:defRPr/>
            </a:lvl1pPr>
          </a:lstStyle>
          <a:p>
            <a:pPr>
              <a:defRPr/>
            </a:pPr>
            <a:endParaRPr lang="en-US" altLang="en-US"/>
          </a:p>
        </p:txBody>
      </p:sp>
      <p:sp>
        <p:nvSpPr>
          <p:cNvPr id="7" name="Rectangle 5"/>
          <p:cNvSpPr>
            <a:spLocks noGrp="1" noChangeArrowheads="1"/>
          </p:cNvSpPr>
          <p:nvPr>
            <p:ph type="ftr" sz="quarter" idx="11"/>
          </p:nvPr>
        </p:nvSpPr>
        <p:spPr>
          <a:xfrm>
            <a:off x="3124200" y="6243638"/>
            <a:ext cx="2895600" cy="457200"/>
          </a:xfrm>
        </p:spPr>
        <p:txBody>
          <a:bodyPr/>
          <a:lstStyle>
            <a:lvl1pPr>
              <a:defRPr/>
            </a:lvl1pPr>
          </a:lstStyle>
          <a:p>
            <a:pPr>
              <a:defRPr/>
            </a:pPr>
            <a:endParaRPr lang="en-US" altLang="en-US"/>
          </a:p>
        </p:txBody>
      </p:sp>
      <p:sp>
        <p:nvSpPr>
          <p:cNvPr id="8" name="Rectangle 6"/>
          <p:cNvSpPr>
            <a:spLocks noGrp="1" noChangeArrowheads="1"/>
          </p:cNvSpPr>
          <p:nvPr>
            <p:ph type="sldNum" sz="quarter" idx="12"/>
          </p:nvPr>
        </p:nvSpPr>
        <p:spPr/>
        <p:txBody>
          <a:bodyPr/>
          <a:lstStyle>
            <a:lvl1pPr>
              <a:defRPr/>
            </a:lvl1pPr>
          </a:lstStyle>
          <a:p>
            <a:pPr>
              <a:defRPr/>
            </a:pPr>
            <a:fld id="{BCF15C42-7CCA-4A25-8BA4-D448E3B4C442}" type="slidenum">
              <a:rPr lang="en-US" altLang="en-US"/>
              <a:pPr>
                <a:defRPr/>
              </a:pPr>
              <a:t>‹#›</a:t>
            </a:fld>
            <a:endParaRPr lang="en-US" altLang="en-US"/>
          </a:p>
        </p:txBody>
      </p:sp>
    </p:spTree>
    <p:extLst>
      <p:ext uri="{BB962C8B-B14F-4D97-AF65-F5344CB8AC3E}">
        <p14:creationId xmlns:p14="http://schemas.microsoft.com/office/powerpoint/2010/main" val="22720258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BE7DEC7E-4224-46DA-9573-009A122B3C91}" type="slidenum">
              <a:rPr lang="en-US" altLang="en-US"/>
              <a:pPr>
                <a:defRPr/>
              </a:pPr>
              <a:t>‹#›</a:t>
            </a:fld>
            <a:endParaRPr lang="en-US" altLang="en-US"/>
          </a:p>
        </p:txBody>
      </p:sp>
    </p:spTree>
    <p:extLst>
      <p:ext uri="{BB962C8B-B14F-4D97-AF65-F5344CB8AC3E}">
        <p14:creationId xmlns:p14="http://schemas.microsoft.com/office/powerpoint/2010/main" val="27450814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531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7813"/>
            <a:ext cx="6019800" cy="58531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A1C5A04C-BDDB-499A-BB93-55EA10DC3AB8}" type="slidenum">
              <a:rPr lang="en-US" altLang="en-US"/>
              <a:pPr>
                <a:defRPr/>
              </a:pPr>
              <a:t>‹#›</a:t>
            </a:fld>
            <a:endParaRPr lang="en-US" altLang="en-US"/>
          </a:p>
        </p:txBody>
      </p:sp>
    </p:spTree>
    <p:extLst>
      <p:ext uri="{BB962C8B-B14F-4D97-AF65-F5344CB8AC3E}">
        <p14:creationId xmlns:p14="http://schemas.microsoft.com/office/powerpoint/2010/main" val="34805619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DE422408-1314-4A6B-B0A7-692FE7C5D4AD}" type="slidenum">
              <a:rPr lang="en-US" altLang="en-US"/>
              <a:pPr>
                <a:defRPr/>
              </a:pPr>
              <a:t>‹#›</a:t>
            </a:fld>
            <a:endParaRPr lang="en-US" altLang="en-US"/>
          </a:p>
        </p:txBody>
      </p:sp>
    </p:spTree>
    <p:extLst>
      <p:ext uri="{BB962C8B-B14F-4D97-AF65-F5344CB8AC3E}">
        <p14:creationId xmlns:p14="http://schemas.microsoft.com/office/powerpoint/2010/main" val="15836299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D2C97EAF-2D2F-4616-8D72-A15BBCC62FB9}" type="slidenum">
              <a:rPr lang="en-US" altLang="en-US"/>
              <a:pPr>
                <a:defRPr/>
              </a:pPr>
              <a:t>‹#›</a:t>
            </a:fld>
            <a:endParaRPr lang="en-US" altLang="en-US"/>
          </a:p>
        </p:txBody>
      </p:sp>
    </p:spTree>
    <p:extLst>
      <p:ext uri="{BB962C8B-B14F-4D97-AF65-F5344CB8AC3E}">
        <p14:creationId xmlns:p14="http://schemas.microsoft.com/office/powerpoint/2010/main" val="28958984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1209584A-B9D0-4C9D-BE78-F1D1172632B4}" type="slidenum">
              <a:rPr lang="en-US" altLang="en-US"/>
              <a:pPr>
                <a:defRPr/>
              </a:pPr>
              <a:t>‹#›</a:t>
            </a:fld>
            <a:endParaRPr lang="en-US" altLang="en-US"/>
          </a:p>
        </p:txBody>
      </p:sp>
    </p:spTree>
    <p:extLst>
      <p:ext uri="{BB962C8B-B14F-4D97-AF65-F5344CB8AC3E}">
        <p14:creationId xmlns:p14="http://schemas.microsoft.com/office/powerpoint/2010/main" val="15628955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fld id="{71F26699-039E-4D85-ACEA-3E7982D4AFEF}" type="slidenum">
              <a:rPr lang="en-US" altLang="en-US"/>
              <a:pPr>
                <a:defRPr/>
              </a:pPr>
              <a:t>‹#›</a:t>
            </a:fld>
            <a:endParaRPr lang="en-US" altLang="en-US"/>
          </a:p>
        </p:txBody>
      </p:sp>
    </p:spTree>
    <p:extLst>
      <p:ext uri="{BB962C8B-B14F-4D97-AF65-F5344CB8AC3E}">
        <p14:creationId xmlns:p14="http://schemas.microsoft.com/office/powerpoint/2010/main" val="6909297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fld id="{F816FE93-91BC-4F71-9002-DEB3D93AF201}" type="slidenum">
              <a:rPr lang="en-US" altLang="en-US"/>
              <a:pPr>
                <a:defRPr/>
              </a:pPr>
              <a:t>‹#›</a:t>
            </a:fld>
            <a:endParaRPr lang="en-US" altLang="en-US"/>
          </a:p>
        </p:txBody>
      </p:sp>
    </p:spTree>
    <p:extLst>
      <p:ext uri="{BB962C8B-B14F-4D97-AF65-F5344CB8AC3E}">
        <p14:creationId xmlns:p14="http://schemas.microsoft.com/office/powerpoint/2010/main" val="6182565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fld id="{EF66F42B-5EBD-4F13-892C-5FA3D05CE579}" type="slidenum">
              <a:rPr lang="en-US" altLang="en-US"/>
              <a:pPr>
                <a:defRPr/>
              </a:pPr>
              <a:t>‹#›</a:t>
            </a:fld>
            <a:endParaRPr lang="en-US" altLang="en-US"/>
          </a:p>
        </p:txBody>
      </p:sp>
    </p:spTree>
    <p:extLst>
      <p:ext uri="{BB962C8B-B14F-4D97-AF65-F5344CB8AC3E}">
        <p14:creationId xmlns:p14="http://schemas.microsoft.com/office/powerpoint/2010/main" val="9424365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688053B2-15B0-428D-A47F-91037EE9E56B}" type="slidenum">
              <a:rPr lang="en-US" altLang="en-US"/>
              <a:pPr>
                <a:defRPr/>
              </a:pPr>
              <a:t>‹#›</a:t>
            </a:fld>
            <a:endParaRPr lang="en-US" altLang="en-US"/>
          </a:p>
        </p:txBody>
      </p:sp>
    </p:spTree>
    <p:extLst>
      <p:ext uri="{BB962C8B-B14F-4D97-AF65-F5344CB8AC3E}">
        <p14:creationId xmlns:p14="http://schemas.microsoft.com/office/powerpoint/2010/main" val="34221879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917D972F-08EF-46F1-AEA6-5D97701AA8F6}" type="slidenum">
              <a:rPr lang="en-US" altLang="en-US"/>
              <a:pPr>
                <a:defRPr/>
              </a:pPr>
              <a:t>‹#›</a:t>
            </a:fld>
            <a:endParaRPr lang="en-US" altLang="en-US"/>
          </a:p>
        </p:txBody>
      </p:sp>
    </p:spTree>
    <p:extLst>
      <p:ext uri="{BB962C8B-B14F-4D97-AF65-F5344CB8AC3E}">
        <p14:creationId xmlns:p14="http://schemas.microsoft.com/office/powerpoint/2010/main" val="18567751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7813"/>
            <a:ext cx="8229600" cy="1139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457200" y="1600200"/>
            <a:ext cx="8229600" cy="453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5124" name="Rectangle 4"/>
          <p:cNvSpPr>
            <a:spLocks noGrp="1" noChangeArrowheads="1"/>
          </p:cNvSpPr>
          <p:nvPr>
            <p:ph type="dt" sz="half" idx="2"/>
          </p:nvPr>
        </p:nvSpPr>
        <p:spPr bwMode="auto">
          <a:xfrm>
            <a:off x="457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mj-lt"/>
                <a:cs typeface="+mn-cs"/>
              </a:defRPr>
            </a:lvl1pPr>
          </a:lstStyle>
          <a:p>
            <a:pPr>
              <a:defRPr/>
            </a:pPr>
            <a:endParaRPr lang="en-US" altLang="en-US"/>
          </a:p>
        </p:txBody>
      </p:sp>
      <p:sp>
        <p:nvSpPr>
          <p:cNvPr id="5125"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200">
                <a:latin typeface="+mj-lt"/>
                <a:cs typeface="+mn-cs"/>
              </a:defRPr>
            </a:lvl1pPr>
          </a:lstStyle>
          <a:p>
            <a:pPr>
              <a:defRPr/>
            </a:pPr>
            <a:endParaRPr lang="en-US" altLang="en-US"/>
          </a:p>
        </p:txBody>
      </p:sp>
      <p:sp>
        <p:nvSpPr>
          <p:cNvPr id="5126" name="Rectangle 6"/>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Garamond" panose="02020404030301010803" pitchFamily="18" charset="0"/>
              </a:defRPr>
            </a:lvl1pPr>
          </a:lstStyle>
          <a:p>
            <a:pPr>
              <a:defRPr/>
            </a:pPr>
            <a:fld id="{28497073-AFB7-4B91-96E6-0DF0F4A6081F}" type="slidenum">
              <a:rPr lang="en-US" altLang="en-US"/>
              <a:pPr>
                <a:defRPr/>
              </a:pPr>
              <a:t>‹#›</a:t>
            </a:fld>
            <a:endParaRPr lang="en-US" altLang="en-US"/>
          </a:p>
        </p:txBody>
      </p:sp>
      <p:sp>
        <p:nvSpPr>
          <p:cNvPr id="1031" name="Freeform 7"/>
          <p:cNvSpPr>
            <a:spLocks noChangeArrowheads="1"/>
          </p:cNvSpPr>
          <p:nvPr/>
        </p:nvSpPr>
        <p:spPr bwMode="auto">
          <a:xfrm>
            <a:off x="381000" y="228600"/>
            <a:ext cx="8229600" cy="609600"/>
          </a:xfrm>
          <a:custGeom>
            <a:avLst/>
            <a:gdLst>
              <a:gd name="T0" fmla="*/ 0 w 1000"/>
              <a:gd name="T1" fmla="*/ 2147483646 h 1000"/>
              <a:gd name="T2" fmla="*/ 0 w 1000"/>
              <a:gd name="T3" fmla="*/ 0 h 1000"/>
              <a:gd name="T4" fmla="*/ 2147483646 w 1000"/>
              <a:gd name="T5" fmla="*/ 0 h 1000"/>
              <a:gd name="T6" fmla="*/ 0 60000 65536"/>
              <a:gd name="T7" fmla="*/ 0 60000 65536"/>
              <a:gd name="T8" fmla="*/ 0 60000 65536"/>
            </a:gdLst>
            <a:ahLst/>
            <a:cxnLst>
              <a:cxn ang="T6">
                <a:pos x="T0" y="T1"/>
              </a:cxn>
              <a:cxn ang="T7">
                <a:pos x="T2" y="T3"/>
              </a:cxn>
              <a:cxn ang="T8">
                <a:pos x="T4" y="T5"/>
              </a:cxn>
            </a:cxnLst>
            <a:rect l="0" t="0" r="r" b="b"/>
            <a:pathLst>
              <a:path w="1000" h="1000">
                <a:moveTo>
                  <a:pt x="0" y="1000"/>
                </a:moveTo>
                <a:lnTo>
                  <a:pt x="0" y="0"/>
                </a:lnTo>
                <a:lnTo>
                  <a:pt x="1000" y="0"/>
                </a:lnTo>
              </a:path>
            </a:pathLst>
          </a:custGeom>
          <a:noFill/>
          <a:ln w="19050" cap="flat" cmpd="sng">
            <a:solidFill>
              <a:schemeClr val="accent1"/>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032" name="Line 8"/>
          <p:cNvSpPr>
            <a:spLocks noChangeShapeType="1"/>
          </p:cNvSpPr>
          <p:nvPr/>
        </p:nvSpPr>
        <p:spPr bwMode="auto">
          <a:xfrm>
            <a:off x="457200" y="6172200"/>
            <a:ext cx="8229600" cy="0"/>
          </a:xfrm>
          <a:prstGeom prst="line">
            <a:avLst/>
          </a:prstGeom>
          <a:noFill/>
          <a:ln w="19050">
            <a:solidFill>
              <a:schemeClr val="accent1"/>
            </a:solidFill>
            <a:round/>
            <a:headEnd/>
            <a:tailEnd/>
          </a:ln>
          <a:extLst>
            <a:ext uri="{909E8E84-426E-40DD-AFC4-6F175D3DCCD1}">
              <a14:hiddenFill xmlns:a14="http://schemas.microsoft.com/office/drawing/2010/main">
                <a:noFill/>
              </a14:hiddenFill>
            </a:ext>
          </a:extLst>
        </p:spPr>
        <p:txBody>
          <a:bodyPr/>
          <a:lstStyle/>
          <a:p>
            <a:endParaRPr lang="en-US"/>
          </a:p>
        </p:txBody>
      </p:sp>
    </p:spTree>
  </p:cSld>
  <p:clrMap bg1="lt1" tx1="dk1" bg2="lt2" tx2="dk2" accent1="accent1" accent2="accent2" accent3="accent3" accent4="accent4" accent5="accent5" accent6="accent6" hlink="hlink" folHlink="folHlink"/>
  <p:sldLayoutIdLst>
    <p:sldLayoutId id="2147483948" r:id="rId1"/>
    <p:sldLayoutId id="2147483938" r:id="rId2"/>
    <p:sldLayoutId id="2147483939" r:id="rId3"/>
    <p:sldLayoutId id="2147483940" r:id="rId4"/>
    <p:sldLayoutId id="2147483941" r:id="rId5"/>
    <p:sldLayoutId id="2147483942" r:id="rId6"/>
    <p:sldLayoutId id="2147483943" r:id="rId7"/>
    <p:sldLayoutId id="2147483944" r:id="rId8"/>
    <p:sldLayoutId id="2147483945" r:id="rId9"/>
    <p:sldLayoutId id="2147483946" r:id="rId10"/>
    <p:sldLayoutId id="2147483947" r:id="rId11"/>
  </p:sldLayoutIdLst>
  <p:timing>
    <p:tnLst>
      <p:par>
        <p:cTn id="1" dur="indefinite" restart="never" nodeType="tmRoot"/>
      </p:par>
    </p:tnLst>
  </p:timing>
  <p:txStyles>
    <p:titleStyle>
      <a:lvl1pPr algn="l" rtl="0" eaLnBrk="0" fontAlgn="base" hangingPunct="0">
        <a:spcBef>
          <a:spcPct val="0"/>
        </a:spcBef>
        <a:spcAft>
          <a:spcPct val="0"/>
        </a:spcAft>
        <a:defRPr sz="4200">
          <a:solidFill>
            <a:schemeClr val="tx2"/>
          </a:solidFill>
          <a:latin typeface="+mj-lt"/>
          <a:ea typeface="+mj-ea"/>
          <a:cs typeface="+mj-cs"/>
        </a:defRPr>
      </a:lvl1pPr>
      <a:lvl2pPr algn="l" rtl="0" eaLnBrk="0" fontAlgn="base" hangingPunct="0">
        <a:spcBef>
          <a:spcPct val="0"/>
        </a:spcBef>
        <a:spcAft>
          <a:spcPct val="0"/>
        </a:spcAft>
        <a:defRPr sz="4200">
          <a:solidFill>
            <a:schemeClr val="tx2"/>
          </a:solidFill>
          <a:latin typeface="Garamond" pitchFamily="18" charset="0"/>
        </a:defRPr>
      </a:lvl2pPr>
      <a:lvl3pPr algn="l" rtl="0" eaLnBrk="0" fontAlgn="base" hangingPunct="0">
        <a:spcBef>
          <a:spcPct val="0"/>
        </a:spcBef>
        <a:spcAft>
          <a:spcPct val="0"/>
        </a:spcAft>
        <a:defRPr sz="4200">
          <a:solidFill>
            <a:schemeClr val="tx2"/>
          </a:solidFill>
          <a:latin typeface="Garamond" pitchFamily="18" charset="0"/>
        </a:defRPr>
      </a:lvl3pPr>
      <a:lvl4pPr algn="l" rtl="0" eaLnBrk="0" fontAlgn="base" hangingPunct="0">
        <a:spcBef>
          <a:spcPct val="0"/>
        </a:spcBef>
        <a:spcAft>
          <a:spcPct val="0"/>
        </a:spcAft>
        <a:defRPr sz="4200">
          <a:solidFill>
            <a:schemeClr val="tx2"/>
          </a:solidFill>
          <a:latin typeface="Garamond" pitchFamily="18" charset="0"/>
        </a:defRPr>
      </a:lvl4pPr>
      <a:lvl5pPr algn="l" rtl="0" eaLnBrk="0" fontAlgn="base" hangingPunct="0">
        <a:spcBef>
          <a:spcPct val="0"/>
        </a:spcBef>
        <a:spcAft>
          <a:spcPct val="0"/>
        </a:spcAft>
        <a:defRPr sz="4200">
          <a:solidFill>
            <a:schemeClr val="tx2"/>
          </a:solidFill>
          <a:latin typeface="Garamond" pitchFamily="18" charset="0"/>
        </a:defRPr>
      </a:lvl5pPr>
      <a:lvl6pPr marL="457200" algn="l" rtl="0" eaLnBrk="1" fontAlgn="base" hangingPunct="1">
        <a:spcBef>
          <a:spcPct val="0"/>
        </a:spcBef>
        <a:spcAft>
          <a:spcPct val="0"/>
        </a:spcAft>
        <a:defRPr sz="4200">
          <a:solidFill>
            <a:schemeClr val="tx2"/>
          </a:solidFill>
          <a:latin typeface="Garamond" pitchFamily="18" charset="0"/>
        </a:defRPr>
      </a:lvl6pPr>
      <a:lvl7pPr marL="914400" algn="l" rtl="0" eaLnBrk="1" fontAlgn="base" hangingPunct="1">
        <a:spcBef>
          <a:spcPct val="0"/>
        </a:spcBef>
        <a:spcAft>
          <a:spcPct val="0"/>
        </a:spcAft>
        <a:defRPr sz="4200">
          <a:solidFill>
            <a:schemeClr val="tx2"/>
          </a:solidFill>
          <a:latin typeface="Garamond" pitchFamily="18" charset="0"/>
        </a:defRPr>
      </a:lvl7pPr>
      <a:lvl8pPr marL="1371600" algn="l" rtl="0" eaLnBrk="1" fontAlgn="base" hangingPunct="1">
        <a:spcBef>
          <a:spcPct val="0"/>
        </a:spcBef>
        <a:spcAft>
          <a:spcPct val="0"/>
        </a:spcAft>
        <a:defRPr sz="4200">
          <a:solidFill>
            <a:schemeClr val="tx2"/>
          </a:solidFill>
          <a:latin typeface="Garamond" pitchFamily="18" charset="0"/>
        </a:defRPr>
      </a:lvl8pPr>
      <a:lvl9pPr marL="1828800" algn="l" rtl="0" eaLnBrk="1" fontAlgn="base" hangingPunct="1">
        <a:spcBef>
          <a:spcPct val="0"/>
        </a:spcBef>
        <a:spcAft>
          <a:spcPct val="0"/>
        </a:spcAft>
        <a:defRPr sz="4200">
          <a:solidFill>
            <a:schemeClr val="tx2"/>
          </a:solidFill>
          <a:latin typeface="Garamond" pitchFamily="18" charset="0"/>
        </a:defRPr>
      </a:lvl9pPr>
    </p:titleStyle>
    <p:bodyStyle>
      <a:lvl1pPr marL="342900" indent="-342900" algn="l" rtl="0" eaLnBrk="0" fontAlgn="base" hangingPunct="0">
        <a:spcBef>
          <a:spcPct val="20000"/>
        </a:spcBef>
        <a:spcAft>
          <a:spcPct val="0"/>
        </a:spcAft>
        <a:buClr>
          <a:schemeClr val="accent1"/>
        </a:buClr>
        <a:buSzPct val="65000"/>
        <a:buFont typeface="Wingdings" panose="05000000000000000000" pitchFamily="2" charset="2"/>
        <a:buChar char="n"/>
        <a:defRPr sz="3000">
          <a:solidFill>
            <a:schemeClr val="tx1"/>
          </a:solidFill>
          <a:latin typeface="+mn-lt"/>
          <a:ea typeface="+mn-ea"/>
          <a:cs typeface="+mn-cs"/>
        </a:defRPr>
      </a:lvl1pPr>
      <a:lvl2pPr marL="669925" indent="-325438" algn="l" rtl="0" eaLnBrk="0" fontAlgn="base" hangingPunct="0">
        <a:spcBef>
          <a:spcPct val="20000"/>
        </a:spcBef>
        <a:spcAft>
          <a:spcPct val="0"/>
        </a:spcAft>
        <a:buClr>
          <a:schemeClr val="accent2"/>
        </a:buClr>
        <a:buSzPct val="60000"/>
        <a:buFont typeface="Wingdings" panose="05000000000000000000" pitchFamily="2" charset="2"/>
        <a:buChar char="q"/>
        <a:defRPr sz="2600">
          <a:solidFill>
            <a:schemeClr val="tx1"/>
          </a:solidFill>
          <a:latin typeface="+mn-lt"/>
        </a:defRPr>
      </a:lvl2pPr>
      <a:lvl3pPr marL="1022350" indent="-350838" algn="l" rtl="0" eaLnBrk="0" fontAlgn="base" hangingPunct="0">
        <a:spcBef>
          <a:spcPct val="20000"/>
        </a:spcBef>
        <a:spcAft>
          <a:spcPct val="0"/>
        </a:spcAft>
        <a:buClr>
          <a:schemeClr val="accent1"/>
        </a:buClr>
        <a:buSzPct val="65000"/>
        <a:buFont typeface="Wingdings" panose="05000000000000000000" pitchFamily="2" charset="2"/>
        <a:buChar char="n"/>
        <a:defRPr sz="2200">
          <a:solidFill>
            <a:schemeClr val="tx1"/>
          </a:solidFill>
          <a:latin typeface="+mn-lt"/>
        </a:defRPr>
      </a:lvl3pPr>
      <a:lvl4pPr marL="1339850" indent="-315913" algn="l" rtl="0" eaLnBrk="0" fontAlgn="base" hangingPunct="0">
        <a:spcBef>
          <a:spcPct val="20000"/>
        </a:spcBef>
        <a:spcAft>
          <a:spcPct val="0"/>
        </a:spcAft>
        <a:buClr>
          <a:schemeClr val="accent2"/>
        </a:buClr>
        <a:buSzPct val="70000"/>
        <a:buFont typeface="Wingdings" panose="05000000000000000000" pitchFamily="2" charset="2"/>
        <a:buChar char="q"/>
        <a:defRPr sz="2000">
          <a:solidFill>
            <a:schemeClr val="tx1"/>
          </a:solidFill>
          <a:latin typeface="+mn-lt"/>
        </a:defRPr>
      </a:lvl4pPr>
      <a:lvl5pPr marL="1681163" indent="-339725" algn="l" rtl="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mn-lt"/>
        </a:defRPr>
      </a:lvl5pPr>
      <a:lvl6pPr marL="21383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6pPr>
      <a:lvl7pPr marL="25955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7pPr>
      <a:lvl8pPr marL="30527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8pPr>
      <a:lvl9pPr marL="35099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4" Type="http://schemas.openxmlformats.org/officeDocument/2006/relationships/image" Target="../media/image49.png"/></Relationships>
</file>

<file path=ppt/slides/_rels/slide1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 Id="rId5" Type="http://schemas.openxmlformats.org/officeDocument/2006/relationships/image" Target="../media/image11.png"/><Relationship Id="rId4" Type="http://schemas.openxmlformats.org/officeDocument/2006/relationships/image" Target="../media/image10.png"/></Relationships>
</file>

<file path=ppt/slides/_rels/slide17.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5.png"/><Relationship Id="rId1" Type="http://schemas.openxmlformats.org/officeDocument/2006/relationships/slideLayout" Target="../slideLayouts/slideLayout2.xml"/><Relationship Id="rId6" Type="http://schemas.openxmlformats.org/officeDocument/2006/relationships/image" Target="../media/image32.png"/><Relationship Id="rId5" Type="http://schemas.openxmlformats.org/officeDocument/2006/relationships/image" Target="../media/image31.png"/></Relationships>
</file>

<file path=ppt/slides/_rels/slide22.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8.png"/><Relationship Id="rId7" Type="http://schemas.openxmlformats.org/officeDocument/2006/relationships/image" Target="../media/image19.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34.png"/><Relationship Id="rId5" Type="http://schemas.openxmlformats.org/officeDocument/2006/relationships/image" Target="../media/image33.pn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ctrTitle"/>
          </p:nvPr>
        </p:nvSpPr>
        <p:spPr>
          <a:xfrm>
            <a:off x="911225" y="1447800"/>
            <a:ext cx="7623175" cy="1752600"/>
          </a:xfrm>
        </p:spPr>
        <p:txBody>
          <a:bodyPr/>
          <a:lstStyle/>
          <a:p>
            <a:pPr eaLnBrk="1" hangingPunct="1"/>
            <a:r>
              <a:rPr lang="en-US" altLang="en-US" dirty="0" smtClean="0"/>
              <a:t>Stat 414 – Day </a:t>
            </a:r>
            <a:r>
              <a:rPr lang="en-US" altLang="en-US" dirty="0" smtClean="0"/>
              <a:t>13</a:t>
            </a:r>
            <a:endParaRPr lang="en-US" altLang="en-US" dirty="0" smtClean="0"/>
          </a:p>
        </p:txBody>
      </p:sp>
      <p:sp>
        <p:nvSpPr>
          <p:cNvPr id="5123" name="Subtitle 2"/>
          <p:cNvSpPr>
            <a:spLocks noGrp="1"/>
          </p:cNvSpPr>
          <p:nvPr>
            <p:ph type="subTitle" idx="1"/>
          </p:nvPr>
        </p:nvSpPr>
        <p:spPr/>
        <p:txBody>
          <a:bodyPr/>
          <a:lstStyle/>
          <a:p>
            <a:pPr eaLnBrk="1" hangingPunct="1"/>
            <a:r>
              <a:rPr lang="en-US" altLang="en-US" dirty="0" smtClean="0"/>
              <a:t>Diagnostics</a:t>
            </a:r>
            <a:endParaRPr lang="en-US" altLang="en-US"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Influence</a:t>
            </a:r>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298051766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This week</a:t>
            </a:r>
            <a:endParaRPr lang="en-US" dirty="0"/>
          </a:p>
        </p:txBody>
      </p:sp>
      <p:sp>
        <p:nvSpPr>
          <p:cNvPr id="3" name="Content Placeholder 2"/>
          <p:cNvSpPr>
            <a:spLocks noGrp="1"/>
          </p:cNvSpPr>
          <p:nvPr>
            <p:ph idx="1"/>
          </p:nvPr>
        </p:nvSpPr>
        <p:spPr/>
        <p:txBody>
          <a:bodyPr/>
          <a:lstStyle/>
          <a:p>
            <a:r>
              <a:rPr lang="en-US" dirty="0"/>
              <a:t>HW </a:t>
            </a:r>
            <a:r>
              <a:rPr lang="en-US" dirty="0" smtClean="0"/>
              <a:t>5</a:t>
            </a:r>
          </a:p>
          <a:p>
            <a:pPr lvl="1"/>
            <a:r>
              <a:rPr lang="en-US" dirty="0" smtClean="0"/>
              <a:t>How to knit</a:t>
            </a:r>
          </a:p>
          <a:p>
            <a:pPr lvl="1"/>
            <a:r>
              <a:rPr lang="en-US" dirty="0" smtClean="0"/>
              <a:t>Performance to performance variation</a:t>
            </a:r>
          </a:p>
          <a:p>
            <a:r>
              <a:rPr lang="en-US" dirty="0" smtClean="0"/>
              <a:t>Project proposals</a:t>
            </a:r>
          </a:p>
          <a:p>
            <a:r>
              <a:rPr lang="en-US" dirty="0" smtClean="0"/>
              <a:t>Office hours </a:t>
            </a:r>
          </a:p>
          <a:p>
            <a:pPr lvl="1"/>
            <a:r>
              <a:rPr lang="en-US" dirty="0" smtClean="0"/>
              <a:t>Today 1-2</a:t>
            </a:r>
          </a:p>
          <a:p>
            <a:pPr lvl="1"/>
            <a:r>
              <a:rPr lang="en-US" dirty="0" smtClean="0"/>
              <a:t>Tomorrow </a:t>
            </a:r>
            <a:r>
              <a:rPr lang="en-US" dirty="0" err="1" smtClean="0"/>
              <a:t>econference</a:t>
            </a:r>
            <a:r>
              <a:rPr lang="en-US" dirty="0" smtClean="0"/>
              <a:t> 8:30-9:30, </a:t>
            </a:r>
            <a:r>
              <a:rPr lang="en-US" dirty="0" err="1" smtClean="0"/>
              <a:t>conf</a:t>
            </a:r>
            <a:r>
              <a:rPr lang="en-US" dirty="0" smtClean="0"/>
              <a:t> call 9:30-12</a:t>
            </a:r>
            <a:endParaRPr lang="en-US" dirty="0"/>
          </a:p>
        </p:txBody>
      </p:sp>
    </p:spTree>
    <p:extLst>
      <p:ext uri="{BB962C8B-B14F-4D97-AF65-F5344CB8AC3E}">
        <p14:creationId xmlns:p14="http://schemas.microsoft.com/office/powerpoint/2010/main" val="132504232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Last Time </a:t>
            </a:r>
            <a:endParaRPr lang="en-US" dirty="0"/>
          </a:p>
        </p:txBody>
      </p:sp>
      <p:sp>
        <p:nvSpPr>
          <p:cNvPr id="3" name="Content Placeholder 2"/>
          <p:cNvSpPr>
            <a:spLocks noGrp="1"/>
          </p:cNvSpPr>
          <p:nvPr>
            <p:ph idx="1"/>
          </p:nvPr>
        </p:nvSpPr>
        <p:spPr/>
        <p:txBody>
          <a:bodyPr/>
          <a:lstStyle/>
          <a:p>
            <a:r>
              <a:rPr lang="en-US" dirty="0" smtClean="0"/>
              <a:t>Grand mean centering</a:t>
            </a:r>
          </a:p>
          <a:p>
            <a:pPr lvl="1"/>
            <a:r>
              <a:rPr lang="en-US" dirty="0" smtClean="0"/>
              <a:t>Affects interpretation of intercept</a:t>
            </a:r>
          </a:p>
          <a:p>
            <a:pPr lvl="1"/>
            <a:r>
              <a:rPr lang="en-US" dirty="0" smtClean="0"/>
              <a:t>With random slopes, affects variation of intercept, as well as slope/intercept covariance</a:t>
            </a:r>
          </a:p>
          <a:p>
            <a:r>
              <a:rPr lang="en-US" dirty="0" smtClean="0"/>
              <a:t>Group mean centering</a:t>
            </a:r>
          </a:p>
          <a:p>
            <a:pPr lvl="1"/>
            <a:r>
              <a:rPr lang="en-US" dirty="0" smtClean="0"/>
              <a:t>“Centering within context”</a:t>
            </a:r>
          </a:p>
          <a:p>
            <a:pPr lvl="1"/>
            <a:r>
              <a:rPr lang="en-US" dirty="0" smtClean="0"/>
              <a:t>Affects the slope (total effect vs. within effect)</a:t>
            </a:r>
            <a:endParaRPr lang="en-US" dirty="0"/>
          </a:p>
        </p:txBody>
      </p:sp>
    </p:spTree>
    <p:extLst>
      <p:ext uri="{BB962C8B-B14F-4D97-AF65-F5344CB8AC3E}">
        <p14:creationId xmlns:p14="http://schemas.microsoft.com/office/powerpoint/2010/main" val="269726108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Last Time </a:t>
            </a:r>
            <a:endParaRPr lang="en-US" dirty="0"/>
          </a:p>
        </p:txBody>
      </p:sp>
      <p:sp>
        <p:nvSpPr>
          <p:cNvPr id="3" name="Content Placeholder 2"/>
          <p:cNvSpPr>
            <a:spLocks noGrp="1"/>
          </p:cNvSpPr>
          <p:nvPr>
            <p:ph idx="1"/>
          </p:nvPr>
        </p:nvSpPr>
        <p:spPr/>
        <p:txBody>
          <a:bodyPr/>
          <a:lstStyle/>
          <a:p>
            <a:r>
              <a:rPr lang="en-US" sz="2800" dirty="0" smtClean="0"/>
              <a:t>Grand-mean centering vs. Group-mean centering (e.g., </a:t>
            </a:r>
            <a:r>
              <a:rPr lang="en-US" sz="2800" dirty="0" err="1" smtClean="0"/>
              <a:t>PctFamily</a:t>
            </a:r>
            <a:r>
              <a:rPr lang="en-US" sz="2800" dirty="0" smtClean="0"/>
              <a:t> in county)</a:t>
            </a:r>
          </a:p>
          <a:p>
            <a:pPr lvl="1"/>
            <a:r>
              <a:rPr lang="en-US" sz="2400" dirty="0" smtClean="0"/>
              <a:t>Fixed coefficient: Slopes and intercepts similar to each other but intercepts very different from raw data</a:t>
            </a:r>
          </a:p>
          <a:p>
            <a:pPr lvl="1"/>
            <a:endParaRPr lang="en-US" sz="2400" dirty="0"/>
          </a:p>
          <a:p>
            <a:pPr lvl="1"/>
            <a:endParaRPr lang="en-US" sz="2400" dirty="0" smtClean="0"/>
          </a:p>
          <a:p>
            <a:pPr lvl="1"/>
            <a:r>
              <a:rPr lang="en-US" sz="2400" dirty="0" smtClean="0"/>
              <a:t>Random coefficient: fixed slope component will differ with group-mean centering</a:t>
            </a:r>
            <a:endParaRPr lang="en-US" sz="2400" dirty="0"/>
          </a:p>
        </p:txBody>
      </p:sp>
      <p:pic>
        <p:nvPicPr>
          <p:cNvPr id="4" name="Picture 3"/>
          <p:cNvPicPr>
            <a:picLocks noChangeAspect="1"/>
          </p:cNvPicPr>
          <p:nvPr/>
        </p:nvPicPr>
        <p:blipFill rotWithShape="1">
          <a:blip r:embed="rId3"/>
          <a:srcRect t="7571"/>
          <a:stretch/>
        </p:blipFill>
        <p:spPr>
          <a:xfrm>
            <a:off x="1981200" y="3276600"/>
            <a:ext cx="4638675" cy="923346"/>
          </a:xfrm>
          <a:prstGeom prst="rect">
            <a:avLst/>
          </a:prstGeom>
        </p:spPr>
      </p:pic>
      <p:pic>
        <p:nvPicPr>
          <p:cNvPr id="5" name="Picture 4"/>
          <p:cNvPicPr>
            <a:picLocks noChangeAspect="1"/>
          </p:cNvPicPr>
          <p:nvPr/>
        </p:nvPicPr>
        <p:blipFill>
          <a:blip r:embed="rId4"/>
          <a:stretch>
            <a:fillRect/>
          </a:stretch>
        </p:blipFill>
        <p:spPr>
          <a:xfrm>
            <a:off x="1528762" y="5000797"/>
            <a:ext cx="6086475" cy="875549"/>
          </a:xfrm>
          <a:prstGeom prst="rect">
            <a:avLst/>
          </a:prstGeom>
        </p:spPr>
      </p:pic>
      <p:pic>
        <p:nvPicPr>
          <p:cNvPr id="6" name="Picture 5"/>
          <p:cNvPicPr>
            <a:picLocks noChangeAspect="1"/>
          </p:cNvPicPr>
          <p:nvPr/>
        </p:nvPicPr>
        <p:blipFill>
          <a:blip r:embed="rId5"/>
          <a:stretch>
            <a:fillRect/>
          </a:stretch>
        </p:blipFill>
        <p:spPr>
          <a:xfrm>
            <a:off x="228600" y="2260739"/>
            <a:ext cx="4171950" cy="781050"/>
          </a:xfrm>
          <a:prstGeom prst="rect">
            <a:avLst/>
          </a:prstGeom>
        </p:spPr>
        <p:style>
          <a:lnRef idx="2">
            <a:schemeClr val="accent2"/>
          </a:lnRef>
          <a:fillRef idx="1">
            <a:schemeClr val="lt1"/>
          </a:fillRef>
          <a:effectRef idx="0">
            <a:schemeClr val="accent2"/>
          </a:effectRef>
          <a:fontRef idx="minor">
            <a:schemeClr val="dk1"/>
          </a:fontRef>
        </p:style>
      </p:pic>
      <p:pic>
        <p:nvPicPr>
          <p:cNvPr id="7" name="Picture 6"/>
          <p:cNvPicPr>
            <a:picLocks noChangeAspect="1"/>
          </p:cNvPicPr>
          <p:nvPr/>
        </p:nvPicPr>
        <p:blipFill>
          <a:blip r:embed="rId6"/>
          <a:stretch>
            <a:fillRect/>
          </a:stretch>
        </p:blipFill>
        <p:spPr>
          <a:xfrm>
            <a:off x="4733925" y="2234069"/>
            <a:ext cx="4105275" cy="742950"/>
          </a:xfrm>
          <a:prstGeom prst="rect">
            <a:avLst/>
          </a:prstGeom>
        </p:spPr>
        <p:style>
          <a:lnRef idx="2">
            <a:schemeClr val="accent2"/>
          </a:lnRef>
          <a:fillRef idx="1">
            <a:schemeClr val="lt1"/>
          </a:fillRef>
          <a:effectRef idx="0">
            <a:schemeClr val="accent2"/>
          </a:effectRef>
          <a:fontRef idx="minor">
            <a:schemeClr val="dk1"/>
          </a:fontRef>
        </p:style>
      </p:pic>
      <p:cxnSp>
        <p:nvCxnSpPr>
          <p:cNvPr id="9" name="Straight Arrow Connector 8"/>
          <p:cNvCxnSpPr/>
          <p:nvPr/>
        </p:nvCxnSpPr>
        <p:spPr>
          <a:xfrm>
            <a:off x="6619875" y="1433056"/>
            <a:ext cx="466725" cy="1005344"/>
          </a:xfrm>
          <a:prstGeom prst="straightConnector1">
            <a:avLst/>
          </a:prstGeom>
          <a:ln>
            <a:solidFill>
              <a:schemeClr val="accent6"/>
            </a:solidFill>
            <a:tailEnd type="triangle"/>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3886200" y="990600"/>
            <a:ext cx="4519186" cy="369332"/>
          </a:xfrm>
          <a:prstGeom prst="rect">
            <a:avLst/>
          </a:prstGeom>
          <a:noFill/>
        </p:spPr>
        <p:txBody>
          <a:bodyPr wrap="none" rtlCol="0">
            <a:spAutoFit/>
          </a:bodyPr>
          <a:lstStyle/>
          <a:p>
            <a:r>
              <a:rPr lang="en-US" dirty="0" smtClean="0"/>
              <a:t>Have removed some school level variation</a:t>
            </a:r>
            <a:endParaRPr lang="en-US" dirty="0"/>
          </a:p>
        </p:txBody>
      </p:sp>
    </p:spTree>
    <p:extLst>
      <p:ext uri="{BB962C8B-B14F-4D97-AF65-F5344CB8AC3E}">
        <p14:creationId xmlns:p14="http://schemas.microsoft.com/office/powerpoint/2010/main" val="17244664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5"/>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6"/>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7"/>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10"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Special Case: Adding group mean as Level 2 variable</a:t>
            </a:r>
            <a:endParaRPr lang="en-US" dirty="0"/>
          </a:p>
        </p:txBody>
      </p:sp>
      <p:sp>
        <p:nvSpPr>
          <p:cNvPr id="3" name="Content Placeholder 2"/>
          <p:cNvSpPr>
            <a:spLocks noGrp="1"/>
          </p:cNvSpPr>
          <p:nvPr>
            <p:ph idx="1"/>
          </p:nvPr>
        </p:nvSpPr>
        <p:spPr/>
        <p:txBody>
          <a:bodyPr/>
          <a:lstStyle/>
          <a:p>
            <a:r>
              <a:rPr lang="en-US" sz="2800" dirty="0" smtClean="0"/>
              <a:t>Level 2 variable raw or grand-mean centered: intercept differs, slopes won’t change too much, unless Level 1 variable group-mean centered; Level 2 slopes have different interpretations</a:t>
            </a:r>
            <a:endParaRPr lang="en-US" sz="2400" dirty="0" smtClean="0"/>
          </a:p>
          <a:p>
            <a:pPr lvl="1"/>
            <a:endParaRPr lang="en-US" sz="2800" dirty="0"/>
          </a:p>
          <a:p>
            <a:endParaRPr lang="en-US" dirty="0"/>
          </a:p>
        </p:txBody>
      </p:sp>
      <p:pic>
        <p:nvPicPr>
          <p:cNvPr id="4" name="Picture 3"/>
          <p:cNvPicPr>
            <a:picLocks noChangeAspect="1"/>
          </p:cNvPicPr>
          <p:nvPr/>
        </p:nvPicPr>
        <p:blipFill>
          <a:blip r:embed="rId2"/>
          <a:stretch>
            <a:fillRect/>
          </a:stretch>
        </p:blipFill>
        <p:spPr>
          <a:xfrm>
            <a:off x="457200" y="3505200"/>
            <a:ext cx="5695950" cy="2009775"/>
          </a:xfrm>
          <a:prstGeom prst="rect">
            <a:avLst/>
          </a:prstGeom>
        </p:spPr>
      </p:pic>
    </p:spTree>
    <p:extLst>
      <p:ext uri="{BB962C8B-B14F-4D97-AF65-F5344CB8AC3E}">
        <p14:creationId xmlns:p14="http://schemas.microsoft.com/office/powerpoint/2010/main" val="102349937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Within vs. Between Groups</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457200" y="1600200"/>
                <a:ext cx="8382000" cy="4800600"/>
              </a:xfrm>
            </p:spPr>
            <p:txBody>
              <a:bodyPr>
                <a:normAutofit fontScale="92500" lnSpcReduction="10000"/>
              </a:bodyPr>
              <a:lstStyle/>
              <a:p>
                <a:r>
                  <a:rPr lang="en-US" dirty="0" smtClean="0"/>
                  <a:t>Group </a:t>
                </a:r>
                <a:r>
                  <a:rPr lang="en-US" dirty="0"/>
                  <a:t>mean centering (Level 1)</a:t>
                </a:r>
              </a:p>
              <a:p>
                <a:pPr lvl="1"/>
                <a:r>
                  <a:rPr lang="en-US" dirty="0"/>
                  <a:t>PctBush = 57.5 + .89(</a:t>
                </a:r>
                <a:r>
                  <a:rPr lang="en-US" dirty="0" err="1"/>
                  <a:t>PctFamily</a:t>
                </a:r>
                <a:r>
                  <a:rPr lang="en-US" dirty="0"/>
                  <a:t>-</a:t>
                </a:r>
                <a14:m>
                  <m:oMath xmlns:m="http://schemas.openxmlformats.org/officeDocument/2006/math">
                    <m:acc>
                      <m:accPr>
                        <m:chr m:val="̅"/>
                        <m:ctrlPr>
                          <a:rPr lang="en-US" i="1">
                            <a:latin typeface="Cambria Math" panose="02040503050406030204" pitchFamily="18" charset="0"/>
                          </a:rPr>
                        </m:ctrlPr>
                      </m:accPr>
                      <m:e>
                        <m:sSub>
                          <m:sSubPr>
                            <m:ctrlPr>
                              <a:rPr lang="en-US" i="1">
                                <a:latin typeface="Cambria Math" panose="02040503050406030204" pitchFamily="18" charset="0"/>
                              </a:rPr>
                            </m:ctrlPr>
                          </m:sSubPr>
                          <m:e>
                            <m:r>
                              <a:rPr lang="en-US" i="1">
                                <a:latin typeface="Cambria Math" panose="02040503050406030204" pitchFamily="18" charset="0"/>
                              </a:rPr>
                              <m:t>𝑥</m:t>
                            </m:r>
                          </m:e>
                          <m:sub>
                            <m:r>
                              <a:rPr lang="en-US" i="1">
                                <a:latin typeface="Cambria Math" panose="02040503050406030204" pitchFamily="18" charset="0"/>
                              </a:rPr>
                              <m:t>𝑗</m:t>
                            </m:r>
                          </m:sub>
                        </m:sSub>
                      </m:e>
                    </m:acc>
                    <m:r>
                      <a:rPr lang="en-US" i="1">
                        <a:latin typeface="Cambria Math" panose="02040503050406030204" pitchFamily="18" charset="0"/>
                      </a:rPr>
                      <m:t>)+2.11</m:t>
                    </m:r>
                    <m:acc>
                      <m:accPr>
                        <m:chr m:val="̅"/>
                        <m:ctrlPr>
                          <a:rPr lang="en-US" i="1">
                            <a:latin typeface="Cambria Math" panose="02040503050406030204" pitchFamily="18" charset="0"/>
                          </a:rPr>
                        </m:ctrlPr>
                      </m:accPr>
                      <m:e>
                        <m:sSub>
                          <m:sSubPr>
                            <m:ctrlPr>
                              <a:rPr lang="en-US" i="1">
                                <a:latin typeface="Cambria Math" panose="02040503050406030204" pitchFamily="18" charset="0"/>
                              </a:rPr>
                            </m:ctrlPr>
                          </m:sSubPr>
                          <m:e>
                            <m:r>
                              <a:rPr lang="en-US" i="1">
                                <a:latin typeface="Cambria Math" panose="02040503050406030204" pitchFamily="18" charset="0"/>
                              </a:rPr>
                              <m:t>𝑥</m:t>
                            </m:r>
                          </m:e>
                          <m:sub>
                            <m:r>
                              <a:rPr lang="en-US" i="1">
                                <a:latin typeface="Cambria Math" panose="02040503050406030204" pitchFamily="18" charset="0"/>
                              </a:rPr>
                              <m:t>𝑗</m:t>
                            </m:r>
                          </m:sub>
                        </m:sSub>
                      </m:e>
                    </m:acc>
                    <m:r>
                      <a:rPr lang="en-US" i="1" dirty="0">
                        <a:latin typeface="Cambria Math" panose="02040503050406030204" pitchFamily="18" charset="0"/>
                      </a:rPr>
                      <m:t> </m:t>
                    </m:r>
                  </m:oMath>
                </a14:m>
                <a:endParaRPr lang="en-US" dirty="0"/>
              </a:p>
              <a:p>
                <a:pPr lvl="2"/>
                <a:r>
                  <a:rPr lang="en-US" dirty="0"/>
                  <a:t>.89 is county-level (within state) effect</a:t>
                </a:r>
              </a:p>
              <a:p>
                <a:pPr lvl="2"/>
                <a:r>
                  <a:rPr lang="en-US" dirty="0"/>
                  <a:t>2.11 is between state </a:t>
                </a:r>
                <a:r>
                  <a:rPr lang="en-US" dirty="0" smtClean="0"/>
                  <a:t>effect</a:t>
                </a:r>
              </a:p>
              <a:p>
                <a:pPr lvl="3"/>
                <a:r>
                  <a:rPr lang="en-US" dirty="0"/>
                  <a:t>Represents </a:t>
                </a:r>
                <a:r>
                  <a:rPr lang="en-US" dirty="0" smtClean="0"/>
                  <a:t>state </a:t>
                </a:r>
                <a:r>
                  <a:rPr lang="en-US" dirty="0"/>
                  <a:t>effect and </a:t>
                </a:r>
                <a:r>
                  <a:rPr lang="en-US" dirty="0" smtClean="0"/>
                  <a:t>state </a:t>
                </a:r>
                <a:r>
                  <a:rPr lang="en-US" dirty="0"/>
                  <a:t>composition</a:t>
                </a:r>
              </a:p>
              <a:p>
                <a:pPr lvl="3"/>
                <a:r>
                  <a:rPr lang="en-US" dirty="0"/>
                  <a:t>Use if care about: Relative size of X vs. mean X effects; primarily the Level 2 </a:t>
                </a:r>
                <a:r>
                  <a:rPr lang="en-US" dirty="0" smtClean="0"/>
                  <a:t>effect</a:t>
                </a:r>
              </a:p>
              <a:p>
                <a:r>
                  <a:rPr lang="en-US" dirty="0" smtClean="0"/>
                  <a:t>Grand mean centering (Level 1)</a:t>
                </a:r>
              </a:p>
              <a:p>
                <a:pPr lvl="1"/>
                <a:r>
                  <a:rPr lang="en-US" dirty="0" err="1" smtClean="0"/>
                  <a:t>PctBush</a:t>
                </a:r>
                <a:r>
                  <a:rPr lang="en-US" dirty="0" smtClean="0"/>
                  <a:t> = 57.5 + .89(</a:t>
                </a:r>
                <a:r>
                  <a:rPr lang="en-US" dirty="0" err="1" smtClean="0"/>
                  <a:t>PctFamily</a:t>
                </a:r>
                <a:r>
                  <a:rPr lang="en-US" dirty="0" smtClean="0"/>
                  <a:t>-</a:t>
                </a:r>
                <a14:m>
                  <m:oMath xmlns:m="http://schemas.openxmlformats.org/officeDocument/2006/math">
                    <m:acc>
                      <m:accPr>
                        <m:chr m:val="̅"/>
                        <m:ctrlPr>
                          <a:rPr lang="en-US" b="0" i="1" smtClean="0">
                            <a:latin typeface="Cambria Math" panose="02040503050406030204" pitchFamily="18" charset="0"/>
                          </a:rPr>
                        </m:ctrlPr>
                      </m:accPr>
                      <m:e>
                        <m:r>
                          <a:rPr lang="en-US" b="0" i="1" smtClean="0">
                            <a:latin typeface="Cambria Math" panose="02040503050406030204" pitchFamily="18" charset="0"/>
                          </a:rPr>
                          <m:t>𝑥</m:t>
                        </m:r>
                      </m:e>
                    </m:acc>
                    <m:r>
                      <a:rPr lang="en-US" b="0" i="1" smtClean="0">
                        <a:latin typeface="Cambria Math" panose="02040503050406030204" pitchFamily="18" charset="0"/>
                      </a:rPr>
                      <m:t>)+1.22</m:t>
                    </m:r>
                    <m:acc>
                      <m:accPr>
                        <m:chr m:val="̅"/>
                        <m:ctrlPr>
                          <a:rPr lang="en-US" b="0" i="1" smtClean="0">
                            <a:latin typeface="Cambria Math" panose="02040503050406030204" pitchFamily="18" charset="0"/>
                          </a:rPr>
                        </m:ctrlPr>
                      </m:accPr>
                      <m:e>
                        <m:sSub>
                          <m:sSubPr>
                            <m:ctrlPr>
                              <a:rPr lang="en-US" b="0" i="1" smtClean="0">
                                <a:latin typeface="Cambria Math" panose="02040503050406030204" pitchFamily="18" charset="0"/>
                              </a:rPr>
                            </m:ctrlPr>
                          </m:sSubPr>
                          <m:e>
                            <m:r>
                              <a:rPr lang="en-US" b="0" i="1" smtClean="0">
                                <a:latin typeface="Cambria Math" panose="02040503050406030204" pitchFamily="18" charset="0"/>
                              </a:rPr>
                              <m:t>𝑥</m:t>
                            </m:r>
                          </m:e>
                          <m:sub>
                            <m:r>
                              <a:rPr lang="en-US" b="0" i="1" smtClean="0">
                                <a:latin typeface="Cambria Math" panose="02040503050406030204" pitchFamily="18" charset="0"/>
                              </a:rPr>
                              <m:t>𝑗</m:t>
                            </m:r>
                          </m:sub>
                        </m:sSub>
                      </m:e>
                    </m:acc>
                    <m:r>
                      <a:rPr lang="en-US" b="0" i="1" dirty="0" smtClean="0">
                        <a:latin typeface="Cambria Math" panose="02040503050406030204" pitchFamily="18" charset="0"/>
                      </a:rPr>
                      <m:t> </m:t>
                    </m:r>
                  </m:oMath>
                </a14:m>
                <a:endParaRPr lang="en-US" dirty="0" smtClean="0"/>
              </a:p>
              <a:p>
                <a:pPr lvl="2"/>
                <a:r>
                  <a:rPr lang="en-US" dirty="0" smtClean="0"/>
                  <a:t>.89 is county-level (within state) effect</a:t>
                </a:r>
              </a:p>
              <a:p>
                <a:pPr lvl="2"/>
                <a:r>
                  <a:rPr lang="en-US" dirty="0" smtClean="0"/>
                  <a:t>1.22 is additional “contextual” effect at state level (between – within) after adjusting for county (two counties with same </a:t>
                </a:r>
                <a:r>
                  <a:rPr lang="en-US" dirty="0" err="1" smtClean="0"/>
                  <a:t>PctFamily</a:t>
                </a:r>
                <a:r>
                  <a:rPr lang="en-US" dirty="0" smtClean="0"/>
                  <a:t> but located in two different states)</a:t>
                </a:r>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457200" y="1600200"/>
                <a:ext cx="8382000" cy="4800600"/>
              </a:xfrm>
              <a:blipFill>
                <a:blip r:embed="rId4"/>
                <a:stretch>
                  <a:fillRect l="-436" t="-2287"/>
                </a:stretch>
              </a:blipFill>
            </p:spPr>
            <p:txBody>
              <a:bodyPr/>
              <a:lstStyle/>
              <a:p>
                <a:r>
                  <a:rPr lang="en-US">
                    <a:noFill/>
                  </a:rPr>
                  <a:t> </a:t>
                </a:r>
              </a:p>
            </p:txBody>
          </p:sp>
        </mc:Fallback>
      </mc:AlternateContent>
    </p:spTree>
    <p:extLst>
      <p:ext uri="{BB962C8B-B14F-4D97-AF65-F5344CB8AC3E}">
        <p14:creationId xmlns:p14="http://schemas.microsoft.com/office/powerpoint/2010/main" val="1831513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Within vs. Between Groups</a:t>
            </a:r>
            <a:endParaRPr lang="en-US" dirty="0"/>
          </a:p>
        </p:txBody>
      </p:sp>
      <p:sp>
        <p:nvSpPr>
          <p:cNvPr id="3" name="Content Placeholder 2"/>
          <p:cNvSpPr>
            <a:spLocks noGrp="1"/>
          </p:cNvSpPr>
          <p:nvPr>
            <p:ph idx="1"/>
          </p:nvPr>
        </p:nvSpPr>
        <p:spPr/>
        <p:txBody>
          <a:bodyPr/>
          <a:lstStyle/>
          <a:p>
            <a:r>
              <a:rPr lang="en-US" dirty="0" smtClean="0"/>
              <a:t>Within groups</a:t>
            </a:r>
          </a:p>
          <a:p>
            <a:endParaRPr lang="en-US" dirty="0"/>
          </a:p>
          <a:p>
            <a:endParaRPr lang="en-US" dirty="0" smtClean="0"/>
          </a:p>
          <a:p>
            <a:r>
              <a:rPr lang="en-US" dirty="0" smtClean="0"/>
              <a:t>Between groups (regressing group means of </a:t>
            </a:r>
            <a:r>
              <a:rPr lang="en-US" dirty="0" err="1" smtClean="0"/>
              <a:t>PctBush</a:t>
            </a:r>
            <a:r>
              <a:rPr lang="en-US" dirty="0" smtClean="0"/>
              <a:t> on group means of </a:t>
            </a:r>
            <a:r>
              <a:rPr lang="en-US" dirty="0" err="1" smtClean="0"/>
              <a:t>PctFamily</a:t>
            </a:r>
            <a:r>
              <a:rPr lang="en-US" dirty="0" smtClean="0"/>
              <a:t>)</a:t>
            </a:r>
            <a:endParaRPr lang="en-US" dirty="0"/>
          </a:p>
        </p:txBody>
      </p:sp>
      <p:pic>
        <p:nvPicPr>
          <p:cNvPr id="5" name="Picture 4"/>
          <p:cNvPicPr>
            <a:picLocks noChangeAspect="1"/>
          </p:cNvPicPr>
          <p:nvPr/>
        </p:nvPicPr>
        <p:blipFill>
          <a:blip r:embed="rId2"/>
          <a:stretch>
            <a:fillRect/>
          </a:stretch>
        </p:blipFill>
        <p:spPr>
          <a:xfrm>
            <a:off x="838200" y="2209800"/>
            <a:ext cx="2143125" cy="857250"/>
          </a:xfrm>
          <a:prstGeom prst="rect">
            <a:avLst/>
          </a:prstGeom>
        </p:spPr>
      </p:pic>
      <p:pic>
        <p:nvPicPr>
          <p:cNvPr id="7" name="Picture 6"/>
          <p:cNvPicPr>
            <a:picLocks noChangeAspect="1"/>
          </p:cNvPicPr>
          <p:nvPr/>
        </p:nvPicPr>
        <p:blipFill>
          <a:blip r:embed="rId3"/>
          <a:stretch>
            <a:fillRect/>
          </a:stretch>
        </p:blipFill>
        <p:spPr>
          <a:xfrm>
            <a:off x="4724400" y="1238250"/>
            <a:ext cx="3581400" cy="1891354"/>
          </a:xfrm>
          <a:prstGeom prst="rect">
            <a:avLst/>
          </a:prstGeom>
        </p:spPr>
      </p:pic>
      <p:pic>
        <p:nvPicPr>
          <p:cNvPr id="8" name="Picture 7"/>
          <p:cNvPicPr>
            <a:picLocks noChangeAspect="1"/>
          </p:cNvPicPr>
          <p:nvPr/>
        </p:nvPicPr>
        <p:blipFill>
          <a:blip r:embed="rId4"/>
          <a:stretch>
            <a:fillRect/>
          </a:stretch>
        </p:blipFill>
        <p:spPr>
          <a:xfrm>
            <a:off x="4948798" y="4329670"/>
            <a:ext cx="3357002" cy="2008660"/>
          </a:xfrm>
          <a:prstGeom prst="rect">
            <a:avLst/>
          </a:prstGeom>
        </p:spPr>
      </p:pic>
      <p:pic>
        <p:nvPicPr>
          <p:cNvPr id="9" name="Picture 8"/>
          <p:cNvPicPr>
            <a:picLocks noChangeAspect="1"/>
          </p:cNvPicPr>
          <p:nvPr/>
        </p:nvPicPr>
        <p:blipFill>
          <a:blip r:embed="rId5"/>
          <a:stretch>
            <a:fillRect/>
          </a:stretch>
        </p:blipFill>
        <p:spPr>
          <a:xfrm>
            <a:off x="626806" y="5200650"/>
            <a:ext cx="3600450" cy="914400"/>
          </a:xfrm>
          <a:prstGeom prst="rect">
            <a:avLst/>
          </a:prstGeom>
        </p:spPr>
      </p:pic>
      <p:sp>
        <p:nvSpPr>
          <p:cNvPr id="10" name="TextBox 9"/>
          <p:cNvSpPr txBox="1"/>
          <p:nvPr/>
        </p:nvSpPr>
        <p:spPr>
          <a:xfrm>
            <a:off x="609600" y="4191000"/>
            <a:ext cx="3810000" cy="1015663"/>
          </a:xfrm>
          <a:prstGeom prst="rect">
            <a:avLst/>
          </a:prstGeom>
          <a:noFill/>
        </p:spPr>
        <p:txBody>
          <a:bodyPr wrap="square" rtlCol="0">
            <a:spAutoFit/>
          </a:bodyPr>
          <a:lstStyle/>
          <a:p>
            <a:r>
              <a:rPr lang="en-US" sz="1200" dirty="0" err="1"/>
              <a:t>familymeans</a:t>
            </a:r>
            <a:r>
              <a:rPr lang="en-US" sz="1200" dirty="0"/>
              <a:t> = aggregate(</a:t>
            </a:r>
            <a:r>
              <a:rPr lang="en-US" sz="1200" dirty="0" err="1"/>
              <a:t>bushdata$PctFamily</a:t>
            </a:r>
            <a:r>
              <a:rPr lang="en-US" sz="1200" dirty="0"/>
              <a:t>, list(</a:t>
            </a:r>
            <a:r>
              <a:rPr lang="en-US" sz="1200" dirty="0" err="1"/>
              <a:t>bushdata$state_po</a:t>
            </a:r>
            <a:r>
              <a:rPr lang="en-US" sz="1200" dirty="0"/>
              <a:t>), mean)</a:t>
            </a:r>
          </a:p>
          <a:p>
            <a:r>
              <a:rPr lang="en-US" sz="1200" dirty="0" err="1"/>
              <a:t>bushmeans</a:t>
            </a:r>
            <a:r>
              <a:rPr lang="en-US" sz="1200" dirty="0"/>
              <a:t> = aggregate(</a:t>
            </a:r>
            <a:r>
              <a:rPr lang="en-US" sz="1200" dirty="0" err="1"/>
              <a:t>bushdata$PctBush</a:t>
            </a:r>
            <a:r>
              <a:rPr lang="en-US" sz="1200" dirty="0"/>
              <a:t>, list(</a:t>
            </a:r>
            <a:r>
              <a:rPr lang="en-US" sz="1200" dirty="0" err="1"/>
              <a:t>bushdata$state_po</a:t>
            </a:r>
            <a:r>
              <a:rPr lang="en-US" sz="1200" dirty="0"/>
              <a:t>), mean)</a:t>
            </a:r>
          </a:p>
          <a:p>
            <a:r>
              <a:rPr lang="en-US" sz="1200" dirty="0"/>
              <a:t>summary(lm(</a:t>
            </a:r>
            <a:r>
              <a:rPr lang="en-US" sz="1200" dirty="0" err="1"/>
              <a:t>bushmeans$x</a:t>
            </a:r>
            <a:r>
              <a:rPr lang="en-US" sz="1200" dirty="0"/>
              <a:t> ~ </a:t>
            </a:r>
            <a:r>
              <a:rPr lang="en-US" sz="1200" dirty="0" err="1"/>
              <a:t>familymeans$x</a:t>
            </a:r>
            <a:r>
              <a:rPr lang="en-US" sz="1200" dirty="0"/>
              <a:t>))</a:t>
            </a:r>
            <a:endParaRPr lang="en-US" dirty="0"/>
          </a:p>
        </p:txBody>
      </p:sp>
    </p:spTree>
    <p:extLst>
      <p:ext uri="{BB962C8B-B14F-4D97-AF65-F5344CB8AC3E}">
        <p14:creationId xmlns:p14="http://schemas.microsoft.com/office/powerpoint/2010/main" val="353836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8"/>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Within vs. Between Groups</a:t>
            </a:r>
            <a:endParaRPr lang="en-US" dirty="0"/>
          </a:p>
        </p:txBody>
      </p:sp>
      <p:sp>
        <p:nvSpPr>
          <p:cNvPr id="3" name="Content Placeholder 2"/>
          <p:cNvSpPr>
            <a:spLocks noGrp="1"/>
          </p:cNvSpPr>
          <p:nvPr>
            <p:ph idx="1"/>
          </p:nvPr>
        </p:nvSpPr>
        <p:spPr/>
        <p:txBody>
          <a:bodyPr/>
          <a:lstStyle/>
          <a:p>
            <a:r>
              <a:rPr lang="en-US" dirty="0" smtClean="0"/>
              <a:t>Without random slopes, these “fits” are the same</a:t>
            </a:r>
          </a:p>
          <a:p>
            <a:endParaRPr lang="en-US" dirty="0"/>
          </a:p>
          <a:p>
            <a:endParaRPr lang="en-US" dirty="0" smtClean="0"/>
          </a:p>
          <a:p>
            <a:endParaRPr lang="en-US" dirty="0"/>
          </a:p>
          <a:p>
            <a:endParaRPr lang="en-US" dirty="0" smtClean="0"/>
          </a:p>
          <a:p>
            <a:r>
              <a:rPr lang="en-US" dirty="0" smtClean="0"/>
              <a:t>But do differ with random slopes (p. 88)</a:t>
            </a:r>
            <a:endParaRPr lang="en-US" dirty="0"/>
          </a:p>
        </p:txBody>
      </p:sp>
      <p:pic>
        <p:nvPicPr>
          <p:cNvPr id="4" name="Picture 3"/>
          <p:cNvPicPr>
            <a:picLocks noChangeAspect="1"/>
          </p:cNvPicPr>
          <p:nvPr/>
        </p:nvPicPr>
        <p:blipFill rotWithShape="1">
          <a:blip r:embed="rId2"/>
          <a:srcRect t="36831"/>
          <a:stretch/>
        </p:blipFill>
        <p:spPr>
          <a:xfrm>
            <a:off x="519112" y="2667000"/>
            <a:ext cx="8105775" cy="1462087"/>
          </a:xfrm>
          <a:prstGeom prst="rect">
            <a:avLst/>
          </a:prstGeom>
        </p:spPr>
      </p:pic>
    </p:spTree>
    <p:extLst>
      <p:ext uri="{BB962C8B-B14F-4D97-AF65-F5344CB8AC3E}">
        <p14:creationId xmlns:p14="http://schemas.microsoft.com/office/powerpoint/2010/main" val="344513576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Last Time</a:t>
            </a:r>
            <a:endParaRPr lang="en-US" dirty="0"/>
          </a:p>
        </p:txBody>
      </p:sp>
      <p:sp>
        <p:nvSpPr>
          <p:cNvPr id="3" name="Content Placeholder 2"/>
          <p:cNvSpPr>
            <a:spLocks noGrp="1"/>
          </p:cNvSpPr>
          <p:nvPr>
            <p:ph idx="1"/>
          </p:nvPr>
        </p:nvSpPr>
        <p:spPr/>
        <p:txBody>
          <a:bodyPr/>
          <a:lstStyle/>
          <a:p>
            <a:r>
              <a:rPr lang="en-US" dirty="0" smtClean="0"/>
              <a:t>“it is clear that centering, whether with grand means or with group means, should always be used in multilevel regression”</a:t>
            </a:r>
          </a:p>
          <a:p>
            <a:r>
              <a:rPr lang="en-US" dirty="0" smtClean="0"/>
              <a:t>Grand-mean centering is simpler and more common</a:t>
            </a:r>
          </a:p>
          <a:p>
            <a:r>
              <a:rPr lang="en-US" dirty="0" smtClean="0"/>
              <a:t>Group-mean centering separates the individual and group effects, focuses on contextual (Level 2) effects</a:t>
            </a:r>
            <a:endParaRPr lang="en-US" dirty="0"/>
          </a:p>
        </p:txBody>
      </p:sp>
    </p:spTree>
    <p:extLst>
      <p:ext uri="{BB962C8B-B14F-4D97-AF65-F5344CB8AC3E}">
        <p14:creationId xmlns:p14="http://schemas.microsoft.com/office/powerpoint/2010/main" val="319139678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Day 10, Example 3</a:t>
            </a:r>
            <a:endParaRPr lang="en-US" dirty="0"/>
          </a:p>
        </p:txBody>
      </p:sp>
      <p:sp>
        <p:nvSpPr>
          <p:cNvPr id="3" name="Content Placeholder 2"/>
          <p:cNvSpPr>
            <a:spLocks noGrp="1"/>
          </p:cNvSpPr>
          <p:nvPr>
            <p:ph idx="1"/>
          </p:nvPr>
        </p:nvSpPr>
        <p:spPr/>
        <p:txBody>
          <a:bodyPr/>
          <a:lstStyle/>
          <a:p>
            <a:r>
              <a:rPr lang="en-US" dirty="0" err="1" smtClean="0"/>
              <a:t>langPOST</a:t>
            </a:r>
            <a:r>
              <a:rPr lang="en-US" dirty="0" smtClean="0"/>
              <a:t> in different classes (schools)</a:t>
            </a:r>
          </a:p>
          <a:p>
            <a:r>
              <a:rPr lang="en-US" dirty="0" err="1" smtClean="0"/>
              <a:t>verbal__IQ</a:t>
            </a:r>
            <a:r>
              <a:rPr lang="en-US" dirty="0" smtClean="0"/>
              <a:t> was centered</a:t>
            </a:r>
          </a:p>
          <a:p>
            <a:pPr lvl="1"/>
            <a:r>
              <a:rPr lang="en-US" dirty="0" smtClean="0"/>
              <a:t>But then some observations remove</a:t>
            </a:r>
          </a:p>
          <a:p>
            <a:r>
              <a:rPr lang="en-US" dirty="0" smtClean="0"/>
              <a:t>With new dataset, computed group means</a:t>
            </a:r>
          </a:p>
          <a:p>
            <a:pPr lvl="1"/>
            <a:r>
              <a:rPr lang="en-US" dirty="0" smtClean="0"/>
              <a:t>Grand mean centered</a:t>
            </a:r>
            <a:endParaRPr lang="en-US" dirty="0"/>
          </a:p>
        </p:txBody>
      </p:sp>
    </p:spTree>
    <p:extLst>
      <p:ext uri="{BB962C8B-B14F-4D97-AF65-F5344CB8AC3E}">
        <p14:creationId xmlns:p14="http://schemas.microsoft.com/office/powerpoint/2010/main" val="247961176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Logistics</a:t>
            </a:r>
            <a:endParaRPr lang="en-US" dirty="0"/>
          </a:p>
        </p:txBody>
      </p:sp>
      <p:sp>
        <p:nvSpPr>
          <p:cNvPr id="3" name="Content Placeholder 2"/>
          <p:cNvSpPr>
            <a:spLocks noGrp="1"/>
          </p:cNvSpPr>
          <p:nvPr>
            <p:ph idx="1"/>
          </p:nvPr>
        </p:nvSpPr>
        <p:spPr/>
        <p:txBody>
          <a:bodyPr>
            <a:normAutofit lnSpcReduction="10000"/>
          </a:bodyPr>
          <a:lstStyle/>
          <a:p>
            <a:r>
              <a:rPr lang="en-US" dirty="0" smtClean="0"/>
              <a:t>Guest speaker on Thursday</a:t>
            </a:r>
          </a:p>
          <a:p>
            <a:pPr lvl="1"/>
            <a:r>
              <a:rPr lang="en-US" dirty="0" smtClean="0"/>
              <a:t>Submit at least one question for speaker by 8am</a:t>
            </a:r>
          </a:p>
          <a:p>
            <a:pPr lvl="2"/>
            <a:r>
              <a:rPr lang="en-US" dirty="0" smtClean="0"/>
              <a:t>Email</a:t>
            </a:r>
          </a:p>
          <a:p>
            <a:pPr lvl="2"/>
            <a:r>
              <a:rPr lang="en-US" dirty="0" smtClean="0"/>
              <a:t>HW credit</a:t>
            </a:r>
          </a:p>
          <a:p>
            <a:r>
              <a:rPr lang="en-US" dirty="0" smtClean="0"/>
              <a:t>HW 6 due Friday</a:t>
            </a:r>
          </a:p>
          <a:p>
            <a:pPr lvl="1"/>
            <a:r>
              <a:rPr lang="en-US" dirty="0" smtClean="0"/>
              <a:t>No </a:t>
            </a:r>
            <a:r>
              <a:rPr lang="en-US" dirty="0" err="1" smtClean="0"/>
              <a:t>Thur</a:t>
            </a:r>
            <a:r>
              <a:rPr lang="en-US" dirty="0" smtClean="0"/>
              <a:t>/Fri office hour this week</a:t>
            </a:r>
          </a:p>
          <a:p>
            <a:pPr lvl="1"/>
            <a:r>
              <a:rPr lang="en-US" dirty="0" smtClean="0"/>
              <a:t>Wednesday office hour moving 9-10</a:t>
            </a:r>
          </a:p>
          <a:p>
            <a:r>
              <a:rPr lang="en-US" dirty="0" smtClean="0"/>
              <a:t>Submit second project progress report</a:t>
            </a:r>
          </a:p>
          <a:p>
            <a:r>
              <a:rPr lang="en-US" dirty="0" smtClean="0"/>
              <a:t>Review material posted this weekend</a:t>
            </a:r>
          </a:p>
          <a:p>
            <a:pPr lvl="1"/>
            <a:r>
              <a:rPr lang="en-US" smtClean="0"/>
              <a:t>Review Q&amp;A</a:t>
            </a:r>
            <a:endParaRPr lang="en-US"/>
          </a:p>
        </p:txBody>
      </p:sp>
    </p:spTree>
    <p:extLst>
      <p:ext uri="{BB962C8B-B14F-4D97-AF65-F5344CB8AC3E}">
        <p14:creationId xmlns:p14="http://schemas.microsoft.com/office/powerpoint/2010/main" val="281862241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381000"/>
            <a:ext cx="8229600" cy="5749925"/>
          </a:xfrm>
        </p:spPr>
        <p:txBody>
          <a:bodyPr/>
          <a:lstStyle/>
          <a:p>
            <a:r>
              <a:rPr lang="en-US" dirty="0" smtClean="0"/>
              <a:t>Table 4.2 with “centered” IQ</a:t>
            </a:r>
          </a:p>
          <a:p>
            <a:endParaRPr lang="en-US" dirty="0"/>
          </a:p>
          <a:p>
            <a:endParaRPr lang="en-US" dirty="0" smtClean="0"/>
          </a:p>
          <a:p>
            <a:endParaRPr lang="en-US" dirty="0"/>
          </a:p>
          <a:p>
            <a:endParaRPr lang="en-US" dirty="0" smtClean="0"/>
          </a:p>
          <a:p>
            <a:endParaRPr lang="en-US" dirty="0"/>
          </a:p>
          <a:p>
            <a:r>
              <a:rPr lang="en-US" dirty="0" smtClean="0"/>
              <a:t>Table 4.2 with “standardized” IQ and </a:t>
            </a:r>
            <a:r>
              <a:rPr lang="en-US" dirty="0" err="1" smtClean="0"/>
              <a:t>lang</a:t>
            </a:r>
            <a:endParaRPr lang="en-US" dirty="0"/>
          </a:p>
        </p:txBody>
      </p:sp>
      <p:pic>
        <p:nvPicPr>
          <p:cNvPr id="4" name="Picture 3"/>
          <p:cNvPicPr>
            <a:picLocks noChangeAspect="1"/>
          </p:cNvPicPr>
          <p:nvPr/>
        </p:nvPicPr>
        <p:blipFill>
          <a:blip r:embed="rId2"/>
          <a:stretch>
            <a:fillRect/>
          </a:stretch>
        </p:blipFill>
        <p:spPr>
          <a:xfrm>
            <a:off x="1371600" y="1066800"/>
            <a:ext cx="5257800" cy="2306648"/>
          </a:xfrm>
          <a:prstGeom prst="rect">
            <a:avLst/>
          </a:prstGeom>
        </p:spPr>
      </p:pic>
      <p:pic>
        <p:nvPicPr>
          <p:cNvPr id="5" name="Picture 4"/>
          <p:cNvPicPr>
            <a:picLocks noChangeAspect="1"/>
          </p:cNvPicPr>
          <p:nvPr/>
        </p:nvPicPr>
        <p:blipFill>
          <a:blip r:embed="rId3"/>
          <a:stretch>
            <a:fillRect/>
          </a:stretch>
        </p:blipFill>
        <p:spPr>
          <a:xfrm>
            <a:off x="1523999" y="4301490"/>
            <a:ext cx="5340739" cy="2251710"/>
          </a:xfrm>
          <a:prstGeom prst="rect">
            <a:avLst/>
          </a:prstGeom>
        </p:spPr>
      </p:pic>
    </p:spTree>
    <p:extLst>
      <p:ext uri="{BB962C8B-B14F-4D97-AF65-F5344CB8AC3E}">
        <p14:creationId xmlns:p14="http://schemas.microsoft.com/office/powerpoint/2010/main" val="224382010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1"/>
          <p:cNvPicPr>
            <a:picLocks noChangeAspect="1"/>
          </p:cNvPicPr>
          <p:nvPr/>
        </p:nvPicPr>
        <p:blipFill>
          <a:blip r:embed="rId2"/>
          <a:stretch>
            <a:fillRect/>
          </a:stretch>
        </p:blipFill>
        <p:spPr>
          <a:xfrm>
            <a:off x="652462" y="4314825"/>
            <a:ext cx="4333875" cy="2162175"/>
          </a:xfrm>
          <a:prstGeom prst="rect">
            <a:avLst/>
          </a:prstGeom>
        </p:spPr>
      </p:pic>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381000"/>
            <a:ext cx="8229600" cy="5749925"/>
          </a:xfrm>
        </p:spPr>
        <p:txBody>
          <a:bodyPr/>
          <a:lstStyle/>
          <a:p>
            <a:r>
              <a:rPr lang="en-US" dirty="0" smtClean="0"/>
              <a:t>Table 4.2 with “centered” IQ</a:t>
            </a:r>
          </a:p>
          <a:p>
            <a:endParaRPr lang="en-US" dirty="0"/>
          </a:p>
          <a:p>
            <a:endParaRPr lang="en-US" dirty="0" smtClean="0"/>
          </a:p>
          <a:p>
            <a:endParaRPr lang="en-US" dirty="0"/>
          </a:p>
          <a:p>
            <a:endParaRPr lang="en-US" dirty="0" smtClean="0"/>
          </a:p>
          <a:p>
            <a:endParaRPr lang="en-US" dirty="0"/>
          </a:p>
          <a:p>
            <a:r>
              <a:rPr lang="en-US" dirty="0" smtClean="0"/>
              <a:t>Table 4.4 including IQ and mean IQ</a:t>
            </a:r>
            <a:endParaRPr lang="en-US" dirty="0"/>
          </a:p>
        </p:txBody>
      </p:sp>
      <p:pic>
        <p:nvPicPr>
          <p:cNvPr id="4" name="Picture 3"/>
          <p:cNvPicPr>
            <a:picLocks noChangeAspect="1"/>
          </p:cNvPicPr>
          <p:nvPr/>
        </p:nvPicPr>
        <p:blipFill>
          <a:blip r:embed="rId3"/>
          <a:stretch>
            <a:fillRect/>
          </a:stretch>
        </p:blipFill>
        <p:spPr>
          <a:xfrm>
            <a:off x="533400" y="987414"/>
            <a:ext cx="5257800" cy="2306648"/>
          </a:xfrm>
          <a:prstGeom prst="rect">
            <a:avLst/>
          </a:prstGeom>
        </p:spPr>
      </p:pic>
      <mc:AlternateContent xmlns:mc="http://schemas.openxmlformats.org/markup-compatibility/2006" xmlns:a14="http://schemas.microsoft.com/office/drawing/2010/main">
        <mc:Choice Requires="a14">
          <p:sp>
            <p:nvSpPr>
              <p:cNvPr id="8" name="TextBox 7"/>
              <p:cNvSpPr txBox="1"/>
              <p:nvPr/>
            </p:nvSpPr>
            <p:spPr>
              <a:xfrm>
                <a:off x="5543885" y="4648200"/>
                <a:ext cx="3340466" cy="391646"/>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𝛽</m:t>
                          </m:r>
                        </m:e>
                        <m:sub>
                          <m:r>
                            <a:rPr lang="en-US" b="0" i="1" smtClean="0">
                              <a:latin typeface="Cambria Math" panose="02040503050406030204" pitchFamily="18" charset="0"/>
                            </a:rPr>
                            <m:t>0</m:t>
                          </m:r>
                          <m:r>
                            <a:rPr lang="en-US" b="0" i="1" smtClean="0">
                              <a:latin typeface="Cambria Math" panose="02040503050406030204" pitchFamily="18" charset="0"/>
                            </a:rPr>
                            <m:t>𝑗</m:t>
                          </m:r>
                        </m:sub>
                      </m:sSub>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𝛽</m:t>
                          </m:r>
                        </m:e>
                        <m:sub>
                          <m:r>
                            <a:rPr lang="en-US" b="0" i="1" smtClean="0">
                              <a:latin typeface="Cambria Math" panose="02040503050406030204" pitchFamily="18" charset="0"/>
                            </a:rPr>
                            <m:t>00</m:t>
                          </m:r>
                        </m:sub>
                      </m:sSub>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𝛽</m:t>
                          </m:r>
                        </m:e>
                        <m:sub>
                          <m:r>
                            <a:rPr lang="en-US" b="0" i="1" smtClean="0">
                              <a:latin typeface="Cambria Math" panose="02040503050406030204" pitchFamily="18" charset="0"/>
                            </a:rPr>
                            <m:t>2</m:t>
                          </m:r>
                        </m:sub>
                      </m:sSub>
                      <m:r>
                        <a:rPr lang="en-US" b="0" i="1" smtClean="0">
                          <a:latin typeface="Cambria Math" panose="02040503050406030204" pitchFamily="18" charset="0"/>
                        </a:rPr>
                        <m:t>𝑚𝑒𝑎𝑛𝐼</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𝑄</m:t>
                          </m:r>
                        </m:e>
                        <m:sub>
                          <m:r>
                            <a:rPr lang="en-US" b="0" i="1" smtClean="0">
                              <a:latin typeface="Cambria Math" panose="02040503050406030204" pitchFamily="18" charset="0"/>
                            </a:rPr>
                            <m:t>𝑗</m:t>
                          </m:r>
                        </m:sub>
                      </m:sSub>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𝑢</m:t>
                          </m:r>
                        </m:e>
                        <m:sub>
                          <m:r>
                            <a:rPr lang="en-US" b="0" i="1" smtClean="0">
                              <a:latin typeface="Cambria Math" panose="02040503050406030204" pitchFamily="18" charset="0"/>
                            </a:rPr>
                            <m:t>𝑜𝑗</m:t>
                          </m:r>
                        </m:sub>
                      </m:sSub>
                    </m:oMath>
                  </m:oMathPara>
                </a14:m>
                <a:endParaRPr lang="en-US" dirty="0"/>
              </a:p>
            </p:txBody>
          </p:sp>
        </mc:Choice>
        <mc:Fallback xmlns="">
          <p:sp>
            <p:nvSpPr>
              <p:cNvPr id="8" name="TextBox 7"/>
              <p:cNvSpPr txBox="1">
                <a:spLocks noRot="1" noChangeAspect="1" noMove="1" noResize="1" noEditPoints="1" noAdjustHandles="1" noChangeArrowheads="1" noChangeShapeType="1" noTextEdit="1"/>
              </p:cNvSpPr>
              <p:nvPr/>
            </p:nvSpPr>
            <p:spPr>
              <a:xfrm>
                <a:off x="5543885" y="4648200"/>
                <a:ext cx="3340466" cy="391646"/>
              </a:xfrm>
              <a:prstGeom prst="rect">
                <a:avLst/>
              </a:prstGeom>
              <a:blipFill>
                <a:blip r:embed="rId5"/>
                <a:stretch>
                  <a:fillRect b="-7813"/>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9" name="TextBox 8"/>
              <p:cNvSpPr txBox="1"/>
              <p:nvPr/>
            </p:nvSpPr>
            <p:spPr>
              <a:xfrm>
                <a:off x="5521025" y="1537879"/>
                <a:ext cx="3219791" cy="391646"/>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𝑙𝑎𝑛𝑔𝑃𝑂𝑆𝑇</m:t>
                      </m:r>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𝛽</m:t>
                          </m:r>
                        </m:e>
                        <m:sub>
                          <m:r>
                            <a:rPr lang="en-US" b="0" i="1" smtClean="0">
                              <a:latin typeface="Cambria Math" panose="02040503050406030204" pitchFamily="18" charset="0"/>
                            </a:rPr>
                            <m:t>0</m:t>
                          </m:r>
                          <m:r>
                            <a:rPr lang="en-US" b="0" i="1" smtClean="0">
                              <a:latin typeface="Cambria Math" panose="02040503050406030204" pitchFamily="18" charset="0"/>
                            </a:rPr>
                            <m:t>𝑗</m:t>
                          </m:r>
                        </m:sub>
                      </m:sSub>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𝛽</m:t>
                          </m:r>
                        </m:e>
                        <m:sub>
                          <m:r>
                            <a:rPr lang="en-US" b="0" i="1" smtClean="0">
                              <a:latin typeface="Cambria Math" panose="02040503050406030204" pitchFamily="18" charset="0"/>
                            </a:rPr>
                            <m:t>1</m:t>
                          </m:r>
                        </m:sub>
                      </m:sSub>
                      <m:r>
                        <a:rPr lang="en-US" b="0" i="1" smtClean="0">
                          <a:latin typeface="Cambria Math" panose="02040503050406030204" pitchFamily="18" charset="0"/>
                        </a:rPr>
                        <m:t>𝐼𝑄</m:t>
                      </m:r>
                      <m:r>
                        <a:rPr lang="en-US" b="0" i="1" smtClean="0">
                          <a:latin typeface="Cambria Math" panose="02040503050406030204" pitchFamily="18" charset="0"/>
                        </a:rPr>
                        <m:t>_</m:t>
                      </m:r>
                      <m:r>
                        <a:rPr lang="en-US" b="0" i="1" smtClean="0">
                          <a:latin typeface="Cambria Math" panose="02040503050406030204" pitchFamily="18" charset="0"/>
                        </a:rPr>
                        <m:t>𝑣𝑒𝑟𝑏</m:t>
                      </m:r>
                    </m:oMath>
                  </m:oMathPara>
                </a14:m>
                <a:endParaRPr lang="en-US" dirty="0"/>
              </a:p>
            </p:txBody>
          </p:sp>
        </mc:Choice>
        <mc:Fallback xmlns="">
          <p:sp>
            <p:nvSpPr>
              <p:cNvPr id="9" name="TextBox 8"/>
              <p:cNvSpPr txBox="1">
                <a:spLocks noRot="1" noChangeAspect="1" noMove="1" noResize="1" noEditPoints="1" noAdjustHandles="1" noChangeArrowheads="1" noChangeShapeType="1" noTextEdit="1"/>
              </p:cNvSpPr>
              <p:nvPr/>
            </p:nvSpPr>
            <p:spPr>
              <a:xfrm>
                <a:off x="5521025" y="1537879"/>
                <a:ext cx="3219791" cy="391646"/>
              </a:xfrm>
              <a:prstGeom prst="rect">
                <a:avLst/>
              </a:prstGeom>
              <a:blipFill>
                <a:blip r:embed="rId6"/>
                <a:stretch>
                  <a:fillRect b="-7692"/>
                </a:stretch>
              </a:blipFill>
            </p:spPr>
            <p:txBody>
              <a:bodyPr/>
              <a:lstStyle/>
              <a:p>
                <a:r>
                  <a:rPr lang="en-US">
                    <a:noFill/>
                  </a:rPr>
                  <a:t> </a:t>
                </a:r>
              </a:p>
            </p:txBody>
          </p:sp>
        </mc:Fallback>
      </mc:AlternateContent>
      <p:sp>
        <p:nvSpPr>
          <p:cNvPr id="10" name="Rounded Rectangle 9"/>
          <p:cNvSpPr/>
          <p:nvPr/>
        </p:nvSpPr>
        <p:spPr>
          <a:xfrm>
            <a:off x="2819400" y="4713754"/>
            <a:ext cx="838200" cy="239246"/>
          </a:xfrm>
          <a:prstGeom prst="roundRect">
            <a:avLst/>
          </a:prstGeom>
          <a:no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a:off x="5791200" y="5257800"/>
            <a:ext cx="2590800" cy="646331"/>
          </a:xfrm>
          <a:prstGeom prst="rect">
            <a:avLst/>
          </a:prstGeom>
          <a:noFill/>
        </p:spPr>
        <p:txBody>
          <a:bodyPr wrap="square" rtlCol="0">
            <a:spAutoFit/>
          </a:bodyPr>
          <a:lstStyle/>
          <a:p>
            <a:r>
              <a:rPr lang="en-US" dirty="0" smtClean="0"/>
              <a:t>School level variance goes down</a:t>
            </a:r>
            <a:endParaRPr lang="en-US" dirty="0"/>
          </a:p>
        </p:txBody>
      </p:sp>
    </p:spTree>
    <p:extLst>
      <p:ext uri="{BB962C8B-B14F-4D97-AF65-F5344CB8AC3E}">
        <p14:creationId xmlns:p14="http://schemas.microsoft.com/office/powerpoint/2010/main" val="25136924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8" grpId="0"/>
      <p:bldP spid="9" grpId="0"/>
      <p:bldP spid="10" grpId="0" animBg="1"/>
      <p:bldP spid="11"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 3</a:t>
            </a:r>
          </a:p>
        </p:txBody>
      </p:sp>
      <p:sp>
        <p:nvSpPr>
          <p:cNvPr id="3" name="Content Placeholder 2"/>
          <p:cNvSpPr>
            <a:spLocks noGrp="1"/>
          </p:cNvSpPr>
          <p:nvPr>
            <p:ph idx="1"/>
          </p:nvPr>
        </p:nvSpPr>
        <p:spPr/>
        <p:txBody>
          <a:bodyPr/>
          <a:lstStyle/>
          <a:p>
            <a:pPr marL="0" indent="0">
              <a:buNone/>
            </a:pPr>
            <a:r>
              <a:rPr lang="en-US" dirty="0" smtClean="0"/>
              <a:t>(a) Slope of within groups equation?</a:t>
            </a:r>
          </a:p>
          <a:p>
            <a:pPr marL="0" indent="0">
              <a:buNone/>
            </a:pPr>
            <a:r>
              <a:rPr lang="en-US" dirty="0" smtClean="0"/>
              <a:t>2.45 (“effect” of increase in student IQ)</a:t>
            </a:r>
          </a:p>
          <a:p>
            <a:pPr marL="0" indent="0">
              <a:buNone/>
            </a:pPr>
            <a:r>
              <a:rPr lang="en-US" dirty="0" smtClean="0"/>
              <a:t>(b) Additional contribution?</a:t>
            </a:r>
          </a:p>
          <a:p>
            <a:pPr marL="0" indent="0">
              <a:buNone/>
            </a:pPr>
            <a:r>
              <a:rPr lang="en-US" dirty="0" smtClean="0"/>
              <a:t>Grand-mean centered: 1.28 (given student IQ, but school IQ one unit higher)</a:t>
            </a:r>
          </a:p>
          <a:p>
            <a:pPr marL="0" indent="0">
              <a:buNone/>
            </a:pPr>
            <a:r>
              <a:rPr lang="en-US" dirty="0" smtClean="0"/>
              <a:t>t = 4.906</a:t>
            </a:r>
          </a:p>
          <a:p>
            <a:pPr marL="0" indent="0">
              <a:buNone/>
            </a:pPr>
            <a:r>
              <a:rPr lang="en-US" dirty="0"/>
              <a:t>(c) group-mean centered: 3.74</a:t>
            </a:r>
          </a:p>
          <a:p>
            <a:pPr marL="0" indent="0">
              <a:buNone/>
            </a:pPr>
            <a:r>
              <a:rPr lang="en-US" dirty="0"/>
              <a:t>Change in school mean </a:t>
            </a:r>
            <a:r>
              <a:rPr lang="en-US" dirty="0" err="1"/>
              <a:t>langPOST</a:t>
            </a:r>
            <a:r>
              <a:rPr lang="en-US" dirty="0"/>
              <a:t> if increase school mean IQ by one (vs. </a:t>
            </a:r>
            <a:r>
              <a:rPr lang="en-US" dirty="0" smtClean="0"/>
              <a:t>3.67</a:t>
            </a:r>
            <a:r>
              <a:rPr lang="en-US" dirty="0"/>
              <a:t>)</a:t>
            </a:r>
            <a:r>
              <a:rPr lang="en-US" dirty="0" smtClean="0"/>
              <a:t>  </a:t>
            </a:r>
          </a:p>
        </p:txBody>
      </p:sp>
      <p:pic>
        <p:nvPicPr>
          <p:cNvPr id="6" name="Picture 5"/>
          <p:cNvPicPr>
            <a:picLocks noChangeAspect="1"/>
          </p:cNvPicPr>
          <p:nvPr/>
        </p:nvPicPr>
        <p:blipFill>
          <a:blip r:embed="rId2"/>
          <a:stretch>
            <a:fillRect/>
          </a:stretch>
        </p:blipFill>
        <p:spPr>
          <a:xfrm>
            <a:off x="469490" y="4724400"/>
            <a:ext cx="6557963" cy="1247612"/>
          </a:xfrm>
          <a:prstGeom prst="rect">
            <a:avLst/>
          </a:prstGeom>
        </p:spPr>
      </p:pic>
    </p:spTree>
    <p:extLst>
      <p:ext uri="{BB962C8B-B14F-4D97-AF65-F5344CB8AC3E}">
        <p14:creationId xmlns:p14="http://schemas.microsoft.com/office/powerpoint/2010/main" val="6043267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3</a:t>
            </a:r>
            <a:endParaRPr lang="en-US" dirty="0"/>
          </a:p>
        </p:txBody>
      </p:sp>
      <p:sp>
        <p:nvSpPr>
          <p:cNvPr id="3" name="Content Placeholder 2"/>
          <p:cNvSpPr>
            <a:spLocks noGrp="1"/>
          </p:cNvSpPr>
          <p:nvPr>
            <p:ph idx="1"/>
          </p:nvPr>
        </p:nvSpPr>
        <p:spPr/>
        <p:txBody>
          <a:bodyPr/>
          <a:lstStyle/>
          <a:p>
            <a:pPr marL="0" indent="0">
              <a:buNone/>
            </a:pPr>
            <a:r>
              <a:rPr lang="en-US" dirty="0" smtClean="0"/>
              <a:t>(f) Allow </a:t>
            </a:r>
            <a:r>
              <a:rPr lang="en-US" dirty="0" err="1" smtClean="0"/>
              <a:t>IQ_verb</a:t>
            </a:r>
            <a:r>
              <a:rPr lang="en-US" dirty="0" smtClean="0"/>
              <a:t> to have random slopes…</a:t>
            </a:r>
            <a:endParaRPr lang="en-US" dirty="0"/>
          </a:p>
          <a:p>
            <a:pPr marL="0" indent="0">
              <a:buNone/>
            </a:pPr>
            <a:endParaRPr lang="en-US" dirty="0"/>
          </a:p>
          <a:p>
            <a:endParaRPr lang="en-US" dirty="0"/>
          </a:p>
        </p:txBody>
      </p:sp>
    </p:spTree>
    <p:extLst>
      <p:ext uri="{BB962C8B-B14F-4D97-AF65-F5344CB8AC3E}">
        <p14:creationId xmlns:p14="http://schemas.microsoft.com/office/powerpoint/2010/main" val="112877464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3</a:t>
            </a:r>
            <a:endParaRPr lang="en-US" dirty="0"/>
          </a:p>
        </p:txBody>
      </p:sp>
      <p:sp>
        <p:nvSpPr>
          <p:cNvPr id="3" name="Content Placeholder 2"/>
          <p:cNvSpPr>
            <a:spLocks noGrp="1"/>
          </p:cNvSpPr>
          <p:nvPr>
            <p:ph idx="1"/>
          </p:nvPr>
        </p:nvSpPr>
        <p:spPr/>
        <p:txBody>
          <a:bodyPr/>
          <a:lstStyle/>
          <a:p>
            <a:r>
              <a:rPr lang="en-US" dirty="0" smtClean="0"/>
              <a:t>Slope/Intercept correlation</a:t>
            </a:r>
          </a:p>
          <a:p>
            <a:pPr lvl="1"/>
            <a:r>
              <a:rPr lang="en-US" dirty="0" smtClean="0"/>
              <a:t>Negative…</a:t>
            </a:r>
          </a:p>
          <a:p>
            <a:endParaRPr lang="en-US" dirty="0"/>
          </a:p>
          <a:p>
            <a:endParaRPr lang="en-US" dirty="0" smtClean="0"/>
          </a:p>
          <a:p>
            <a:r>
              <a:rPr lang="en-US" dirty="0"/>
              <a:t>Schools with large intercepts </a:t>
            </a:r>
            <a:r>
              <a:rPr lang="en-US" dirty="0" smtClean="0"/>
              <a:t>(</a:t>
            </a:r>
            <a:r>
              <a:rPr lang="en-US" dirty="0" err="1" smtClean="0"/>
              <a:t>avg</a:t>
            </a:r>
            <a:r>
              <a:rPr lang="en-US" dirty="0" smtClean="0"/>
              <a:t> </a:t>
            </a:r>
            <a:r>
              <a:rPr lang="en-US" dirty="0" err="1" smtClean="0"/>
              <a:t>lang</a:t>
            </a:r>
            <a:r>
              <a:rPr lang="en-US" dirty="0" smtClean="0"/>
              <a:t> for students with average IQ in school with average IQ) have </a:t>
            </a:r>
            <a:r>
              <a:rPr lang="en-US" dirty="0"/>
              <a:t>smaller </a:t>
            </a:r>
            <a:r>
              <a:rPr lang="en-US" dirty="0" smtClean="0"/>
              <a:t>slopes (within class IQ effect) </a:t>
            </a:r>
            <a:r>
              <a:rPr lang="en-US" dirty="0"/>
              <a:t>but still stay “ahead” of schools with lower intercepts, for this range of IQ scores</a:t>
            </a:r>
          </a:p>
        </p:txBody>
      </p:sp>
      <p:pic>
        <p:nvPicPr>
          <p:cNvPr id="4" name="Picture 3"/>
          <p:cNvPicPr>
            <a:picLocks noChangeAspect="1"/>
          </p:cNvPicPr>
          <p:nvPr/>
        </p:nvPicPr>
        <p:blipFill>
          <a:blip r:embed="rId2"/>
          <a:stretch>
            <a:fillRect/>
          </a:stretch>
        </p:blipFill>
        <p:spPr>
          <a:xfrm>
            <a:off x="4800600" y="457200"/>
            <a:ext cx="4084569" cy="2481237"/>
          </a:xfrm>
          <a:prstGeom prst="rect">
            <a:avLst/>
          </a:prstGeom>
        </p:spPr>
      </p:pic>
    </p:spTree>
    <p:extLst>
      <p:ext uri="{BB962C8B-B14F-4D97-AF65-F5344CB8AC3E}">
        <p14:creationId xmlns:p14="http://schemas.microsoft.com/office/powerpoint/2010/main" val="38530617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381000"/>
            <a:ext cx="8229600" cy="5749925"/>
          </a:xfrm>
        </p:spPr>
        <p:txBody>
          <a:bodyPr/>
          <a:lstStyle/>
          <a:p>
            <a:r>
              <a:rPr lang="en-US" dirty="0" smtClean="0"/>
              <a:t>Allowing for random slope</a:t>
            </a:r>
          </a:p>
          <a:p>
            <a:endParaRPr lang="en-US" dirty="0"/>
          </a:p>
          <a:p>
            <a:endParaRPr lang="en-US" dirty="0" smtClean="0"/>
          </a:p>
          <a:p>
            <a:endParaRPr lang="en-US" dirty="0"/>
          </a:p>
          <a:p>
            <a:endParaRPr lang="en-US" dirty="0" smtClean="0"/>
          </a:p>
          <a:p>
            <a:endParaRPr lang="en-US" dirty="0"/>
          </a:p>
          <a:p>
            <a:r>
              <a:rPr lang="en-US" dirty="0" smtClean="0"/>
              <a:t>Table 4.4 including IQ * mean IQ</a:t>
            </a:r>
            <a:endParaRPr lang="en-US" dirty="0"/>
          </a:p>
        </p:txBody>
      </p:sp>
      <p:pic>
        <p:nvPicPr>
          <p:cNvPr id="5" name="Picture 4"/>
          <p:cNvPicPr>
            <a:picLocks noChangeAspect="1"/>
          </p:cNvPicPr>
          <p:nvPr/>
        </p:nvPicPr>
        <p:blipFill>
          <a:blip r:embed="rId3"/>
          <a:stretch>
            <a:fillRect/>
          </a:stretch>
        </p:blipFill>
        <p:spPr>
          <a:xfrm>
            <a:off x="418424" y="990600"/>
            <a:ext cx="5029200" cy="2462859"/>
          </a:xfrm>
          <a:prstGeom prst="rect">
            <a:avLst/>
          </a:prstGeom>
        </p:spPr>
      </p:pic>
      <mc:AlternateContent xmlns:mc="http://schemas.openxmlformats.org/markup-compatibility/2006" xmlns:a14="http://schemas.microsoft.com/office/drawing/2010/main">
        <mc:Choice Requires="a14">
          <p:sp>
            <p:nvSpPr>
              <p:cNvPr id="8" name="TextBox 7"/>
              <p:cNvSpPr txBox="1"/>
              <p:nvPr/>
            </p:nvSpPr>
            <p:spPr>
              <a:xfrm>
                <a:off x="5521025" y="1537879"/>
                <a:ext cx="3304110" cy="391646"/>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𝑙𝑎𝑛𝑔𝑃𝑂𝑆𝑇</m:t>
                      </m:r>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𝛽</m:t>
                          </m:r>
                        </m:e>
                        <m:sub>
                          <m:r>
                            <a:rPr lang="en-US" b="0" i="1" smtClean="0">
                              <a:latin typeface="Cambria Math" panose="02040503050406030204" pitchFamily="18" charset="0"/>
                            </a:rPr>
                            <m:t>0</m:t>
                          </m:r>
                          <m:r>
                            <a:rPr lang="en-US" b="0" i="1" smtClean="0">
                              <a:latin typeface="Cambria Math" panose="02040503050406030204" pitchFamily="18" charset="0"/>
                            </a:rPr>
                            <m:t>𝑗</m:t>
                          </m:r>
                        </m:sub>
                      </m:sSub>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𝛽</m:t>
                          </m:r>
                        </m:e>
                        <m:sub>
                          <m:r>
                            <a:rPr lang="en-US" b="0" i="1" smtClean="0">
                              <a:latin typeface="Cambria Math" panose="02040503050406030204" pitchFamily="18" charset="0"/>
                            </a:rPr>
                            <m:t>1</m:t>
                          </m:r>
                          <m:r>
                            <a:rPr lang="en-US" b="0" i="1" smtClean="0">
                              <a:latin typeface="Cambria Math" panose="02040503050406030204" pitchFamily="18" charset="0"/>
                            </a:rPr>
                            <m:t>𝑗</m:t>
                          </m:r>
                        </m:sub>
                      </m:sSub>
                      <m:r>
                        <a:rPr lang="en-US" b="0" i="1" smtClean="0">
                          <a:latin typeface="Cambria Math" panose="02040503050406030204" pitchFamily="18" charset="0"/>
                        </a:rPr>
                        <m:t>𝐼𝑄</m:t>
                      </m:r>
                      <m:r>
                        <a:rPr lang="en-US" b="0" i="1" smtClean="0">
                          <a:latin typeface="Cambria Math" panose="02040503050406030204" pitchFamily="18" charset="0"/>
                        </a:rPr>
                        <m:t>_</m:t>
                      </m:r>
                      <m:r>
                        <a:rPr lang="en-US" b="0" i="1" smtClean="0">
                          <a:latin typeface="Cambria Math" panose="02040503050406030204" pitchFamily="18" charset="0"/>
                        </a:rPr>
                        <m:t>𝑣𝑒𝑟𝑏</m:t>
                      </m:r>
                    </m:oMath>
                  </m:oMathPara>
                </a14:m>
                <a:endParaRPr lang="en-US" dirty="0"/>
              </a:p>
            </p:txBody>
          </p:sp>
        </mc:Choice>
        <mc:Fallback xmlns="">
          <p:sp>
            <p:nvSpPr>
              <p:cNvPr id="8" name="TextBox 7"/>
              <p:cNvSpPr txBox="1">
                <a:spLocks noRot="1" noChangeAspect="1" noMove="1" noResize="1" noEditPoints="1" noAdjustHandles="1" noChangeArrowheads="1" noChangeShapeType="1" noTextEdit="1"/>
              </p:cNvSpPr>
              <p:nvPr/>
            </p:nvSpPr>
            <p:spPr>
              <a:xfrm>
                <a:off x="5521025" y="1537879"/>
                <a:ext cx="3304110" cy="391646"/>
              </a:xfrm>
              <a:prstGeom prst="rect">
                <a:avLst/>
              </a:prstGeom>
              <a:blipFill>
                <a:blip r:embed="rId5"/>
                <a:stretch>
                  <a:fillRect b="-7692"/>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9" name="TextBox 8"/>
              <p:cNvSpPr txBox="1"/>
              <p:nvPr/>
            </p:nvSpPr>
            <p:spPr>
              <a:xfrm>
                <a:off x="5105400" y="4640818"/>
                <a:ext cx="3354188" cy="1244956"/>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𝛽</m:t>
                          </m:r>
                        </m:e>
                        <m:sub>
                          <m:r>
                            <a:rPr lang="en-US" b="0" i="1" smtClean="0">
                              <a:latin typeface="Cambria Math" panose="02040503050406030204" pitchFamily="18" charset="0"/>
                            </a:rPr>
                            <m:t>0</m:t>
                          </m:r>
                          <m:r>
                            <a:rPr lang="en-US" b="0" i="1" smtClean="0">
                              <a:latin typeface="Cambria Math" panose="02040503050406030204" pitchFamily="18" charset="0"/>
                            </a:rPr>
                            <m:t>𝑗</m:t>
                          </m:r>
                        </m:sub>
                      </m:sSub>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𝛽</m:t>
                          </m:r>
                        </m:e>
                        <m:sub>
                          <m:r>
                            <a:rPr lang="en-US" b="0" i="1" smtClean="0">
                              <a:latin typeface="Cambria Math" panose="02040503050406030204" pitchFamily="18" charset="0"/>
                            </a:rPr>
                            <m:t>00</m:t>
                          </m:r>
                        </m:sub>
                      </m:sSub>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𝛽</m:t>
                          </m:r>
                        </m:e>
                        <m:sub>
                          <m:r>
                            <a:rPr lang="en-US" b="0" i="1" smtClean="0">
                              <a:latin typeface="Cambria Math" panose="02040503050406030204" pitchFamily="18" charset="0"/>
                            </a:rPr>
                            <m:t>2</m:t>
                          </m:r>
                        </m:sub>
                      </m:sSub>
                      <m:r>
                        <a:rPr lang="en-US" b="0" i="1" smtClean="0">
                          <a:latin typeface="Cambria Math" panose="02040503050406030204" pitchFamily="18" charset="0"/>
                        </a:rPr>
                        <m:t>𝑚𝑒𝑎𝑛𝐼</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𝑄</m:t>
                          </m:r>
                        </m:e>
                        <m:sub>
                          <m:r>
                            <a:rPr lang="en-US" b="0" i="1" smtClean="0">
                              <a:latin typeface="Cambria Math" panose="02040503050406030204" pitchFamily="18" charset="0"/>
                            </a:rPr>
                            <m:t>𝑗</m:t>
                          </m:r>
                        </m:sub>
                      </m:sSub>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𝑢</m:t>
                          </m:r>
                        </m:e>
                        <m:sub>
                          <m:r>
                            <a:rPr lang="en-US" b="0" i="1" smtClean="0">
                              <a:latin typeface="Cambria Math" panose="02040503050406030204" pitchFamily="18" charset="0"/>
                            </a:rPr>
                            <m:t>𝑜𝑗</m:t>
                          </m:r>
                        </m:sub>
                      </m:sSub>
                    </m:oMath>
                  </m:oMathPara>
                </a14:m>
                <a:endParaRPr lang="en-US" dirty="0" smtClean="0"/>
              </a:p>
              <a:p>
                <a:endParaRPr lang="en-US" dirty="0" smtClean="0"/>
              </a:p>
              <a:p>
                <a:pPr/>
                <a14:m>
                  <m:oMathPara xmlns:m="http://schemas.openxmlformats.org/officeDocument/2006/math">
                    <m:oMathParaPr>
                      <m:jc m:val="centerGroup"/>
                    </m:oMathParaPr>
                    <m:oMath xmlns:m="http://schemas.openxmlformats.org/officeDocument/2006/math">
                      <m:sSub>
                        <m:sSubPr>
                          <m:ctrlPr>
                            <a:rPr lang="en-US" i="1">
                              <a:latin typeface="Cambria Math" panose="02040503050406030204" pitchFamily="18" charset="0"/>
                            </a:rPr>
                          </m:ctrlPr>
                        </m:sSubPr>
                        <m:e>
                          <m:r>
                            <a:rPr lang="en-US" i="1">
                              <a:latin typeface="Cambria Math" panose="02040503050406030204" pitchFamily="18" charset="0"/>
                            </a:rPr>
                            <m:t>𝛽</m:t>
                          </m:r>
                        </m:e>
                        <m:sub>
                          <m:r>
                            <a:rPr lang="en-US" b="0" i="1" smtClean="0">
                              <a:latin typeface="Cambria Math" panose="02040503050406030204" pitchFamily="18" charset="0"/>
                            </a:rPr>
                            <m:t>1</m:t>
                          </m:r>
                          <m:r>
                            <a:rPr lang="en-US" i="1">
                              <a:latin typeface="Cambria Math" panose="02040503050406030204" pitchFamily="18" charset="0"/>
                            </a:rPr>
                            <m:t>𝑗</m:t>
                          </m:r>
                        </m:sub>
                      </m:sSub>
                      <m:r>
                        <a:rPr lang="en-US" i="1">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𝛽</m:t>
                          </m:r>
                        </m:e>
                        <m:sub>
                          <m:r>
                            <a:rPr lang="en-US" b="0" i="1" smtClean="0">
                              <a:latin typeface="Cambria Math" panose="02040503050406030204" pitchFamily="18" charset="0"/>
                            </a:rPr>
                            <m:t>1</m:t>
                          </m:r>
                          <m:r>
                            <a:rPr lang="en-US" i="1">
                              <a:latin typeface="Cambria Math" panose="02040503050406030204" pitchFamily="18" charset="0"/>
                            </a:rPr>
                            <m:t>0</m:t>
                          </m:r>
                        </m:sub>
                      </m:sSub>
                      <m:r>
                        <a:rPr lang="en-US" i="1">
                          <a:latin typeface="Cambria Math" panose="02040503050406030204" pitchFamily="18" charset="0"/>
                        </a:rPr>
                        <m:t>+</m:t>
                      </m:r>
                      <m:sSub>
                        <m:sSubPr>
                          <m:ctrlPr>
                            <a:rPr lang="en-US" i="1" smtClean="0">
                              <a:latin typeface="Cambria Math" panose="02040503050406030204" pitchFamily="18" charset="0"/>
                            </a:rPr>
                          </m:ctrlPr>
                        </m:sSubPr>
                        <m:e>
                          <m:r>
                            <a:rPr lang="en-US" i="1">
                              <a:latin typeface="Cambria Math" panose="02040503050406030204" pitchFamily="18" charset="0"/>
                            </a:rPr>
                            <m:t>𝛽</m:t>
                          </m:r>
                        </m:e>
                        <m:sub>
                          <m:r>
                            <a:rPr lang="en-US" b="0" i="1" smtClean="0">
                              <a:latin typeface="Cambria Math" panose="02040503050406030204" pitchFamily="18" charset="0"/>
                            </a:rPr>
                            <m:t>3</m:t>
                          </m:r>
                        </m:sub>
                      </m:sSub>
                      <m:r>
                        <a:rPr lang="en-US" i="1">
                          <a:latin typeface="Cambria Math" panose="02040503050406030204" pitchFamily="18" charset="0"/>
                        </a:rPr>
                        <m:t>𝑚𝑒𝑎𝑛𝐼</m:t>
                      </m:r>
                      <m:sSub>
                        <m:sSubPr>
                          <m:ctrlPr>
                            <a:rPr lang="en-US" i="1">
                              <a:latin typeface="Cambria Math" panose="02040503050406030204" pitchFamily="18" charset="0"/>
                            </a:rPr>
                          </m:ctrlPr>
                        </m:sSubPr>
                        <m:e>
                          <m:r>
                            <a:rPr lang="en-US" i="1">
                              <a:latin typeface="Cambria Math" panose="02040503050406030204" pitchFamily="18" charset="0"/>
                            </a:rPr>
                            <m:t>𝑄</m:t>
                          </m:r>
                        </m:e>
                        <m:sub>
                          <m:r>
                            <a:rPr lang="en-US" i="1">
                              <a:latin typeface="Cambria Math" panose="02040503050406030204" pitchFamily="18" charset="0"/>
                            </a:rPr>
                            <m:t>𝑗</m:t>
                          </m:r>
                        </m:sub>
                      </m:sSub>
                      <m:r>
                        <a:rPr lang="en-US" i="1">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𝑢</m:t>
                          </m:r>
                        </m:e>
                        <m:sub>
                          <m:r>
                            <a:rPr lang="en-US" b="0" i="1" smtClean="0">
                              <a:latin typeface="Cambria Math" panose="02040503050406030204" pitchFamily="18" charset="0"/>
                            </a:rPr>
                            <m:t>1</m:t>
                          </m:r>
                          <m:r>
                            <a:rPr lang="en-US" i="1">
                              <a:latin typeface="Cambria Math" panose="02040503050406030204" pitchFamily="18" charset="0"/>
                            </a:rPr>
                            <m:t>𝑗</m:t>
                          </m:r>
                        </m:sub>
                      </m:sSub>
                    </m:oMath>
                  </m:oMathPara>
                </a14:m>
                <a:endParaRPr lang="en-US" dirty="0"/>
              </a:p>
              <a:p>
                <a:endParaRPr lang="en-US" dirty="0"/>
              </a:p>
            </p:txBody>
          </p:sp>
        </mc:Choice>
        <mc:Fallback xmlns="">
          <p:sp>
            <p:nvSpPr>
              <p:cNvPr id="9" name="TextBox 8"/>
              <p:cNvSpPr txBox="1">
                <a:spLocks noRot="1" noChangeAspect="1" noMove="1" noResize="1" noEditPoints="1" noAdjustHandles="1" noChangeArrowheads="1" noChangeShapeType="1" noTextEdit="1"/>
              </p:cNvSpPr>
              <p:nvPr/>
            </p:nvSpPr>
            <p:spPr>
              <a:xfrm>
                <a:off x="5105400" y="4640818"/>
                <a:ext cx="3354188" cy="1244956"/>
              </a:xfrm>
              <a:prstGeom prst="rect">
                <a:avLst/>
              </a:prstGeom>
              <a:blipFill>
                <a:blip r:embed="rId6"/>
                <a:stretch>
                  <a:fillRect/>
                </a:stretch>
              </a:blipFill>
            </p:spPr>
            <p:txBody>
              <a:bodyPr/>
              <a:lstStyle/>
              <a:p>
                <a:r>
                  <a:rPr lang="en-US">
                    <a:noFill/>
                  </a:rPr>
                  <a:t> </a:t>
                </a:r>
              </a:p>
            </p:txBody>
          </p:sp>
        </mc:Fallback>
      </mc:AlternateContent>
      <p:pic>
        <p:nvPicPr>
          <p:cNvPr id="6" name="Picture 5"/>
          <p:cNvPicPr>
            <a:picLocks noChangeAspect="1"/>
          </p:cNvPicPr>
          <p:nvPr/>
        </p:nvPicPr>
        <p:blipFill>
          <a:blip r:embed="rId7"/>
          <a:stretch>
            <a:fillRect/>
          </a:stretch>
        </p:blipFill>
        <p:spPr>
          <a:xfrm>
            <a:off x="318865" y="4206875"/>
            <a:ext cx="4657725" cy="2533650"/>
          </a:xfrm>
          <a:prstGeom prst="rect">
            <a:avLst/>
          </a:prstGeom>
        </p:spPr>
      </p:pic>
    </p:spTree>
    <p:extLst>
      <p:ext uri="{BB962C8B-B14F-4D97-AF65-F5344CB8AC3E}">
        <p14:creationId xmlns:p14="http://schemas.microsoft.com/office/powerpoint/2010/main" val="28466160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9"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SES…</a:t>
            </a:r>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75757595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 87</a:t>
            </a:r>
            <a:endParaRPr lang="en-US" dirty="0"/>
          </a:p>
        </p:txBody>
      </p:sp>
      <p:sp>
        <p:nvSpPr>
          <p:cNvPr id="3" name="Content Placeholder 2"/>
          <p:cNvSpPr>
            <a:spLocks noGrp="1"/>
          </p:cNvSpPr>
          <p:nvPr>
            <p:ph idx="1"/>
          </p:nvPr>
        </p:nvSpPr>
        <p:spPr/>
        <p:txBody>
          <a:bodyPr/>
          <a:lstStyle/>
          <a:p>
            <a:r>
              <a:rPr lang="en-US" dirty="0" smtClean="0"/>
              <a:t>In cases where the explanation of the random effects works extremely well, one may end up with models with no random effects at level two… random intercepts, slope have zero variance.. Omitted.. The resulting model may be analyzed just as well with OLS regression analysis… within group dependence has been fully explained by the available explanatory variables/interactions (no more dependence in the </a:t>
            </a:r>
            <a:r>
              <a:rPr lang="en-US" i="1" dirty="0" smtClean="0"/>
              <a:t>residuals</a:t>
            </a:r>
            <a:r>
              <a:rPr lang="en-US" dirty="0" smtClean="0"/>
              <a:t>)</a:t>
            </a:r>
            <a:endParaRPr lang="en-US" dirty="0"/>
          </a:p>
        </p:txBody>
      </p:sp>
    </p:spTree>
    <p:extLst>
      <p:ext uri="{BB962C8B-B14F-4D97-AF65-F5344CB8AC3E}">
        <p14:creationId xmlns:p14="http://schemas.microsoft.com/office/powerpoint/2010/main" val="306439630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Note</a:t>
            </a:r>
            <a:endParaRPr lang="en-US" dirty="0"/>
          </a:p>
        </p:txBody>
      </p:sp>
      <p:sp>
        <p:nvSpPr>
          <p:cNvPr id="3" name="Content Placeholder 2"/>
          <p:cNvSpPr>
            <a:spLocks noGrp="1"/>
          </p:cNvSpPr>
          <p:nvPr>
            <p:ph idx="1"/>
          </p:nvPr>
        </p:nvSpPr>
        <p:spPr/>
        <p:txBody>
          <a:bodyPr/>
          <a:lstStyle/>
          <a:p>
            <a:r>
              <a:rPr lang="en-US" dirty="0" smtClean="0"/>
              <a:t>Have already discussed 5.4 and 5.5, Ch. </a:t>
            </a:r>
            <a:r>
              <a:rPr lang="en-US" smtClean="0"/>
              <a:t>6</a:t>
            </a:r>
            <a:endParaRPr lang="en-US"/>
          </a:p>
        </p:txBody>
      </p:sp>
    </p:spTree>
    <p:extLst>
      <p:ext uri="{BB962C8B-B14F-4D97-AF65-F5344CB8AC3E}">
        <p14:creationId xmlns:p14="http://schemas.microsoft.com/office/powerpoint/2010/main" val="382585008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4" name="Picture 3"/>
          <p:cNvPicPr>
            <a:picLocks noChangeAspect="1"/>
          </p:cNvPicPr>
          <p:nvPr/>
        </p:nvPicPr>
        <p:blipFill>
          <a:blip r:embed="rId2"/>
          <a:stretch>
            <a:fillRect/>
          </a:stretch>
        </p:blipFill>
        <p:spPr>
          <a:xfrm>
            <a:off x="928687" y="1504950"/>
            <a:ext cx="7286625" cy="3848100"/>
          </a:xfrm>
          <a:prstGeom prst="rect">
            <a:avLst/>
          </a:prstGeom>
        </p:spPr>
      </p:pic>
    </p:spTree>
    <p:extLst>
      <p:ext uri="{BB962C8B-B14F-4D97-AF65-F5344CB8AC3E}">
        <p14:creationId xmlns:p14="http://schemas.microsoft.com/office/powerpoint/2010/main" val="249048694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Last Time</a:t>
            </a:r>
            <a:endParaRPr lang="en-US" dirty="0"/>
          </a:p>
        </p:txBody>
      </p:sp>
      <p:sp>
        <p:nvSpPr>
          <p:cNvPr id="3" name="Content Placeholder 2"/>
          <p:cNvSpPr>
            <a:spLocks noGrp="1"/>
          </p:cNvSpPr>
          <p:nvPr>
            <p:ph idx="1"/>
          </p:nvPr>
        </p:nvSpPr>
        <p:spPr/>
        <p:txBody>
          <a:bodyPr/>
          <a:lstStyle/>
          <a:p>
            <a:r>
              <a:rPr lang="en-US" dirty="0" smtClean="0"/>
              <a:t>Adding contextual variables to Level 2</a:t>
            </a:r>
          </a:p>
          <a:p>
            <a:pPr lvl="1"/>
            <a:r>
              <a:rPr lang="en-US" dirty="0" smtClean="0"/>
              <a:t>Including “group means”</a:t>
            </a:r>
          </a:p>
          <a:p>
            <a:pPr lvl="1"/>
            <a:r>
              <a:rPr lang="en-US" dirty="0" smtClean="0"/>
              <a:t>Within group vs. Between group equations</a:t>
            </a:r>
          </a:p>
          <a:p>
            <a:pPr lvl="1"/>
            <a:r>
              <a:rPr lang="en-US" dirty="0" smtClean="0"/>
              <a:t>Adding Level 2 variable can explain variation in intercepts; Adding cross-level interaction can explain variation in slopes</a:t>
            </a:r>
          </a:p>
          <a:p>
            <a:pPr lvl="2"/>
            <a:r>
              <a:rPr lang="en-US" dirty="0" smtClean="0"/>
              <a:t>Try to use “theory” to determine fixed vs. random slope</a:t>
            </a:r>
          </a:p>
          <a:p>
            <a:pPr lvl="2"/>
            <a:r>
              <a:rPr lang="en-US" dirty="0" smtClean="0"/>
              <a:t>Desire to include Level 2 variables, interactions</a:t>
            </a:r>
          </a:p>
          <a:p>
            <a:pPr lvl="1"/>
            <a:r>
              <a:rPr lang="en-US" dirty="0" smtClean="0"/>
              <a:t>Can restrict </a:t>
            </a:r>
            <a:r>
              <a:rPr lang="en-US" dirty="0" err="1" smtClean="0"/>
              <a:t>covariances</a:t>
            </a:r>
            <a:r>
              <a:rPr lang="en-US" dirty="0" smtClean="0"/>
              <a:t> to zero to reduce number of parameters</a:t>
            </a:r>
            <a:endParaRPr lang="en-US" dirty="0"/>
          </a:p>
        </p:txBody>
      </p:sp>
    </p:spTree>
    <p:extLst>
      <p:ext uri="{BB962C8B-B14F-4D97-AF65-F5344CB8AC3E}">
        <p14:creationId xmlns:p14="http://schemas.microsoft.com/office/powerpoint/2010/main" val="231711426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277814"/>
            <a:ext cx="8229600" cy="5853112"/>
          </a:xfrm>
        </p:spPr>
        <p:txBody>
          <a:bodyPr/>
          <a:lstStyle/>
          <a:p>
            <a:r>
              <a:rPr lang="en-US" dirty="0" smtClean="0"/>
              <a:t>Null model</a:t>
            </a:r>
            <a:endParaRPr lang="en-US" dirty="0"/>
          </a:p>
          <a:p>
            <a:endParaRPr lang="en-US" dirty="0" smtClean="0"/>
          </a:p>
          <a:p>
            <a:endParaRPr lang="en-US" dirty="0" smtClean="0"/>
          </a:p>
          <a:p>
            <a:endParaRPr lang="en-US" dirty="0"/>
          </a:p>
          <a:p>
            <a:endParaRPr lang="en-US" dirty="0" smtClean="0"/>
          </a:p>
          <a:p>
            <a:r>
              <a:rPr lang="en-US" dirty="0" smtClean="0"/>
              <a:t>Table </a:t>
            </a:r>
            <a:r>
              <a:rPr lang="en-US" dirty="0"/>
              <a:t>4.2 with “centered” IQ</a:t>
            </a:r>
          </a:p>
          <a:p>
            <a:endParaRPr lang="en-US" dirty="0" smtClean="0"/>
          </a:p>
          <a:p>
            <a:endParaRPr lang="en-US" dirty="0"/>
          </a:p>
        </p:txBody>
      </p:sp>
      <p:pic>
        <p:nvPicPr>
          <p:cNvPr id="4" name="Picture 3"/>
          <p:cNvPicPr>
            <a:picLocks noChangeAspect="1"/>
          </p:cNvPicPr>
          <p:nvPr/>
        </p:nvPicPr>
        <p:blipFill>
          <a:blip r:embed="rId2"/>
          <a:stretch>
            <a:fillRect/>
          </a:stretch>
        </p:blipFill>
        <p:spPr>
          <a:xfrm>
            <a:off x="1752600" y="3824278"/>
            <a:ext cx="5257800" cy="2306648"/>
          </a:xfrm>
          <a:prstGeom prst="rect">
            <a:avLst/>
          </a:prstGeom>
        </p:spPr>
      </p:pic>
      <p:pic>
        <p:nvPicPr>
          <p:cNvPr id="5" name="Picture 4"/>
          <p:cNvPicPr>
            <a:picLocks noChangeAspect="1"/>
          </p:cNvPicPr>
          <p:nvPr/>
        </p:nvPicPr>
        <p:blipFill>
          <a:blip r:embed="rId3"/>
          <a:stretch>
            <a:fillRect/>
          </a:stretch>
        </p:blipFill>
        <p:spPr>
          <a:xfrm>
            <a:off x="914400" y="906458"/>
            <a:ext cx="4305300" cy="1714500"/>
          </a:xfrm>
          <a:prstGeom prst="rect">
            <a:avLst/>
          </a:prstGeom>
        </p:spPr>
      </p:pic>
      <p:sp>
        <p:nvSpPr>
          <p:cNvPr id="6" name="TextBox 5"/>
          <p:cNvSpPr txBox="1"/>
          <p:nvPr/>
        </p:nvSpPr>
        <p:spPr>
          <a:xfrm>
            <a:off x="6096000" y="1066800"/>
            <a:ext cx="1422184" cy="369332"/>
          </a:xfrm>
          <a:prstGeom prst="rect">
            <a:avLst/>
          </a:prstGeom>
          <a:noFill/>
        </p:spPr>
        <p:txBody>
          <a:bodyPr wrap="none" rtlCol="0">
            <a:spAutoFit/>
          </a:bodyPr>
          <a:lstStyle/>
          <a:p>
            <a:r>
              <a:rPr lang="en-US" dirty="0" smtClean="0"/>
              <a:t>ICC = 0.224</a:t>
            </a:r>
            <a:endParaRPr lang="en-US" dirty="0"/>
          </a:p>
        </p:txBody>
      </p:sp>
      <p:sp>
        <p:nvSpPr>
          <p:cNvPr id="7" name="TextBox 6"/>
          <p:cNvSpPr txBox="1"/>
          <p:nvPr/>
        </p:nvSpPr>
        <p:spPr>
          <a:xfrm>
            <a:off x="5867400" y="3352800"/>
            <a:ext cx="3124200" cy="369332"/>
          </a:xfrm>
          <a:prstGeom prst="rect">
            <a:avLst/>
          </a:prstGeom>
          <a:noFill/>
        </p:spPr>
        <p:txBody>
          <a:bodyPr wrap="square" rtlCol="0">
            <a:spAutoFit/>
          </a:bodyPr>
          <a:lstStyle/>
          <a:p>
            <a:r>
              <a:rPr lang="en-US" dirty="0" smtClean="0"/>
              <a:t>Residual ICC = 0.196</a:t>
            </a:r>
            <a:endParaRPr lang="en-US" dirty="0"/>
          </a:p>
        </p:txBody>
      </p:sp>
    </p:spTree>
    <p:extLst>
      <p:ext uri="{BB962C8B-B14F-4D97-AF65-F5344CB8AC3E}">
        <p14:creationId xmlns:p14="http://schemas.microsoft.com/office/powerpoint/2010/main" val="278276396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Checking the model assumptions</a:t>
            </a:r>
            <a:endParaRPr lang="en-US" dirty="0"/>
          </a:p>
        </p:txBody>
      </p:sp>
      <p:sp>
        <p:nvSpPr>
          <p:cNvPr id="3" name="Content Placeholder 2"/>
          <p:cNvSpPr>
            <a:spLocks noGrp="1"/>
          </p:cNvSpPr>
          <p:nvPr>
            <p:ph idx="1"/>
          </p:nvPr>
        </p:nvSpPr>
        <p:spPr/>
        <p:txBody>
          <a:bodyPr/>
          <a:lstStyle/>
          <a:p>
            <a:r>
              <a:rPr lang="en-US" dirty="0" smtClean="0"/>
              <a:t>Linearity with Level 1 and Level 2 variables</a:t>
            </a:r>
          </a:p>
          <a:p>
            <a:r>
              <a:rPr lang="en-US" dirty="0" smtClean="0"/>
              <a:t>Normality and constant variance with error terms (Level 1 and Level 2)</a:t>
            </a:r>
          </a:p>
          <a:p>
            <a:pPr lvl="1"/>
            <a:r>
              <a:rPr lang="en-US" dirty="0" smtClean="0"/>
              <a:t>Residuals</a:t>
            </a:r>
          </a:p>
          <a:p>
            <a:r>
              <a:rPr lang="en-US" dirty="0" smtClean="0"/>
              <a:t>Independence of errors</a:t>
            </a:r>
          </a:p>
          <a:p>
            <a:r>
              <a:rPr lang="en-US" dirty="0" smtClean="0"/>
              <a:t>If not met:</a:t>
            </a:r>
          </a:p>
          <a:p>
            <a:pPr lvl="1"/>
            <a:r>
              <a:rPr lang="en-US" dirty="0" smtClean="0"/>
              <a:t>Heteroscedasticity vs. Random slopes vs. Nonlinear effect</a:t>
            </a:r>
            <a:endParaRPr lang="en-US" dirty="0"/>
          </a:p>
        </p:txBody>
      </p:sp>
    </p:spTree>
    <p:extLst>
      <p:ext uri="{BB962C8B-B14F-4D97-AF65-F5344CB8AC3E}">
        <p14:creationId xmlns:p14="http://schemas.microsoft.com/office/powerpoint/2010/main" val="105086926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Marginal vs. </a:t>
            </a:r>
            <a:r>
              <a:rPr lang="en-US" dirty="0" smtClean="0"/>
              <a:t>Conditional </a:t>
            </a:r>
            <a:r>
              <a:rPr lang="en-US" dirty="0"/>
              <a:t>residuals</a:t>
            </a:r>
            <a:br>
              <a:rPr lang="en-US" dirty="0"/>
            </a:br>
            <a:endParaRPr lang="en-US" dirty="0"/>
          </a:p>
        </p:txBody>
      </p:sp>
      <p:sp>
        <p:nvSpPr>
          <p:cNvPr id="3" name="Content Placeholder 2"/>
          <p:cNvSpPr>
            <a:spLocks noGrp="1"/>
          </p:cNvSpPr>
          <p:nvPr>
            <p:ph idx="1"/>
          </p:nvPr>
        </p:nvSpPr>
        <p:spPr/>
        <p:txBody>
          <a:bodyPr/>
          <a:lstStyle/>
          <a:p>
            <a:endParaRPr lang="en-US" dirty="0" smtClean="0"/>
          </a:p>
          <a:p>
            <a:endParaRPr lang="en-US" dirty="0"/>
          </a:p>
          <a:p>
            <a:endParaRPr lang="en-US" dirty="0" smtClean="0"/>
          </a:p>
          <a:p>
            <a:endParaRPr lang="en-US" dirty="0"/>
          </a:p>
          <a:p>
            <a:endParaRPr lang="en-US" dirty="0" smtClean="0"/>
          </a:p>
          <a:p>
            <a:r>
              <a:rPr lang="en-US" dirty="0" smtClean="0"/>
              <a:t>Conditional = relative to group mean/line</a:t>
            </a:r>
          </a:p>
          <a:p>
            <a:r>
              <a:rPr lang="en-US" dirty="0" smtClean="0"/>
              <a:t>Level 2 residuals = </a:t>
            </a:r>
            <a:r>
              <a:rPr lang="en-US" i="1" dirty="0" err="1" smtClean="0"/>
              <a:t>u</a:t>
            </a:r>
            <a:r>
              <a:rPr lang="en-US" i="1" baseline="-25000" dirty="0" err="1" smtClean="0"/>
              <a:t>j</a:t>
            </a:r>
            <a:endParaRPr lang="en-US" i="1" baseline="-25000" dirty="0" smtClean="0"/>
          </a:p>
          <a:p>
            <a:r>
              <a:rPr lang="en-US" dirty="0" smtClean="0"/>
              <a:t>Marginal = relative to overall mean/line</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rcRect t="-545" b="-2187"/>
          <a:stretch>
            <a:fillRect/>
          </a:stretch>
        </p:blipFill>
        <p:spPr bwMode="auto">
          <a:xfrm>
            <a:off x="840530" y="1066800"/>
            <a:ext cx="363855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6"/>
          <p:cNvPicPr>
            <a:picLocks noChangeAspect="1"/>
          </p:cNvPicPr>
          <p:nvPr/>
        </p:nvPicPr>
        <p:blipFill>
          <a:blip r:embed="rId3">
            <a:clrChange>
              <a:clrFrom>
                <a:srgbClr val="F4F9FA"/>
              </a:clrFrom>
              <a:clrTo>
                <a:srgbClr val="F4F9FA">
                  <a:alpha val="0"/>
                </a:srgbClr>
              </a:clrTo>
            </a:clrChange>
            <a:extLst>
              <a:ext uri="{28A0092B-C50C-407E-A947-70E740481C1C}">
                <a14:useLocalDpi xmlns:a14="http://schemas.microsoft.com/office/drawing/2010/main" val="0"/>
              </a:ext>
            </a:extLst>
          </a:blip>
          <a:srcRect t="11320"/>
          <a:stretch>
            <a:fillRect/>
          </a:stretch>
        </p:blipFill>
        <p:spPr bwMode="auto">
          <a:xfrm>
            <a:off x="4831863" y="1219200"/>
            <a:ext cx="3846513" cy="28045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8362611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Checking the model assumptions</a:t>
            </a:r>
            <a:endParaRPr lang="en-US" dirty="0"/>
          </a:p>
        </p:txBody>
      </p:sp>
      <p:sp>
        <p:nvSpPr>
          <p:cNvPr id="3" name="Content Placeholder 2"/>
          <p:cNvSpPr>
            <a:spLocks noGrp="1"/>
          </p:cNvSpPr>
          <p:nvPr>
            <p:ph idx="1"/>
          </p:nvPr>
        </p:nvSpPr>
        <p:spPr/>
        <p:txBody>
          <a:bodyPr/>
          <a:lstStyle/>
          <a:p>
            <a:r>
              <a:rPr lang="en-US" dirty="0"/>
              <a:t>For each level there is a set of residuals and a residual analysis can be </a:t>
            </a:r>
            <a:r>
              <a:rPr lang="en-US" dirty="0" smtClean="0"/>
              <a:t>executed</a:t>
            </a:r>
          </a:p>
          <a:p>
            <a:r>
              <a:rPr lang="en-US" dirty="0" smtClean="0"/>
              <a:t>Level 1 residuals </a:t>
            </a:r>
          </a:p>
          <a:p>
            <a:pPr lvl="1"/>
            <a:r>
              <a:rPr lang="en-US" dirty="0" smtClean="0"/>
              <a:t>1</a:t>
            </a:r>
            <a:r>
              <a:rPr lang="en-US" baseline="30000" dirty="0" smtClean="0"/>
              <a:t>st</a:t>
            </a:r>
            <a:r>
              <a:rPr lang="en-US" dirty="0" smtClean="0"/>
              <a:t> </a:t>
            </a:r>
            <a:r>
              <a:rPr lang="en-US" dirty="0"/>
              <a:t>c</a:t>
            </a:r>
            <a:r>
              <a:rPr lang="en-US" dirty="0" smtClean="0"/>
              <a:t>heck linearity with Level 1/2 variables</a:t>
            </a:r>
          </a:p>
          <a:p>
            <a:pPr lvl="2"/>
            <a:r>
              <a:rPr lang="en-US" dirty="0" smtClean="0"/>
              <a:t>Plot residuals against X, smoother</a:t>
            </a:r>
          </a:p>
          <a:p>
            <a:pPr lvl="1"/>
            <a:r>
              <a:rPr lang="en-US" dirty="0" smtClean="0"/>
              <a:t>Then check equal variance: should really use squared standardized residuals </a:t>
            </a:r>
          </a:p>
          <a:p>
            <a:pPr lvl="2"/>
            <a:r>
              <a:rPr lang="en-US" dirty="0" smtClean="0"/>
              <a:t>Against X (Ch. 8)</a:t>
            </a:r>
          </a:p>
          <a:p>
            <a:pPr lvl="2"/>
            <a:r>
              <a:rPr lang="en-US" dirty="0" smtClean="0"/>
              <a:t>Against clusters (Bartlett, </a:t>
            </a:r>
            <a:r>
              <a:rPr lang="en-US" dirty="0" err="1" smtClean="0"/>
              <a:t>Levene</a:t>
            </a:r>
            <a:r>
              <a:rPr lang="en-US" dirty="0" smtClean="0"/>
              <a:t>)</a:t>
            </a:r>
          </a:p>
          <a:p>
            <a:pPr lvl="1"/>
            <a:r>
              <a:rPr lang="en-US" dirty="0" smtClean="0"/>
              <a:t>Normal probability plot</a:t>
            </a:r>
          </a:p>
        </p:txBody>
      </p:sp>
    </p:spTree>
    <p:extLst>
      <p:ext uri="{BB962C8B-B14F-4D97-AF65-F5344CB8AC3E}">
        <p14:creationId xmlns:p14="http://schemas.microsoft.com/office/powerpoint/2010/main" val="187425842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Checking the model assumptions</a:t>
            </a:r>
            <a:endParaRPr lang="en-US" dirty="0"/>
          </a:p>
        </p:txBody>
      </p:sp>
      <p:sp>
        <p:nvSpPr>
          <p:cNvPr id="3" name="Content Placeholder 2"/>
          <p:cNvSpPr>
            <a:spLocks noGrp="1"/>
          </p:cNvSpPr>
          <p:nvPr>
            <p:ph idx="1"/>
          </p:nvPr>
        </p:nvSpPr>
        <p:spPr/>
        <p:txBody>
          <a:bodyPr/>
          <a:lstStyle/>
          <a:p>
            <a:r>
              <a:rPr lang="en-US" dirty="0" smtClean="0"/>
              <a:t>Level 2 residuals (after)</a:t>
            </a:r>
          </a:p>
          <a:p>
            <a:pPr lvl="1"/>
            <a:r>
              <a:rPr lang="en-US" dirty="0" smtClean="0"/>
              <a:t>Plot vs. Level 2 variables for linearity</a:t>
            </a:r>
          </a:p>
          <a:p>
            <a:pPr lvl="1"/>
            <a:r>
              <a:rPr lang="en-US" dirty="0" smtClean="0"/>
              <a:t>Normal probability plot (standardized)</a:t>
            </a:r>
          </a:p>
          <a:p>
            <a:pPr lvl="1"/>
            <a:r>
              <a:rPr lang="en-US" dirty="0" smtClean="0"/>
              <a:t>Squared standardized vs. Level 2 EV</a:t>
            </a:r>
          </a:p>
          <a:p>
            <a:pPr lvl="1"/>
            <a:r>
              <a:rPr lang="en-US" dirty="0" smtClean="0"/>
              <a:t>Check for outliers</a:t>
            </a:r>
          </a:p>
          <a:p>
            <a:r>
              <a:rPr lang="en-US" dirty="0" smtClean="0"/>
              <a:t>If problems, could signal </a:t>
            </a:r>
          </a:p>
          <a:p>
            <a:pPr lvl="1"/>
            <a:r>
              <a:rPr lang="en-US" dirty="0" smtClean="0"/>
              <a:t>Misspecification of fixed effects</a:t>
            </a:r>
          </a:p>
          <a:p>
            <a:pPr lvl="1"/>
            <a:r>
              <a:rPr lang="en-US" dirty="0" smtClean="0"/>
              <a:t>Model assumptions about random effect distributions are inappropriate</a:t>
            </a:r>
            <a:endParaRPr lang="en-US" dirty="0"/>
          </a:p>
        </p:txBody>
      </p:sp>
    </p:spTree>
    <p:extLst>
      <p:ext uri="{BB962C8B-B14F-4D97-AF65-F5344CB8AC3E}">
        <p14:creationId xmlns:p14="http://schemas.microsoft.com/office/powerpoint/2010/main" val="53331183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2</a:t>
            </a:r>
            <a:endParaRPr lang="en-US" dirty="0"/>
          </a:p>
        </p:txBody>
      </p:sp>
      <p:sp>
        <p:nvSpPr>
          <p:cNvPr id="3" name="Content Placeholder 2"/>
          <p:cNvSpPr>
            <a:spLocks noGrp="1"/>
          </p:cNvSpPr>
          <p:nvPr>
            <p:ph idx="1"/>
          </p:nvPr>
        </p:nvSpPr>
        <p:spPr/>
        <p:txBody>
          <a:bodyPr/>
          <a:lstStyle/>
          <a:p>
            <a:r>
              <a:rPr lang="en-US" dirty="0" smtClean="0"/>
              <a:t>Base your prediction on that subject’s BDI</a:t>
            </a:r>
          </a:p>
          <a:p>
            <a:r>
              <a:rPr lang="en-US" dirty="0" smtClean="0"/>
              <a:t>What was subject 1’s actual cigarette usage at time = 1?  </a:t>
            </a:r>
          </a:p>
          <a:p>
            <a:r>
              <a:rPr lang="en-US" dirty="0" smtClean="0"/>
              <a:t>What is the residual?</a:t>
            </a:r>
          </a:p>
          <a:p>
            <a:r>
              <a:rPr lang="en-US" dirty="0" smtClean="0"/>
              <a:t>What are the random effects for this subject?</a:t>
            </a:r>
          </a:p>
          <a:p>
            <a:r>
              <a:rPr lang="en-US" dirty="0" smtClean="0"/>
              <a:t>How does this change your prediction?</a:t>
            </a:r>
          </a:p>
          <a:p>
            <a:r>
              <a:rPr lang="en-US" dirty="0" smtClean="0"/>
              <a:t>What is the residual?</a:t>
            </a:r>
            <a:endParaRPr lang="en-US" dirty="0"/>
          </a:p>
        </p:txBody>
      </p:sp>
    </p:spTree>
    <p:extLst>
      <p:ext uri="{BB962C8B-B14F-4D97-AF65-F5344CB8AC3E}">
        <p14:creationId xmlns:p14="http://schemas.microsoft.com/office/powerpoint/2010/main" val="20853786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Residuals </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Marginal residuals</a:t>
            </a:r>
          </a:p>
          <a:p>
            <a:pPr lvl="1"/>
            <a:r>
              <a:rPr lang="en-US" dirty="0" smtClean="0"/>
              <a:t>Should be mean zero but might vary by group</a:t>
            </a:r>
          </a:p>
          <a:p>
            <a:pPr lvl="1"/>
            <a:r>
              <a:rPr lang="en-US" dirty="0" smtClean="0"/>
              <a:t>May not have equal variance</a:t>
            </a:r>
          </a:p>
          <a:p>
            <a:pPr lvl="1"/>
            <a:r>
              <a:rPr lang="en-US" dirty="0" smtClean="0"/>
              <a:t>Good for checking fixed effects</a:t>
            </a:r>
          </a:p>
          <a:p>
            <a:r>
              <a:rPr lang="en-US" dirty="0" smtClean="0"/>
              <a:t>Conditional residuals</a:t>
            </a:r>
          </a:p>
          <a:p>
            <a:pPr lvl="1"/>
            <a:r>
              <a:rPr lang="en-US" dirty="0" smtClean="0"/>
              <a:t>Should be random and equal variance</a:t>
            </a:r>
          </a:p>
          <a:p>
            <a:pPr lvl="1"/>
            <a:r>
              <a:rPr lang="en-US" dirty="0" smtClean="0"/>
              <a:t>Good for checking normality, outliers</a:t>
            </a:r>
          </a:p>
          <a:p>
            <a:r>
              <a:rPr lang="en-US" dirty="0" smtClean="0"/>
              <a:t>Random effect residuals</a:t>
            </a:r>
          </a:p>
          <a:p>
            <a:pPr lvl="1"/>
            <a:r>
              <a:rPr lang="en-US" dirty="0" smtClean="0"/>
              <a:t>Not mean zero, may not be equal variance</a:t>
            </a:r>
          </a:p>
          <a:p>
            <a:pPr lvl="1"/>
            <a:r>
              <a:rPr lang="en-US" dirty="0"/>
              <a:t>Good for checking normality, outliers</a:t>
            </a:r>
            <a:endParaRPr lang="en-US" dirty="0" smtClean="0"/>
          </a:p>
          <a:p>
            <a:pPr lvl="1"/>
            <a:endParaRPr lang="en-US" dirty="0"/>
          </a:p>
        </p:txBody>
      </p:sp>
    </p:spTree>
    <p:extLst>
      <p:ext uri="{BB962C8B-B14F-4D97-AF65-F5344CB8AC3E}">
        <p14:creationId xmlns:p14="http://schemas.microsoft.com/office/powerpoint/2010/main" val="3998697937"/>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Theme">
  <a:themeElements>
    <a:clrScheme name="Edg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fontScheme name="Edge">
      <a:majorFont>
        <a:latin typeface="Garamon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Edge 1">
        <a:dk1>
          <a:srgbClr val="333333"/>
        </a:dk1>
        <a:lt1>
          <a:srgbClr val="FFFFFF"/>
        </a:lt1>
        <a:dk2>
          <a:srgbClr val="820000"/>
        </a:dk2>
        <a:lt2>
          <a:srgbClr val="FFFFFF"/>
        </a:lt2>
        <a:accent1>
          <a:srgbClr val="FF9900"/>
        </a:accent1>
        <a:accent2>
          <a:srgbClr val="CC3300"/>
        </a:accent2>
        <a:accent3>
          <a:srgbClr val="C1AAAA"/>
        </a:accent3>
        <a:accent4>
          <a:srgbClr val="DADADA"/>
        </a:accent4>
        <a:accent5>
          <a:srgbClr val="FFCAAA"/>
        </a:accent5>
        <a:accent6>
          <a:srgbClr val="B92D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2">
        <a:dk1>
          <a:srgbClr val="333333"/>
        </a:dk1>
        <a:lt1>
          <a:srgbClr val="CCCCFF"/>
        </a:lt1>
        <a:dk2>
          <a:srgbClr val="0B0506"/>
        </a:dk2>
        <a:lt2>
          <a:srgbClr val="FFFFFF"/>
        </a:lt2>
        <a:accent1>
          <a:srgbClr val="3366CC"/>
        </a:accent1>
        <a:accent2>
          <a:srgbClr val="3333CC"/>
        </a:accent2>
        <a:accent3>
          <a:srgbClr val="AAAAAA"/>
        </a:accent3>
        <a:accent4>
          <a:srgbClr val="AEAEDA"/>
        </a:accent4>
        <a:accent5>
          <a:srgbClr val="ADB8E2"/>
        </a:accent5>
        <a:accent6>
          <a:srgbClr val="2D2DB9"/>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3">
        <a:dk1>
          <a:srgbClr val="333333"/>
        </a:dk1>
        <a:lt1>
          <a:srgbClr val="FFFFFF"/>
        </a:lt1>
        <a:dk2>
          <a:srgbClr val="221013"/>
        </a:dk2>
        <a:lt2>
          <a:srgbClr val="FFFFFF"/>
        </a:lt2>
        <a:accent1>
          <a:srgbClr val="CC3300"/>
        </a:accent1>
        <a:accent2>
          <a:srgbClr val="CC9900"/>
        </a:accent2>
        <a:accent3>
          <a:srgbClr val="ABAAAA"/>
        </a:accent3>
        <a:accent4>
          <a:srgbClr val="DADADA"/>
        </a:accent4>
        <a:accent5>
          <a:srgbClr val="E2ADAA"/>
        </a:accent5>
        <a:accent6>
          <a:srgbClr val="B98A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4">
        <a:dk1>
          <a:srgbClr val="11054B"/>
        </a:dk1>
        <a:lt1>
          <a:srgbClr val="FFFFFF"/>
        </a:lt1>
        <a:dk2>
          <a:srgbClr val="0000CC"/>
        </a:dk2>
        <a:lt2>
          <a:srgbClr val="FFFFFF"/>
        </a:lt2>
        <a:accent1>
          <a:srgbClr val="FF6600"/>
        </a:accent1>
        <a:accent2>
          <a:srgbClr val="FF3300"/>
        </a:accent2>
        <a:accent3>
          <a:srgbClr val="AAAAE2"/>
        </a:accent3>
        <a:accent4>
          <a:srgbClr val="DADADA"/>
        </a:accent4>
        <a:accent5>
          <a:srgbClr val="FFB8AA"/>
        </a:accent5>
        <a:accent6>
          <a:srgbClr val="E72D00"/>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Edge 5">
        <a:dk1>
          <a:srgbClr val="9B8D65"/>
        </a:dk1>
        <a:lt1>
          <a:srgbClr val="F8F8F8"/>
        </a:lt1>
        <a:dk2>
          <a:srgbClr val="002600"/>
        </a:dk2>
        <a:lt2>
          <a:srgbClr val="FAFACC"/>
        </a:lt2>
        <a:accent1>
          <a:srgbClr val="CC9933"/>
        </a:accent1>
        <a:accent2>
          <a:srgbClr val="8F9967"/>
        </a:accent2>
        <a:accent3>
          <a:srgbClr val="AAACAA"/>
        </a:accent3>
        <a:accent4>
          <a:srgbClr val="D4D4D4"/>
        </a:accent4>
        <a:accent5>
          <a:srgbClr val="E2CAAD"/>
        </a:accent5>
        <a:accent6>
          <a:srgbClr val="818A5D"/>
        </a:accent6>
        <a:hlink>
          <a:srgbClr val="336600"/>
        </a:hlink>
        <a:folHlink>
          <a:srgbClr val="808000"/>
        </a:folHlink>
      </a:clrScheme>
      <a:clrMap bg1="dk2" tx1="lt1" bg2="dk1" tx2="lt2" accent1="accent1" accent2="accent2" accent3="accent3" accent4="accent4" accent5="accent5" accent6="accent6" hlink="hlink" folHlink="folHlink"/>
    </a:extraClrScheme>
    <a:extraClrScheme>
      <a:clrScheme name="Edge 6">
        <a:dk1>
          <a:srgbClr val="333333"/>
        </a:dk1>
        <a:lt1>
          <a:srgbClr val="FFFFFF"/>
        </a:lt1>
        <a:dk2>
          <a:srgbClr val="006699"/>
        </a:dk2>
        <a:lt2>
          <a:srgbClr val="FFFFFF"/>
        </a:lt2>
        <a:accent1>
          <a:srgbClr val="CC9900"/>
        </a:accent1>
        <a:accent2>
          <a:srgbClr val="FF9900"/>
        </a:accent2>
        <a:accent3>
          <a:srgbClr val="AAB8CA"/>
        </a:accent3>
        <a:accent4>
          <a:srgbClr val="DADADA"/>
        </a:accent4>
        <a:accent5>
          <a:srgbClr val="E2CAAA"/>
        </a:accent5>
        <a:accent6>
          <a:srgbClr val="E78A00"/>
        </a:accent6>
        <a:hlink>
          <a:srgbClr val="FFCC00"/>
        </a:hlink>
        <a:folHlink>
          <a:srgbClr val="706F37"/>
        </a:folHlink>
      </a:clrScheme>
      <a:clrMap bg1="dk2" tx1="lt1" bg2="dk1" tx2="lt2" accent1="accent1" accent2="accent2" accent3="accent3" accent4="accent4" accent5="accent5" accent6="accent6" hlink="hlink" folHlink="folHlink"/>
    </a:extraClrScheme>
    <a:extraClrScheme>
      <a:clrScheme name="Edg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clrMap bg1="lt1" tx1="dk1" bg2="lt2" tx2="dk2" accent1="accent1" accent2="accent2" accent3="accent3" accent4="accent4" accent5="accent5" accent6="accent6" hlink="hlink" folHlink="folHlink"/>
    </a:extraClrScheme>
    <a:extraClrScheme>
      <a:clrScheme name="Edge 8">
        <a:dk1>
          <a:srgbClr val="000000"/>
        </a:dk1>
        <a:lt1>
          <a:srgbClr val="FFFFFF"/>
        </a:lt1>
        <a:dk2>
          <a:srgbClr val="CC0000"/>
        </a:dk2>
        <a:lt2>
          <a:srgbClr val="666699"/>
        </a:lt2>
        <a:accent1>
          <a:srgbClr val="808080"/>
        </a:accent1>
        <a:accent2>
          <a:srgbClr val="999933"/>
        </a:accent2>
        <a:accent3>
          <a:srgbClr val="FFFFFF"/>
        </a:accent3>
        <a:accent4>
          <a:srgbClr val="000000"/>
        </a:accent4>
        <a:accent5>
          <a:srgbClr val="C0C0C0"/>
        </a:accent5>
        <a:accent6>
          <a:srgbClr val="8A8A2D"/>
        </a:accent6>
        <a:hlink>
          <a:srgbClr val="4C6D80"/>
        </a:hlink>
        <a:folHlink>
          <a:srgbClr val="B2B2B2"/>
        </a:folHlink>
      </a:clrScheme>
      <a:clrMap bg1="lt1" tx1="dk1" bg2="lt2" tx2="dk2" accent1="accent1" accent2="accent2" accent3="accent3" accent4="accent4" accent5="accent5" accent6="accent6" hlink="hlink" folHlink="folHlink"/>
    </a:extraClrScheme>
    <a:extraClrScheme>
      <a:clrScheme name="Edge 9">
        <a:dk1>
          <a:srgbClr val="000000"/>
        </a:dk1>
        <a:lt1>
          <a:srgbClr val="FFFFFF"/>
        </a:lt1>
        <a:dk2>
          <a:srgbClr val="003399"/>
        </a:dk2>
        <a:lt2>
          <a:srgbClr val="666699"/>
        </a:lt2>
        <a:accent1>
          <a:srgbClr val="009999"/>
        </a:accent1>
        <a:accent2>
          <a:srgbClr val="4C6D4E"/>
        </a:accent2>
        <a:accent3>
          <a:srgbClr val="FFFFFF"/>
        </a:accent3>
        <a:accent4>
          <a:srgbClr val="000000"/>
        </a:accent4>
        <a:accent5>
          <a:srgbClr val="AACACA"/>
        </a:accent5>
        <a:accent6>
          <a:srgbClr val="446246"/>
        </a:accent6>
        <a:hlink>
          <a:srgbClr val="4C6D80"/>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Default Theme</Template>
  <TotalTime>43835</TotalTime>
  <Words>1075</Words>
  <Application>Microsoft Office PowerPoint</Application>
  <PresentationFormat>On-screen Show (4:3)</PresentationFormat>
  <Paragraphs>199</Paragraphs>
  <Slides>30</Slides>
  <Notes>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30</vt:i4>
      </vt:variant>
    </vt:vector>
  </HeadingPairs>
  <TitlesOfParts>
    <vt:vector size="36" baseType="lpstr">
      <vt:lpstr>Arial</vt:lpstr>
      <vt:lpstr>Calibri</vt:lpstr>
      <vt:lpstr>Cambria Math</vt:lpstr>
      <vt:lpstr>Garamond</vt:lpstr>
      <vt:lpstr>Wingdings</vt:lpstr>
      <vt:lpstr>Default Theme</vt:lpstr>
      <vt:lpstr>Stat 414 – Day 13</vt:lpstr>
      <vt:lpstr>Logistics</vt:lpstr>
      <vt:lpstr>Last Time</vt:lpstr>
      <vt:lpstr>Checking the model assumptions</vt:lpstr>
      <vt:lpstr>Marginal vs. Conditional residuals </vt:lpstr>
      <vt:lpstr>Checking the model assumptions</vt:lpstr>
      <vt:lpstr>Checking the model assumptions</vt:lpstr>
      <vt:lpstr>Example 2</vt:lpstr>
      <vt:lpstr>Residuals </vt:lpstr>
      <vt:lpstr>Influence</vt:lpstr>
      <vt:lpstr>This week</vt:lpstr>
      <vt:lpstr>Last Time </vt:lpstr>
      <vt:lpstr>Last Time </vt:lpstr>
      <vt:lpstr>Special Case: Adding group mean as Level 2 variable</vt:lpstr>
      <vt:lpstr>Within vs. Between Groups</vt:lpstr>
      <vt:lpstr>Within vs. Between Groups</vt:lpstr>
      <vt:lpstr>Within vs. Between Groups</vt:lpstr>
      <vt:lpstr>Last Time</vt:lpstr>
      <vt:lpstr>Day 10, Example 3</vt:lpstr>
      <vt:lpstr>PowerPoint Presentation</vt:lpstr>
      <vt:lpstr>PowerPoint Presentation</vt:lpstr>
      <vt:lpstr>Example 3</vt:lpstr>
      <vt:lpstr>Example 3</vt:lpstr>
      <vt:lpstr>Example 3</vt:lpstr>
      <vt:lpstr>PowerPoint Presentation</vt:lpstr>
      <vt:lpstr>SES…</vt:lpstr>
      <vt:lpstr>p. 87</vt:lpstr>
      <vt:lpstr>Note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ITS/CSS</dc:creator>
  <cp:lastModifiedBy>Beth L. Chance</cp:lastModifiedBy>
  <cp:revision>269</cp:revision>
  <cp:lastPrinted>2014-11-17T15:09:05Z</cp:lastPrinted>
  <dcterms:created xsi:type="dcterms:W3CDTF">2008-05-19T22:24:48Z</dcterms:created>
  <dcterms:modified xsi:type="dcterms:W3CDTF">2019-11-05T06:29:35Z</dcterms:modified>
</cp:coreProperties>
</file>