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handoutMasterIdLst>
    <p:handoutMasterId r:id="rId24"/>
  </p:handoutMasterIdLst>
  <p:sldIdLst>
    <p:sldId id="256" r:id="rId2"/>
    <p:sldId id="400" r:id="rId3"/>
    <p:sldId id="410" r:id="rId4"/>
    <p:sldId id="407" r:id="rId5"/>
    <p:sldId id="414" r:id="rId6"/>
    <p:sldId id="416" r:id="rId7"/>
    <p:sldId id="417" r:id="rId8"/>
    <p:sldId id="415" r:id="rId9"/>
    <p:sldId id="408" r:id="rId10"/>
    <p:sldId id="418" r:id="rId11"/>
    <p:sldId id="402" r:id="rId12"/>
    <p:sldId id="401" r:id="rId13"/>
    <p:sldId id="419" r:id="rId14"/>
    <p:sldId id="421" r:id="rId15"/>
    <p:sldId id="420" r:id="rId16"/>
    <p:sldId id="405" r:id="rId17"/>
    <p:sldId id="422" r:id="rId18"/>
    <p:sldId id="404" r:id="rId19"/>
    <p:sldId id="406" r:id="rId20"/>
    <p:sldId id="398" r:id="rId21"/>
    <p:sldId id="403" r:id="rId22"/>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6" autoAdjust="0"/>
    <p:restoredTop sz="86472" autoAdjust="0"/>
  </p:normalViewPr>
  <p:slideViewPr>
    <p:cSldViewPr>
      <p:cViewPr varScale="1">
        <p:scale>
          <a:sx n="65" d="100"/>
          <a:sy n="65" d="100"/>
        </p:scale>
        <p:origin x="1264" y="60"/>
      </p:cViewPr>
      <p:guideLst>
        <p:guide orient="horz" pos="2160"/>
        <p:guide pos="2880"/>
      </p:guideLst>
    </p:cSldViewPr>
  </p:slideViewPr>
  <p:outlineViewPr>
    <p:cViewPr>
      <p:scale>
        <a:sx n="33" d="100"/>
        <a:sy n="33" d="100"/>
      </p:scale>
      <p:origin x="264" y="288979"/>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3" d="100"/>
          <a:sy n="43" d="100"/>
        </p:scale>
        <p:origin x="-2088" y="-58"/>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34" tIns="46217" rIns="92434" bIns="46217"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2434" tIns="46217" rIns="92434" bIns="46217" rtlCol="0"/>
          <a:lstStyle>
            <a:lvl1pPr algn="r" eaLnBrk="1" hangingPunct="1">
              <a:defRPr sz="1200">
                <a:latin typeface="Arial" charset="0"/>
                <a:cs typeface="+mn-cs"/>
              </a:defRPr>
            </a:lvl1pPr>
          </a:lstStyle>
          <a:p>
            <a:pPr>
              <a:defRPr/>
            </a:pPr>
            <a:fld id="{E1E6FD79-128F-48E7-AFD9-3A4221C398AA}" type="datetimeFigureOut">
              <a:rPr lang="en-US"/>
              <a:pPr>
                <a:defRPr/>
              </a:pPr>
              <a:t>10/31/2019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2434" tIns="46217" rIns="92434" bIns="46217" rtlCol="0" anchor="b"/>
          <a:lstStyle>
            <a:lvl1pPr algn="l" eaLnBrk="1" hangingPunct="1">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wrap="square" lIns="92434" tIns="46217" rIns="92434" bIns="46217" numCol="1" anchor="b" anchorCtr="0" compatLnSpc="1">
            <a:prstTxWarp prst="textNoShape">
              <a:avLst/>
            </a:prstTxWarp>
          </a:bodyPr>
          <a:lstStyle>
            <a:lvl1pPr algn="r" eaLnBrk="1" hangingPunct="1">
              <a:defRPr sz="1200"/>
            </a:lvl1pPr>
          </a:lstStyle>
          <a:p>
            <a:pPr>
              <a:defRPr/>
            </a:pPr>
            <a:fld id="{A0925CBD-31BB-43D9-A6B3-ECDF2849C1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2FDCBDF1-E2DE-451D-85F8-D73E6CD81C98}" type="datetimeFigureOut">
              <a:rPr lang="en-US"/>
              <a:pPr>
                <a:defRPr/>
              </a:pPr>
              <a:t>10/31/2019</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90382C-2C1C-4DA3-B199-5FC826D2EE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C43C0F-69FF-4786-9B46-88EDF45CD793}"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Same predicted values, residuals, deviance</a:t>
            </a:r>
            <a:endParaRPr lang="en-US" dirty="0"/>
          </a:p>
        </p:txBody>
      </p:sp>
      <p:sp>
        <p:nvSpPr>
          <p:cNvPr id="4" name="Slide Number Placeholder 3"/>
          <p:cNvSpPr>
            <a:spLocks noGrp="1"/>
          </p:cNvSpPr>
          <p:nvPr>
            <p:ph type="sldNum" sz="quarter" idx="10"/>
          </p:nvPr>
        </p:nvSpPr>
        <p:spPr/>
        <p:txBody>
          <a:bodyPr/>
          <a:lstStyle/>
          <a:p>
            <a:pPr>
              <a:defRPr/>
            </a:pPr>
            <a:fld id="{0990382C-2C1C-4DA3-B199-5FC826D2EEFE}" type="slidenum">
              <a:rPr lang="en-US" altLang="en-US" smtClean="0"/>
              <a:pPr>
                <a:defRPr/>
              </a:pPr>
              <a:t>4</a:t>
            </a:fld>
            <a:endParaRPr lang="en-US" altLang="en-US"/>
          </a:p>
        </p:txBody>
      </p:sp>
    </p:spTree>
    <p:extLst>
      <p:ext uri="{BB962C8B-B14F-4D97-AF65-F5344CB8AC3E}">
        <p14:creationId xmlns:p14="http://schemas.microsoft.com/office/powerpoint/2010/main" val="200926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Interpret</a:t>
            </a:r>
            <a:r>
              <a:rPr lang="en-US" baseline="0" dirty="0" smtClean="0"/>
              <a:t> 2.47: effect of </a:t>
            </a:r>
            <a:r>
              <a:rPr lang="en-US" baseline="0" dirty="0" err="1" smtClean="0"/>
              <a:t>IQ_verb</a:t>
            </a:r>
            <a:r>
              <a:rPr lang="en-US" baseline="0" dirty="0" smtClean="0"/>
              <a:t> when </a:t>
            </a:r>
            <a:r>
              <a:rPr lang="en-US" baseline="0" dirty="0" err="1" smtClean="0"/>
              <a:t>meanIQ</a:t>
            </a:r>
            <a:r>
              <a:rPr lang="en-US" baseline="0" dirty="0" smtClean="0"/>
              <a:t> in class is zero (overall mean)</a:t>
            </a:r>
          </a:p>
          <a:p>
            <a:r>
              <a:rPr lang="en-US" baseline="0" dirty="0" smtClean="0"/>
              <a:t>Interpret 1.09: effect of </a:t>
            </a:r>
            <a:r>
              <a:rPr lang="en-US" baseline="0" dirty="0" err="1" smtClean="0"/>
              <a:t>meanIQ</a:t>
            </a:r>
            <a:r>
              <a:rPr lang="en-US" baseline="0" dirty="0" smtClean="0"/>
              <a:t> when </a:t>
            </a:r>
            <a:r>
              <a:rPr lang="en-US" baseline="0" dirty="0" err="1" smtClean="0"/>
              <a:t>IQ_verb</a:t>
            </a:r>
            <a:r>
              <a:rPr lang="en-US" baseline="0" dirty="0" smtClean="0"/>
              <a:t> = 0 (at the mean = student with average IQ)</a:t>
            </a:r>
          </a:p>
          <a:p>
            <a:r>
              <a:rPr lang="en-US" baseline="0" dirty="0" smtClean="0"/>
              <a:t>.195 to .163</a:t>
            </a:r>
          </a:p>
          <a:p>
            <a:r>
              <a:rPr lang="en-US" baseline="0" dirty="0" smtClean="0"/>
              <a:t>Can include cross-level interaction even if don’t have random slopes</a:t>
            </a:r>
            <a:endParaRPr lang="en-US" dirty="0"/>
          </a:p>
        </p:txBody>
      </p:sp>
      <p:sp>
        <p:nvSpPr>
          <p:cNvPr id="4" name="Slide Number Placeholder 3"/>
          <p:cNvSpPr>
            <a:spLocks noGrp="1"/>
          </p:cNvSpPr>
          <p:nvPr>
            <p:ph type="sldNum" sz="quarter" idx="10"/>
          </p:nvPr>
        </p:nvSpPr>
        <p:spPr/>
        <p:txBody>
          <a:bodyPr/>
          <a:lstStyle/>
          <a:p>
            <a:pPr>
              <a:defRPr/>
            </a:pPr>
            <a:fld id="{0990382C-2C1C-4DA3-B199-5FC826D2EEFE}" type="slidenum">
              <a:rPr lang="en-US" altLang="en-US" smtClean="0"/>
              <a:pPr>
                <a:defRPr/>
              </a:pPr>
              <a:t>16</a:t>
            </a:fld>
            <a:endParaRPr lang="en-US" altLang="en-US"/>
          </a:p>
        </p:txBody>
      </p:sp>
    </p:spTree>
    <p:extLst>
      <p:ext uri="{BB962C8B-B14F-4D97-AF65-F5344CB8AC3E}">
        <p14:creationId xmlns:p14="http://schemas.microsoft.com/office/powerpoint/2010/main" val="549025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smtClean="0"/>
              <a:t>Click to edit Master title style</a:t>
            </a:r>
            <a:endParaRPr lang="en-US" altLang="en-US"/>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smtClean="0"/>
              <a:t>Click to edit Master subtitle style</a:t>
            </a:r>
            <a:endParaRPr lang="en-US" altLang="en-US"/>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BCF15C42-7CCA-4A25-8BA4-D448E3B4C442}" type="slidenum">
              <a:rPr lang="en-US" altLang="en-US"/>
              <a:pPr>
                <a:defRPr/>
              </a:pPr>
              <a:t>‹#›</a:t>
            </a:fld>
            <a:endParaRPr lang="en-US" altLang="en-US"/>
          </a:p>
        </p:txBody>
      </p:sp>
    </p:spTree>
    <p:extLst>
      <p:ext uri="{BB962C8B-B14F-4D97-AF65-F5344CB8AC3E}">
        <p14:creationId xmlns:p14="http://schemas.microsoft.com/office/powerpoint/2010/main" val="227202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7DEC7E-4224-46DA-9573-009A122B3C91}" type="slidenum">
              <a:rPr lang="en-US" altLang="en-US"/>
              <a:pPr>
                <a:defRPr/>
              </a:pPr>
              <a:t>‹#›</a:t>
            </a:fld>
            <a:endParaRPr lang="en-US" altLang="en-US"/>
          </a:p>
        </p:txBody>
      </p:sp>
    </p:spTree>
    <p:extLst>
      <p:ext uri="{BB962C8B-B14F-4D97-AF65-F5344CB8AC3E}">
        <p14:creationId xmlns:p14="http://schemas.microsoft.com/office/powerpoint/2010/main" val="2745081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1C5A04C-BDDB-499A-BB93-55EA10DC3AB8}" type="slidenum">
              <a:rPr lang="en-US" altLang="en-US"/>
              <a:pPr>
                <a:defRPr/>
              </a:pPr>
              <a:t>‹#›</a:t>
            </a:fld>
            <a:endParaRPr lang="en-US" altLang="en-US"/>
          </a:p>
        </p:txBody>
      </p:sp>
    </p:spTree>
    <p:extLst>
      <p:ext uri="{BB962C8B-B14F-4D97-AF65-F5344CB8AC3E}">
        <p14:creationId xmlns:p14="http://schemas.microsoft.com/office/powerpoint/2010/main" val="3480561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E422408-1314-4A6B-B0A7-692FE7C5D4AD}" type="slidenum">
              <a:rPr lang="en-US" altLang="en-US"/>
              <a:pPr>
                <a:defRPr/>
              </a:pPr>
              <a:t>‹#›</a:t>
            </a:fld>
            <a:endParaRPr lang="en-US" altLang="en-US"/>
          </a:p>
        </p:txBody>
      </p:sp>
    </p:spTree>
    <p:extLst>
      <p:ext uri="{BB962C8B-B14F-4D97-AF65-F5344CB8AC3E}">
        <p14:creationId xmlns:p14="http://schemas.microsoft.com/office/powerpoint/2010/main" val="158362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2C97EAF-2D2F-4616-8D72-A15BBCC62FB9}" type="slidenum">
              <a:rPr lang="en-US" altLang="en-US"/>
              <a:pPr>
                <a:defRPr/>
              </a:pPr>
              <a:t>‹#›</a:t>
            </a:fld>
            <a:endParaRPr lang="en-US" altLang="en-US"/>
          </a:p>
        </p:txBody>
      </p:sp>
    </p:spTree>
    <p:extLst>
      <p:ext uri="{BB962C8B-B14F-4D97-AF65-F5344CB8AC3E}">
        <p14:creationId xmlns:p14="http://schemas.microsoft.com/office/powerpoint/2010/main" val="2895898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09584A-B9D0-4C9D-BE78-F1D1172632B4}" type="slidenum">
              <a:rPr lang="en-US" altLang="en-US"/>
              <a:pPr>
                <a:defRPr/>
              </a:pPr>
              <a:t>‹#›</a:t>
            </a:fld>
            <a:endParaRPr lang="en-US" altLang="en-US"/>
          </a:p>
        </p:txBody>
      </p:sp>
    </p:spTree>
    <p:extLst>
      <p:ext uri="{BB962C8B-B14F-4D97-AF65-F5344CB8AC3E}">
        <p14:creationId xmlns:p14="http://schemas.microsoft.com/office/powerpoint/2010/main" val="1562895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1F26699-039E-4D85-ACEA-3E7982D4AFEF}" type="slidenum">
              <a:rPr lang="en-US" altLang="en-US"/>
              <a:pPr>
                <a:defRPr/>
              </a:pPr>
              <a:t>‹#›</a:t>
            </a:fld>
            <a:endParaRPr lang="en-US" altLang="en-US"/>
          </a:p>
        </p:txBody>
      </p:sp>
    </p:spTree>
    <p:extLst>
      <p:ext uri="{BB962C8B-B14F-4D97-AF65-F5344CB8AC3E}">
        <p14:creationId xmlns:p14="http://schemas.microsoft.com/office/powerpoint/2010/main" val="69092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816FE93-91BC-4F71-9002-DEB3D93AF201}" type="slidenum">
              <a:rPr lang="en-US" altLang="en-US"/>
              <a:pPr>
                <a:defRPr/>
              </a:pPr>
              <a:t>‹#›</a:t>
            </a:fld>
            <a:endParaRPr lang="en-US" altLang="en-US"/>
          </a:p>
        </p:txBody>
      </p:sp>
    </p:spTree>
    <p:extLst>
      <p:ext uri="{BB962C8B-B14F-4D97-AF65-F5344CB8AC3E}">
        <p14:creationId xmlns:p14="http://schemas.microsoft.com/office/powerpoint/2010/main" val="61825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F66F42B-5EBD-4F13-892C-5FA3D05CE579}" type="slidenum">
              <a:rPr lang="en-US" altLang="en-US"/>
              <a:pPr>
                <a:defRPr/>
              </a:pPr>
              <a:t>‹#›</a:t>
            </a:fld>
            <a:endParaRPr lang="en-US" altLang="en-US"/>
          </a:p>
        </p:txBody>
      </p:sp>
    </p:spTree>
    <p:extLst>
      <p:ext uri="{BB962C8B-B14F-4D97-AF65-F5344CB8AC3E}">
        <p14:creationId xmlns:p14="http://schemas.microsoft.com/office/powerpoint/2010/main" val="942436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88053B2-15B0-428D-A47F-91037EE9E56B}" type="slidenum">
              <a:rPr lang="en-US" altLang="en-US"/>
              <a:pPr>
                <a:defRPr/>
              </a:pPr>
              <a:t>‹#›</a:t>
            </a:fld>
            <a:endParaRPr lang="en-US" altLang="en-US"/>
          </a:p>
        </p:txBody>
      </p:sp>
    </p:spTree>
    <p:extLst>
      <p:ext uri="{BB962C8B-B14F-4D97-AF65-F5344CB8AC3E}">
        <p14:creationId xmlns:p14="http://schemas.microsoft.com/office/powerpoint/2010/main" val="3422187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17D972F-08EF-46F1-AEA6-5D97701AA8F6}" type="slidenum">
              <a:rPr lang="en-US" altLang="en-US"/>
              <a:pPr>
                <a:defRPr/>
              </a:pPr>
              <a:t>‹#›</a:t>
            </a:fld>
            <a:endParaRPr lang="en-US" altLang="en-US"/>
          </a:p>
        </p:txBody>
      </p:sp>
    </p:spTree>
    <p:extLst>
      <p:ext uri="{BB962C8B-B14F-4D97-AF65-F5344CB8AC3E}">
        <p14:creationId xmlns:p14="http://schemas.microsoft.com/office/powerpoint/2010/main" val="1856775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cs typeface="+mn-cs"/>
              </a:defRPr>
            </a:lvl1pPr>
          </a:lstStyle>
          <a:p>
            <a:pPr>
              <a:defRPr/>
            </a:pPr>
            <a:endParaRPr lang="en-US" alt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cs typeface="+mn-cs"/>
              </a:defRPr>
            </a:lvl1pPr>
          </a:lstStyle>
          <a:p>
            <a:pPr>
              <a:defRPr/>
            </a:pPr>
            <a:endParaRPr lang="en-US" altLang="en-US"/>
          </a:p>
        </p:txBody>
      </p:sp>
      <p:sp>
        <p:nvSpPr>
          <p:cNvPr id="512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28497073-AFB7-4B91-96E6-0DF0F4A6081F}" type="slidenum">
              <a:rPr lang="en-US" altLang="en-US"/>
              <a:pPr>
                <a:defRPr/>
              </a:pPr>
              <a:t>‹#›</a:t>
            </a:fld>
            <a:endParaRPr lang="en-US" altLang="en-US"/>
          </a:p>
        </p:txBody>
      </p:sp>
      <p:sp>
        <p:nvSpPr>
          <p:cNvPr id="1031" name="Freeform 7"/>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48"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9.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911225" y="1447800"/>
            <a:ext cx="7623175" cy="1752600"/>
          </a:xfrm>
        </p:spPr>
        <p:txBody>
          <a:bodyPr/>
          <a:lstStyle/>
          <a:p>
            <a:pPr eaLnBrk="1" hangingPunct="1"/>
            <a:r>
              <a:rPr lang="en-US" altLang="en-US" dirty="0" smtClean="0"/>
              <a:t>Stat 414 – Day 10</a:t>
            </a:r>
          </a:p>
        </p:txBody>
      </p:sp>
      <p:sp>
        <p:nvSpPr>
          <p:cNvPr id="5123" name="Subtitle 2"/>
          <p:cNvSpPr>
            <a:spLocks noGrp="1"/>
          </p:cNvSpPr>
          <p:nvPr>
            <p:ph type="subTitle" idx="1"/>
          </p:nvPr>
        </p:nvSpPr>
        <p:spPr/>
        <p:txBody>
          <a:bodyPr/>
          <a:lstStyle/>
          <a:p>
            <a:pPr eaLnBrk="1" hangingPunct="1"/>
            <a:r>
              <a:rPr lang="en-US" altLang="en-US" dirty="0" smtClean="0"/>
              <a:t>Random slopes (5.1)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 Example 3</a:t>
            </a:r>
            <a:endParaRPr lang="en-US" dirty="0"/>
          </a:p>
        </p:txBody>
      </p:sp>
      <p:sp>
        <p:nvSpPr>
          <p:cNvPr id="3" name="Content Placeholder 2"/>
          <p:cNvSpPr>
            <a:spLocks noGrp="1"/>
          </p:cNvSpPr>
          <p:nvPr>
            <p:ph idx="1"/>
          </p:nvPr>
        </p:nvSpPr>
        <p:spPr/>
        <p:txBody>
          <a:bodyPr/>
          <a:lstStyle/>
          <a:p>
            <a:r>
              <a:rPr lang="en-US" dirty="0" err="1" smtClean="0"/>
              <a:t>langPOST</a:t>
            </a:r>
            <a:r>
              <a:rPr lang="en-US" dirty="0" smtClean="0"/>
              <a:t> in different classes (schools)</a:t>
            </a:r>
          </a:p>
          <a:p>
            <a:r>
              <a:rPr lang="en-US" dirty="0" err="1" smtClean="0"/>
              <a:t>verbal__IQ</a:t>
            </a:r>
            <a:r>
              <a:rPr lang="en-US" dirty="0" smtClean="0"/>
              <a:t> was centered</a:t>
            </a:r>
          </a:p>
          <a:p>
            <a:pPr lvl="1"/>
            <a:r>
              <a:rPr lang="en-US" dirty="0" smtClean="0"/>
              <a:t>But then some observations remove</a:t>
            </a:r>
          </a:p>
          <a:p>
            <a:r>
              <a:rPr lang="en-US" dirty="0" smtClean="0"/>
              <a:t>With new dataset, computed group means</a:t>
            </a:r>
          </a:p>
          <a:p>
            <a:pPr lvl="1"/>
            <a:r>
              <a:rPr lang="en-US" dirty="0" smtClean="0"/>
              <a:t>Grand mean centered</a:t>
            </a:r>
            <a:endParaRPr lang="en-US" dirty="0"/>
          </a:p>
        </p:txBody>
      </p:sp>
    </p:spTree>
    <p:extLst>
      <p:ext uri="{BB962C8B-B14F-4D97-AF65-F5344CB8AC3E}">
        <p14:creationId xmlns:p14="http://schemas.microsoft.com/office/powerpoint/2010/main" val="2479611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9925"/>
          </a:xfrm>
        </p:spPr>
        <p:txBody>
          <a:bodyPr/>
          <a:lstStyle/>
          <a:p>
            <a:r>
              <a:rPr lang="en-US" dirty="0" smtClean="0"/>
              <a:t>Table 4.2 with “centered” IQ</a:t>
            </a:r>
          </a:p>
          <a:p>
            <a:endParaRPr lang="en-US" dirty="0"/>
          </a:p>
          <a:p>
            <a:endParaRPr lang="en-US" dirty="0" smtClean="0"/>
          </a:p>
          <a:p>
            <a:endParaRPr lang="en-US" dirty="0"/>
          </a:p>
          <a:p>
            <a:endParaRPr lang="en-US" dirty="0" smtClean="0"/>
          </a:p>
          <a:p>
            <a:endParaRPr lang="en-US" dirty="0"/>
          </a:p>
          <a:p>
            <a:r>
              <a:rPr lang="en-US" dirty="0" smtClean="0"/>
              <a:t>Table 4.2 with “standardized” IQ and </a:t>
            </a:r>
            <a:r>
              <a:rPr lang="en-US" dirty="0" err="1" smtClean="0"/>
              <a:t>lang</a:t>
            </a:r>
            <a:endParaRPr lang="en-US" dirty="0"/>
          </a:p>
        </p:txBody>
      </p:sp>
      <p:pic>
        <p:nvPicPr>
          <p:cNvPr id="4" name="Picture 3"/>
          <p:cNvPicPr>
            <a:picLocks noChangeAspect="1"/>
          </p:cNvPicPr>
          <p:nvPr/>
        </p:nvPicPr>
        <p:blipFill>
          <a:blip r:embed="rId2"/>
          <a:stretch>
            <a:fillRect/>
          </a:stretch>
        </p:blipFill>
        <p:spPr>
          <a:xfrm>
            <a:off x="1371600" y="1066800"/>
            <a:ext cx="5257800" cy="2306648"/>
          </a:xfrm>
          <a:prstGeom prst="rect">
            <a:avLst/>
          </a:prstGeom>
        </p:spPr>
      </p:pic>
      <p:pic>
        <p:nvPicPr>
          <p:cNvPr id="5" name="Picture 4"/>
          <p:cNvPicPr>
            <a:picLocks noChangeAspect="1"/>
          </p:cNvPicPr>
          <p:nvPr/>
        </p:nvPicPr>
        <p:blipFill>
          <a:blip r:embed="rId3"/>
          <a:stretch>
            <a:fillRect/>
          </a:stretch>
        </p:blipFill>
        <p:spPr>
          <a:xfrm>
            <a:off x="1523999" y="4301490"/>
            <a:ext cx="5340739" cy="2251710"/>
          </a:xfrm>
          <a:prstGeom prst="rect">
            <a:avLst/>
          </a:prstGeom>
        </p:spPr>
      </p:pic>
    </p:spTree>
    <p:extLst>
      <p:ext uri="{BB962C8B-B14F-4D97-AF65-F5344CB8AC3E}">
        <p14:creationId xmlns:p14="http://schemas.microsoft.com/office/powerpoint/2010/main" val="2243820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652462" y="4314825"/>
            <a:ext cx="4333875" cy="2162175"/>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9925"/>
          </a:xfrm>
        </p:spPr>
        <p:txBody>
          <a:bodyPr/>
          <a:lstStyle/>
          <a:p>
            <a:r>
              <a:rPr lang="en-US" dirty="0" smtClean="0"/>
              <a:t>Table 4.2 with “centered” IQ</a:t>
            </a:r>
          </a:p>
          <a:p>
            <a:endParaRPr lang="en-US" dirty="0"/>
          </a:p>
          <a:p>
            <a:endParaRPr lang="en-US" dirty="0" smtClean="0"/>
          </a:p>
          <a:p>
            <a:endParaRPr lang="en-US" dirty="0"/>
          </a:p>
          <a:p>
            <a:endParaRPr lang="en-US" dirty="0" smtClean="0"/>
          </a:p>
          <a:p>
            <a:endParaRPr lang="en-US" dirty="0"/>
          </a:p>
          <a:p>
            <a:r>
              <a:rPr lang="en-US" dirty="0" smtClean="0"/>
              <a:t>Table 4.4 including IQ and mean IQ</a:t>
            </a:r>
            <a:endParaRPr lang="en-US" dirty="0"/>
          </a:p>
        </p:txBody>
      </p:sp>
      <p:pic>
        <p:nvPicPr>
          <p:cNvPr id="4" name="Picture 3"/>
          <p:cNvPicPr>
            <a:picLocks noChangeAspect="1"/>
          </p:cNvPicPr>
          <p:nvPr/>
        </p:nvPicPr>
        <p:blipFill>
          <a:blip r:embed="rId3"/>
          <a:stretch>
            <a:fillRect/>
          </a:stretch>
        </p:blipFill>
        <p:spPr>
          <a:xfrm>
            <a:off x="533400" y="987414"/>
            <a:ext cx="5257800" cy="2306648"/>
          </a:xfrm>
          <a:prstGeom prst="rect">
            <a:avLst/>
          </a:prstGeom>
        </p:spPr>
      </p:pic>
      <mc:AlternateContent xmlns:mc="http://schemas.openxmlformats.org/markup-compatibility/2006" xmlns:a14="http://schemas.microsoft.com/office/drawing/2010/main">
        <mc:Choice Requires="a14">
          <p:sp>
            <p:nvSpPr>
              <p:cNvPr id="8" name="TextBox 7"/>
              <p:cNvSpPr txBox="1"/>
              <p:nvPr/>
            </p:nvSpPr>
            <p:spPr>
              <a:xfrm>
                <a:off x="5543885" y="4648200"/>
                <a:ext cx="3340466"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m:t>
                          </m:r>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2</m:t>
                          </m:r>
                        </m:sub>
                      </m:sSub>
                      <m:r>
                        <a:rPr lang="en-US" b="0" i="1" smtClean="0">
                          <a:latin typeface="Cambria Math" panose="02040503050406030204" pitchFamily="18" charset="0"/>
                        </a:rPr>
                        <m:t>𝑚𝑒𝑎𝑛𝐼</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𝑄</m:t>
                          </m:r>
                        </m:e>
                        <m:sub>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𝑢</m:t>
                          </m:r>
                        </m:e>
                        <m:sub>
                          <m:r>
                            <a:rPr lang="en-US" b="0" i="1" smtClean="0">
                              <a:latin typeface="Cambria Math" panose="02040503050406030204" pitchFamily="18" charset="0"/>
                            </a:rPr>
                            <m:t>𝑜𝑗</m:t>
                          </m:r>
                        </m:sub>
                      </m:sSub>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5543885" y="4648200"/>
                <a:ext cx="3340466" cy="391646"/>
              </a:xfrm>
              <a:prstGeom prst="rect">
                <a:avLst/>
              </a:prstGeom>
              <a:blipFill>
                <a:blip r:embed="rId5"/>
                <a:stretch>
                  <a:fillRect b="-78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5521025" y="1537879"/>
                <a:ext cx="3219791"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𝑙𝑎𝑛𝑔𝑃𝑂𝑆𝑇</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m:t>
                          </m:r>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1</m:t>
                          </m:r>
                        </m:sub>
                      </m:sSub>
                      <m:r>
                        <a:rPr lang="en-US" b="0" i="1" smtClean="0">
                          <a:latin typeface="Cambria Math" panose="02040503050406030204" pitchFamily="18" charset="0"/>
                        </a:rPr>
                        <m:t>𝐼𝑄</m:t>
                      </m:r>
                      <m:r>
                        <a:rPr lang="en-US" b="0" i="1" smtClean="0">
                          <a:latin typeface="Cambria Math" panose="02040503050406030204" pitchFamily="18" charset="0"/>
                        </a:rPr>
                        <m:t>_</m:t>
                      </m:r>
                      <m:r>
                        <a:rPr lang="en-US" b="0" i="1" smtClean="0">
                          <a:latin typeface="Cambria Math" panose="02040503050406030204" pitchFamily="18" charset="0"/>
                        </a:rPr>
                        <m:t>𝑣𝑒𝑟𝑏</m:t>
                      </m:r>
                    </m:oMath>
                  </m:oMathPara>
                </a14:m>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5521025" y="1537879"/>
                <a:ext cx="3219791" cy="391646"/>
              </a:xfrm>
              <a:prstGeom prst="rect">
                <a:avLst/>
              </a:prstGeom>
              <a:blipFill>
                <a:blip r:embed="rId6"/>
                <a:stretch>
                  <a:fillRect b="-7692"/>
                </a:stretch>
              </a:blipFill>
            </p:spPr>
            <p:txBody>
              <a:bodyPr/>
              <a:lstStyle/>
              <a:p>
                <a:r>
                  <a:rPr lang="en-US">
                    <a:noFill/>
                  </a:rPr>
                  <a:t> </a:t>
                </a:r>
              </a:p>
            </p:txBody>
          </p:sp>
        </mc:Fallback>
      </mc:AlternateContent>
      <p:sp>
        <p:nvSpPr>
          <p:cNvPr id="10" name="Rounded Rectangle 9"/>
          <p:cNvSpPr/>
          <p:nvPr/>
        </p:nvSpPr>
        <p:spPr>
          <a:xfrm>
            <a:off x="2819400" y="4713754"/>
            <a:ext cx="838200" cy="239246"/>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791200" y="5257800"/>
            <a:ext cx="2590800" cy="646331"/>
          </a:xfrm>
          <a:prstGeom prst="rect">
            <a:avLst/>
          </a:prstGeom>
          <a:noFill/>
        </p:spPr>
        <p:txBody>
          <a:bodyPr wrap="square" rtlCol="0">
            <a:spAutoFit/>
          </a:bodyPr>
          <a:lstStyle/>
          <a:p>
            <a:r>
              <a:rPr lang="en-US" dirty="0" smtClean="0"/>
              <a:t>School level variance goes down</a:t>
            </a:r>
            <a:endParaRPr lang="en-US" dirty="0"/>
          </a:p>
        </p:txBody>
      </p:sp>
    </p:spTree>
    <p:extLst>
      <p:ext uri="{BB962C8B-B14F-4D97-AF65-F5344CB8AC3E}">
        <p14:creationId xmlns:p14="http://schemas.microsoft.com/office/powerpoint/2010/main" val="251369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p:bldP spid="9" grpId="0"/>
      <p:bldP spid="10" grpId="0" animBg="1"/>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lstStyle/>
          <a:p>
            <a:pPr marL="0" indent="0">
              <a:buNone/>
            </a:pPr>
            <a:r>
              <a:rPr lang="en-US" dirty="0" smtClean="0"/>
              <a:t>(a) Slope of within groups equation?</a:t>
            </a:r>
          </a:p>
          <a:p>
            <a:pPr marL="0" indent="0">
              <a:buNone/>
            </a:pPr>
            <a:r>
              <a:rPr lang="en-US" dirty="0" smtClean="0"/>
              <a:t>2.45 (“effect” of increase in student IQ)</a:t>
            </a:r>
          </a:p>
          <a:p>
            <a:pPr marL="0" indent="0">
              <a:buNone/>
            </a:pPr>
            <a:r>
              <a:rPr lang="en-US" dirty="0" smtClean="0"/>
              <a:t>(b) Additional contribution?</a:t>
            </a:r>
          </a:p>
          <a:p>
            <a:pPr marL="0" indent="0">
              <a:buNone/>
            </a:pPr>
            <a:r>
              <a:rPr lang="en-US" dirty="0" smtClean="0"/>
              <a:t>Grand-mean centered: 1.28 (given student IQ, but school IQ one unit higher)</a:t>
            </a:r>
          </a:p>
          <a:p>
            <a:pPr marL="0" indent="0">
              <a:buNone/>
            </a:pPr>
            <a:r>
              <a:rPr lang="en-US" dirty="0" smtClean="0"/>
              <a:t>t = 4.906</a:t>
            </a:r>
          </a:p>
          <a:p>
            <a:pPr marL="0" indent="0">
              <a:buNone/>
            </a:pPr>
            <a:r>
              <a:rPr lang="en-US" dirty="0"/>
              <a:t>(c) group-mean centered: 3.74</a:t>
            </a:r>
          </a:p>
          <a:p>
            <a:pPr marL="0" indent="0">
              <a:buNone/>
            </a:pPr>
            <a:r>
              <a:rPr lang="en-US" dirty="0"/>
              <a:t>Change in school mean </a:t>
            </a:r>
            <a:r>
              <a:rPr lang="en-US" dirty="0" err="1"/>
              <a:t>langPOST</a:t>
            </a:r>
            <a:r>
              <a:rPr lang="en-US" dirty="0"/>
              <a:t> if increase school mean IQ by one (vs. </a:t>
            </a:r>
            <a:r>
              <a:rPr lang="en-US" dirty="0" smtClean="0"/>
              <a:t>3.67</a:t>
            </a:r>
            <a:r>
              <a:rPr lang="en-US" dirty="0"/>
              <a:t>)</a:t>
            </a:r>
            <a:r>
              <a:rPr lang="en-US" dirty="0" smtClean="0"/>
              <a:t>  </a:t>
            </a:r>
          </a:p>
        </p:txBody>
      </p:sp>
      <p:pic>
        <p:nvPicPr>
          <p:cNvPr id="6" name="Picture 5"/>
          <p:cNvPicPr>
            <a:picLocks noChangeAspect="1"/>
          </p:cNvPicPr>
          <p:nvPr/>
        </p:nvPicPr>
        <p:blipFill>
          <a:blip r:embed="rId2"/>
          <a:stretch>
            <a:fillRect/>
          </a:stretch>
        </p:blipFill>
        <p:spPr>
          <a:xfrm>
            <a:off x="469490" y="4724400"/>
            <a:ext cx="6557963" cy="1247612"/>
          </a:xfrm>
          <a:prstGeom prst="rect">
            <a:avLst/>
          </a:prstGeom>
        </p:spPr>
      </p:pic>
    </p:spTree>
    <p:extLst>
      <p:ext uri="{BB962C8B-B14F-4D97-AF65-F5344CB8AC3E}">
        <p14:creationId xmlns:p14="http://schemas.microsoft.com/office/powerpoint/2010/main" val="60432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lstStyle/>
          <a:p>
            <a:pPr marL="0" indent="0">
              <a:buNone/>
            </a:pPr>
            <a:r>
              <a:rPr lang="en-US" dirty="0" smtClean="0"/>
              <a:t>(</a:t>
            </a:r>
            <a:r>
              <a:rPr lang="en-US" dirty="0" smtClean="0"/>
              <a:t>f) Allow </a:t>
            </a:r>
            <a:r>
              <a:rPr lang="en-US" dirty="0" err="1" smtClean="0"/>
              <a:t>IQ_verb</a:t>
            </a:r>
            <a:r>
              <a:rPr lang="en-US" dirty="0" smtClean="0"/>
              <a:t> to have random slopes…</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128774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lstStyle/>
          <a:p>
            <a:r>
              <a:rPr lang="en-US" dirty="0" smtClean="0"/>
              <a:t>Slope/Intercept correlation</a:t>
            </a:r>
          </a:p>
          <a:p>
            <a:pPr lvl="1"/>
            <a:r>
              <a:rPr lang="en-US" dirty="0" smtClean="0"/>
              <a:t>Negative…</a:t>
            </a:r>
          </a:p>
          <a:p>
            <a:endParaRPr lang="en-US" dirty="0"/>
          </a:p>
          <a:p>
            <a:endParaRPr lang="en-US" dirty="0" smtClean="0"/>
          </a:p>
          <a:p>
            <a:r>
              <a:rPr lang="en-US" dirty="0"/>
              <a:t>Schools with large intercepts </a:t>
            </a:r>
            <a:r>
              <a:rPr lang="en-US" dirty="0" smtClean="0"/>
              <a:t>(</a:t>
            </a:r>
            <a:r>
              <a:rPr lang="en-US" dirty="0" err="1" smtClean="0"/>
              <a:t>avg</a:t>
            </a:r>
            <a:r>
              <a:rPr lang="en-US" dirty="0" smtClean="0"/>
              <a:t> </a:t>
            </a:r>
            <a:r>
              <a:rPr lang="en-US" dirty="0" err="1" smtClean="0"/>
              <a:t>lang</a:t>
            </a:r>
            <a:r>
              <a:rPr lang="en-US" dirty="0" smtClean="0"/>
              <a:t> for students with average IQ in school with average IQ) have </a:t>
            </a:r>
            <a:r>
              <a:rPr lang="en-US" dirty="0"/>
              <a:t>smaller </a:t>
            </a:r>
            <a:r>
              <a:rPr lang="en-US" dirty="0" smtClean="0"/>
              <a:t>slopes (within class IQ effect) </a:t>
            </a:r>
            <a:r>
              <a:rPr lang="en-US" dirty="0"/>
              <a:t>but still stay “ahead” of schools with lower intercepts, for this range of IQ scores</a:t>
            </a:r>
          </a:p>
        </p:txBody>
      </p:sp>
      <p:pic>
        <p:nvPicPr>
          <p:cNvPr id="4" name="Picture 3"/>
          <p:cNvPicPr>
            <a:picLocks noChangeAspect="1"/>
          </p:cNvPicPr>
          <p:nvPr/>
        </p:nvPicPr>
        <p:blipFill>
          <a:blip r:embed="rId2"/>
          <a:stretch>
            <a:fillRect/>
          </a:stretch>
        </p:blipFill>
        <p:spPr>
          <a:xfrm>
            <a:off x="4800600" y="457200"/>
            <a:ext cx="4084569" cy="2481237"/>
          </a:xfrm>
          <a:prstGeom prst="rect">
            <a:avLst/>
          </a:prstGeom>
        </p:spPr>
      </p:pic>
    </p:spTree>
    <p:extLst>
      <p:ext uri="{BB962C8B-B14F-4D97-AF65-F5344CB8AC3E}">
        <p14:creationId xmlns:p14="http://schemas.microsoft.com/office/powerpoint/2010/main" val="385306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9925"/>
          </a:xfrm>
        </p:spPr>
        <p:txBody>
          <a:bodyPr/>
          <a:lstStyle/>
          <a:p>
            <a:r>
              <a:rPr lang="en-US" dirty="0" smtClean="0"/>
              <a:t>Allowing for random slope</a:t>
            </a:r>
          </a:p>
          <a:p>
            <a:endParaRPr lang="en-US" dirty="0"/>
          </a:p>
          <a:p>
            <a:endParaRPr lang="en-US" dirty="0" smtClean="0"/>
          </a:p>
          <a:p>
            <a:endParaRPr lang="en-US" dirty="0"/>
          </a:p>
          <a:p>
            <a:endParaRPr lang="en-US" dirty="0" smtClean="0"/>
          </a:p>
          <a:p>
            <a:endParaRPr lang="en-US" dirty="0"/>
          </a:p>
          <a:p>
            <a:r>
              <a:rPr lang="en-US" dirty="0" smtClean="0"/>
              <a:t>Table 4.4 including IQ * mean IQ</a:t>
            </a:r>
            <a:endParaRPr lang="en-US" dirty="0"/>
          </a:p>
        </p:txBody>
      </p:sp>
      <p:pic>
        <p:nvPicPr>
          <p:cNvPr id="5" name="Picture 4"/>
          <p:cNvPicPr>
            <a:picLocks noChangeAspect="1"/>
          </p:cNvPicPr>
          <p:nvPr/>
        </p:nvPicPr>
        <p:blipFill>
          <a:blip r:embed="rId3"/>
          <a:stretch>
            <a:fillRect/>
          </a:stretch>
        </p:blipFill>
        <p:spPr>
          <a:xfrm>
            <a:off x="418424" y="990600"/>
            <a:ext cx="5029200" cy="2462859"/>
          </a:xfrm>
          <a:prstGeom prst="rect">
            <a:avLst/>
          </a:prstGeom>
        </p:spPr>
      </p:pic>
      <mc:AlternateContent xmlns:mc="http://schemas.openxmlformats.org/markup-compatibility/2006" xmlns:a14="http://schemas.microsoft.com/office/drawing/2010/main">
        <mc:Choice Requires="a14">
          <p:sp>
            <p:nvSpPr>
              <p:cNvPr id="8" name="TextBox 7"/>
              <p:cNvSpPr txBox="1"/>
              <p:nvPr/>
            </p:nvSpPr>
            <p:spPr>
              <a:xfrm>
                <a:off x="5521025" y="1537879"/>
                <a:ext cx="3304110"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𝑙𝑎𝑛𝑔𝑃𝑂𝑆𝑇</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m:t>
                          </m:r>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1</m:t>
                          </m:r>
                          <m:r>
                            <a:rPr lang="en-US" b="0" i="1" smtClean="0">
                              <a:latin typeface="Cambria Math" panose="02040503050406030204" pitchFamily="18" charset="0"/>
                            </a:rPr>
                            <m:t>𝑗</m:t>
                          </m:r>
                        </m:sub>
                      </m:sSub>
                      <m:r>
                        <a:rPr lang="en-US" b="0" i="1" smtClean="0">
                          <a:latin typeface="Cambria Math" panose="02040503050406030204" pitchFamily="18" charset="0"/>
                        </a:rPr>
                        <m:t>𝐼𝑄</m:t>
                      </m:r>
                      <m:r>
                        <a:rPr lang="en-US" b="0" i="1" smtClean="0">
                          <a:latin typeface="Cambria Math" panose="02040503050406030204" pitchFamily="18" charset="0"/>
                        </a:rPr>
                        <m:t>_</m:t>
                      </m:r>
                      <m:r>
                        <a:rPr lang="en-US" b="0" i="1" smtClean="0">
                          <a:latin typeface="Cambria Math" panose="02040503050406030204" pitchFamily="18" charset="0"/>
                        </a:rPr>
                        <m:t>𝑣𝑒𝑟𝑏</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5521025" y="1537879"/>
                <a:ext cx="3304110" cy="391646"/>
              </a:xfrm>
              <a:prstGeom prst="rect">
                <a:avLst/>
              </a:prstGeom>
              <a:blipFill>
                <a:blip r:embed="rId5"/>
                <a:stretch>
                  <a:fillRect b="-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5105400" y="4640818"/>
                <a:ext cx="3354188" cy="124495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m:t>
                          </m:r>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2</m:t>
                          </m:r>
                        </m:sub>
                      </m:sSub>
                      <m:r>
                        <a:rPr lang="en-US" b="0" i="1" smtClean="0">
                          <a:latin typeface="Cambria Math" panose="02040503050406030204" pitchFamily="18" charset="0"/>
                        </a:rPr>
                        <m:t>𝑚𝑒𝑎𝑛𝐼</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𝑄</m:t>
                          </m:r>
                        </m:e>
                        <m:sub>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𝑢</m:t>
                          </m:r>
                        </m:e>
                        <m:sub>
                          <m:r>
                            <a:rPr lang="en-US" b="0" i="1" smtClean="0">
                              <a:latin typeface="Cambria Math" panose="02040503050406030204" pitchFamily="18" charset="0"/>
                            </a:rPr>
                            <m:t>𝑜𝑗</m:t>
                          </m:r>
                        </m:sub>
                      </m:sSub>
                    </m:oMath>
                  </m:oMathPara>
                </a14:m>
                <a:endParaRPr lang="en-US" dirty="0" smtClean="0"/>
              </a:p>
              <a:p>
                <a:endParaRPr lang="en-US" dirty="0" smtClean="0"/>
              </a:p>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b="0" i="1" smtClean="0">
                              <a:latin typeface="Cambria Math" panose="02040503050406030204" pitchFamily="18" charset="0"/>
                            </a:rPr>
                            <m:t>1</m:t>
                          </m:r>
                          <m:r>
                            <a:rPr lang="en-US" i="1">
                              <a:latin typeface="Cambria Math" panose="02040503050406030204" pitchFamily="18" charset="0"/>
                            </a:rPr>
                            <m:t>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b="0" i="1" smtClean="0">
                              <a:latin typeface="Cambria Math" panose="02040503050406030204" pitchFamily="18" charset="0"/>
                            </a:rPr>
                            <m:t>1</m:t>
                          </m:r>
                          <m:r>
                            <a:rPr lang="en-US" i="1">
                              <a:latin typeface="Cambria Math" panose="02040503050406030204" pitchFamily="18" charset="0"/>
                            </a:rPr>
                            <m:t>0</m:t>
                          </m:r>
                        </m:sub>
                      </m:sSub>
                      <m:r>
                        <a:rPr lang="en-US" i="1">
                          <a:latin typeface="Cambria Math" panose="02040503050406030204" pitchFamily="18" charset="0"/>
                        </a:rPr>
                        <m:t>+</m:t>
                      </m:r>
                      <m:sSub>
                        <m:sSubPr>
                          <m:ctrlPr>
                            <a:rPr lang="en-US" i="1" smtClean="0">
                              <a:latin typeface="Cambria Math" panose="02040503050406030204" pitchFamily="18" charset="0"/>
                            </a:rPr>
                          </m:ctrlPr>
                        </m:sSubPr>
                        <m:e>
                          <m:r>
                            <a:rPr lang="en-US" i="1">
                              <a:latin typeface="Cambria Math" panose="02040503050406030204" pitchFamily="18" charset="0"/>
                            </a:rPr>
                            <m:t>𝛽</m:t>
                          </m:r>
                        </m:e>
                        <m:sub>
                          <m:r>
                            <a:rPr lang="en-US" b="0" i="1" smtClean="0">
                              <a:latin typeface="Cambria Math" panose="02040503050406030204" pitchFamily="18" charset="0"/>
                            </a:rPr>
                            <m:t>3</m:t>
                          </m:r>
                        </m:sub>
                      </m:sSub>
                      <m:r>
                        <a:rPr lang="en-US" i="1">
                          <a:latin typeface="Cambria Math" panose="02040503050406030204" pitchFamily="18" charset="0"/>
                        </a:rPr>
                        <m:t>𝑚𝑒𝑎𝑛𝐼</m:t>
                      </m:r>
                      <m:sSub>
                        <m:sSubPr>
                          <m:ctrlPr>
                            <a:rPr lang="en-US"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𝑢</m:t>
                          </m:r>
                        </m:e>
                        <m:sub>
                          <m:r>
                            <a:rPr lang="en-US" b="0" i="1" smtClean="0">
                              <a:latin typeface="Cambria Math" panose="02040503050406030204" pitchFamily="18" charset="0"/>
                            </a:rPr>
                            <m:t>1</m:t>
                          </m:r>
                          <m:r>
                            <a:rPr lang="en-US" i="1">
                              <a:latin typeface="Cambria Math" panose="02040503050406030204" pitchFamily="18" charset="0"/>
                            </a:rPr>
                            <m:t>𝑗</m:t>
                          </m:r>
                        </m:sub>
                      </m:sSub>
                    </m:oMath>
                  </m:oMathPara>
                </a14:m>
                <a:endParaRPr lang="en-US" dirty="0"/>
              </a:p>
              <a:p>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5105400" y="4640818"/>
                <a:ext cx="3354188" cy="1244956"/>
              </a:xfrm>
              <a:prstGeom prst="rect">
                <a:avLst/>
              </a:prstGeom>
              <a:blipFill>
                <a:blip r:embed="rId6"/>
                <a:stretch>
                  <a:fillRect/>
                </a:stretch>
              </a:blipFill>
            </p:spPr>
            <p:txBody>
              <a:bodyPr/>
              <a:lstStyle/>
              <a:p>
                <a:r>
                  <a:rPr lang="en-US">
                    <a:noFill/>
                  </a:rPr>
                  <a:t> </a:t>
                </a:r>
              </a:p>
            </p:txBody>
          </p:sp>
        </mc:Fallback>
      </mc:AlternateContent>
      <p:pic>
        <p:nvPicPr>
          <p:cNvPr id="6" name="Picture 5"/>
          <p:cNvPicPr>
            <a:picLocks noChangeAspect="1"/>
          </p:cNvPicPr>
          <p:nvPr/>
        </p:nvPicPr>
        <p:blipFill>
          <a:blip r:embed="rId7"/>
          <a:stretch>
            <a:fillRect/>
          </a:stretch>
        </p:blipFill>
        <p:spPr>
          <a:xfrm>
            <a:off x="318865" y="4206875"/>
            <a:ext cx="4657725" cy="2533650"/>
          </a:xfrm>
          <a:prstGeom prst="rect">
            <a:avLst/>
          </a:prstGeom>
        </p:spPr>
      </p:pic>
    </p:spTree>
    <p:extLst>
      <p:ext uri="{BB962C8B-B14F-4D97-AF65-F5344CB8AC3E}">
        <p14:creationId xmlns:p14="http://schemas.microsoft.com/office/powerpoint/2010/main" val="2846616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575759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 87</a:t>
            </a:r>
            <a:endParaRPr lang="en-US" dirty="0"/>
          </a:p>
        </p:txBody>
      </p:sp>
      <p:sp>
        <p:nvSpPr>
          <p:cNvPr id="3" name="Content Placeholder 2"/>
          <p:cNvSpPr>
            <a:spLocks noGrp="1"/>
          </p:cNvSpPr>
          <p:nvPr>
            <p:ph idx="1"/>
          </p:nvPr>
        </p:nvSpPr>
        <p:spPr/>
        <p:txBody>
          <a:bodyPr/>
          <a:lstStyle/>
          <a:p>
            <a:r>
              <a:rPr lang="en-US" dirty="0" smtClean="0"/>
              <a:t>In cases where the explanation of the random effects works extremely well, one may end up with models with no random effects at level two… random intercepts, slope have zero variance.. Omitted.. The resulting model may be analyzed just as well with OLS regression analysis… within group dependence has been fully explained by the available explanatory variables/interactions (no more dependence in the </a:t>
            </a:r>
            <a:r>
              <a:rPr lang="en-US" i="1" dirty="0" smtClean="0"/>
              <a:t>residuals</a:t>
            </a:r>
            <a:r>
              <a:rPr lang="en-US" dirty="0" smtClean="0"/>
              <a:t>)</a:t>
            </a:r>
            <a:endParaRPr lang="en-US" dirty="0"/>
          </a:p>
        </p:txBody>
      </p:sp>
    </p:spTree>
    <p:extLst>
      <p:ext uri="{BB962C8B-B14F-4D97-AF65-F5344CB8AC3E}">
        <p14:creationId xmlns:p14="http://schemas.microsoft.com/office/powerpoint/2010/main" val="30643963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dirty="0" smtClean="0"/>
              <a:t>Have already discussed 5.4 and 5.5, Ch. </a:t>
            </a:r>
            <a:r>
              <a:rPr lang="en-US" smtClean="0"/>
              <a:t>6</a:t>
            </a:r>
            <a:endParaRPr lang="en-US"/>
          </a:p>
        </p:txBody>
      </p:sp>
    </p:spTree>
    <p:extLst>
      <p:ext uri="{BB962C8B-B14F-4D97-AF65-F5344CB8AC3E}">
        <p14:creationId xmlns:p14="http://schemas.microsoft.com/office/powerpoint/2010/main" val="3825850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week</a:t>
            </a:r>
            <a:endParaRPr lang="en-US" dirty="0"/>
          </a:p>
        </p:txBody>
      </p:sp>
      <p:sp>
        <p:nvSpPr>
          <p:cNvPr id="3" name="Content Placeholder 2"/>
          <p:cNvSpPr>
            <a:spLocks noGrp="1"/>
          </p:cNvSpPr>
          <p:nvPr>
            <p:ph idx="1"/>
          </p:nvPr>
        </p:nvSpPr>
        <p:spPr/>
        <p:txBody>
          <a:bodyPr/>
          <a:lstStyle/>
          <a:p>
            <a:r>
              <a:rPr lang="en-US" dirty="0"/>
              <a:t>HW </a:t>
            </a:r>
            <a:r>
              <a:rPr lang="en-US" dirty="0" smtClean="0"/>
              <a:t>5</a:t>
            </a:r>
          </a:p>
          <a:p>
            <a:pPr lvl="1"/>
            <a:r>
              <a:rPr lang="en-US" dirty="0" smtClean="0"/>
              <a:t>How </a:t>
            </a:r>
            <a:r>
              <a:rPr lang="en-US" dirty="0" smtClean="0"/>
              <a:t>to knit</a:t>
            </a:r>
          </a:p>
          <a:p>
            <a:pPr lvl="1"/>
            <a:r>
              <a:rPr lang="en-US" dirty="0" smtClean="0"/>
              <a:t>Performance to performance </a:t>
            </a:r>
            <a:r>
              <a:rPr lang="en-US" dirty="0" smtClean="0"/>
              <a:t>variation</a:t>
            </a:r>
          </a:p>
          <a:p>
            <a:r>
              <a:rPr lang="en-US" dirty="0" smtClean="0"/>
              <a:t>Project proposals</a:t>
            </a:r>
          </a:p>
          <a:p>
            <a:r>
              <a:rPr lang="en-US" dirty="0" smtClean="0"/>
              <a:t>Office hours </a:t>
            </a:r>
          </a:p>
          <a:p>
            <a:pPr lvl="1"/>
            <a:r>
              <a:rPr lang="en-US" dirty="0" smtClean="0"/>
              <a:t>Today 1-2</a:t>
            </a:r>
          </a:p>
          <a:p>
            <a:pPr lvl="1"/>
            <a:r>
              <a:rPr lang="en-US" dirty="0" smtClean="0"/>
              <a:t>Tomorrow </a:t>
            </a:r>
            <a:r>
              <a:rPr lang="en-US" dirty="0" err="1" smtClean="0"/>
              <a:t>econference</a:t>
            </a:r>
            <a:r>
              <a:rPr lang="en-US" dirty="0" smtClean="0"/>
              <a:t> 8:30-9:30, </a:t>
            </a:r>
            <a:r>
              <a:rPr lang="en-US" dirty="0" err="1" smtClean="0"/>
              <a:t>conf</a:t>
            </a:r>
            <a:r>
              <a:rPr lang="en-US" dirty="0" smtClean="0"/>
              <a:t> call 9:30-12</a:t>
            </a:r>
            <a:endParaRPr lang="en-US" dirty="0"/>
          </a:p>
        </p:txBody>
      </p:sp>
    </p:spTree>
    <p:extLst>
      <p:ext uri="{BB962C8B-B14F-4D97-AF65-F5344CB8AC3E}">
        <p14:creationId xmlns:p14="http://schemas.microsoft.com/office/powerpoint/2010/main" val="1325042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928687" y="1504950"/>
            <a:ext cx="7286625" cy="3848100"/>
          </a:xfrm>
          <a:prstGeom prst="rect">
            <a:avLst/>
          </a:prstGeom>
        </p:spPr>
      </p:pic>
    </p:spTree>
    <p:extLst>
      <p:ext uri="{BB962C8B-B14F-4D97-AF65-F5344CB8AC3E}">
        <p14:creationId xmlns:p14="http://schemas.microsoft.com/office/powerpoint/2010/main" val="24904869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77814"/>
            <a:ext cx="8229600" cy="5853112"/>
          </a:xfrm>
        </p:spPr>
        <p:txBody>
          <a:bodyPr/>
          <a:lstStyle/>
          <a:p>
            <a:r>
              <a:rPr lang="en-US" dirty="0" smtClean="0"/>
              <a:t>Null model</a:t>
            </a:r>
            <a:endParaRPr lang="en-US" dirty="0"/>
          </a:p>
          <a:p>
            <a:endParaRPr lang="en-US" dirty="0" smtClean="0"/>
          </a:p>
          <a:p>
            <a:endParaRPr lang="en-US" dirty="0" smtClean="0"/>
          </a:p>
          <a:p>
            <a:endParaRPr lang="en-US" dirty="0"/>
          </a:p>
          <a:p>
            <a:endParaRPr lang="en-US" dirty="0" smtClean="0"/>
          </a:p>
          <a:p>
            <a:r>
              <a:rPr lang="en-US" dirty="0" smtClean="0"/>
              <a:t>Table </a:t>
            </a:r>
            <a:r>
              <a:rPr lang="en-US" dirty="0"/>
              <a:t>4.2 with “centered” IQ</a:t>
            </a:r>
          </a:p>
          <a:p>
            <a:endParaRPr lang="en-US" dirty="0" smtClean="0"/>
          </a:p>
          <a:p>
            <a:endParaRPr lang="en-US" dirty="0"/>
          </a:p>
        </p:txBody>
      </p:sp>
      <p:pic>
        <p:nvPicPr>
          <p:cNvPr id="4" name="Picture 3"/>
          <p:cNvPicPr>
            <a:picLocks noChangeAspect="1"/>
          </p:cNvPicPr>
          <p:nvPr/>
        </p:nvPicPr>
        <p:blipFill>
          <a:blip r:embed="rId2"/>
          <a:stretch>
            <a:fillRect/>
          </a:stretch>
        </p:blipFill>
        <p:spPr>
          <a:xfrm>
            <a:off x="1752600" y="3824278"/>
            <a:ext cx="5257800" cy="2306648"/>
          </a:xfrm>
          <a:prstGeom prst="rect">
            <a:avLst/>
          </a:prstGeom>
        </p:spPr>
      </p:pic>
      <p:pic>
        <p:nvPicPr>
          <p:cNvPr id="5" name="Picture 4"/>
          <p:cNvPicPr>
            <a:picLocks noChangeAspect="1"/>
          </p:cNvPicPr>
          <p:nvPr/>
        </p:nvPicPr>
        <p:blipFill>
          <a:blip r:embed="rId3"/>
          <a:stretch>
            <a:fillRect/>
          </a:stretch>
        </p:blipFill>
        <p:spPr>
          <a:xfrm>
            <a:off x="914400" y="906458"/>
            <a:ext cx="4305300" cy="1714500"/>
          </a:xfrm>
          <a:prstGeom prst="rect">
            <a:avLst/>
          </a:prstGeom>
        </p:spPr>
      </p:pic>
      <p:sp>
        <p:nvSpPr>
          <p:cNvPr id="6" name="TextBox 5"/>
          <p:cNvSpPr txBox="1"/>
          <p:nvPr/>
        </p:nvSpPr>
        <p:spPr>
          <a:xfrm>
            <a:off x="6096000" y="1066800"/>
            <a:ext cx="1422184" cy="369332"/>
          </a:xfrm>
          <a:prstGeom prst="rect">
            <a:avLst/>
          </a:prstGeom>
          <a:noFill/>
        </p:spPr>
        <p:txBody>
          <a:bodyPr wrap="none" rtlCol="0">
            <a:spAutoFit/>
          </a:bodyPr>
          <a:lstStyle/>
          <a:p>
            <a:r>
              <a:rPr lang="en-US" dirty="0" smtClean="0"/>
              <a:t>ICC = 0.224</a:t>
            </a:r>
            <a:endParaRPr lang="en-US" dirty="0"/>
          </a:p>
        </p:txBody>
      </p:sp>
      <p:sp>
        <p:nvSpPr>
          <p:cNvPr id="7" name="TextBox 6"/>
          <p:cNvSpPr txBox="1"/>
          <p:nvPr/>
        </p:nvSpPr>
        <p:spPr>
          <a:xfrm>
            <a:off x="5867400" y="3352800"/>
            <a:ext cx="3124200" cy="369332"/>
          </a:xfrm>
          <a:prstGeom prst="rect">
            <a:avLst/>
          </a:prstGeom>
          <a:noFill/>
        </p:spPr>
        <p:txBody>
          <a:bodyPr wrap="square" rtlCol="0">
            <a:spAutoFit/>
          </a:bodyPr>
          <a:lstStyle/>
          <a:p>
            <a:r>
              <a:rPr lang="en-US" dirty="0" smtClean="0"/>
              <a:t>Residual ICC = 0.196</a:t>
            </a:r>
            <a:endParaRPr lang="en-US" dirty="0"/>
          </a:p>
        </p:txBody>
      </p:sp>
    </p:spTree>
    <p:extLst>
      <p:ext uri="{BB962C8B-B14F-4D97-AF65-F5344CB8AC3E}">
        <p14:creationId xmlns:p14="http://schemas.microsoft.com/office/powerpoint/2010/main" val="2782763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 </a:t>
            </a:r>
            <a:endParaRPr lang="en-US" dirty="0"/>
          </a:p>
        </p:txBody>
      </p:sp>
      <p:sp>
        <p:nvSpPr>
          <p:cNvPr id="3" name="Content Placeholder 2"/>
          <p:cNvSpPr>
            <a:spLocks noGrp="1"/>
          </p:cNvSpPr>
          <p:nvPr>
            <p:ph idx="1"/>
          </p:nvPr>
        </p:nvSpPr>
        <p:spPr/>
        <p:txBody>
          <a:bodyPr/>
          <a:lstStyle/>
          <a:p>
            <a:r>
              <a:rPr lang="en-US" dirty="0" smtClean="0"/>
              <a:t>Grand mean centering</a:t>
            </a:r>
          </a:p>
          <a:p>
            <a:pPr lvl="1"/>
            <a:r>
              <a:rPr lang="en-US" dirty="0" smtClean="0"/>
              <a:t>Affects interpretation of intercept</a:t>
            </a:r>
          </a:p>
          <a:p>
            <a:pPr lvl="1"/>
            <a:r>
              <a:rPr lang="en-US" dirty="0" smtClean="0"/>
              <a:t>With random slopes, affects variation of intercept, as well as slope/intercept covariance</a:t>
            </a:r>
          </a:p>
          <a:p>
            <a:r>
              <a:rPr lang="en-US" dirty="0" smtClean="0"/>
              <a:t>Group mean centering</a:t>
            </a:r>
          </a:p>
          <a:p>
            <a:pPr lvl="1"/>
            <a:r>
              <a:rPr lang="en-US" dirty="0" smtClean="0"/>
              <a:t>“Centering within context”</a:t>
            </a:r>
          </a:p>
          <a:p>
            <a:pPr lvl="1"/>
            <a:r>
              <a:rPr lang="en-US" dirty="0" smtClean="0"/>
              <a:t>Affects the slope (total effect vs. within effect)</a:t>
            </a:r>
            <a:endParaRPr lang="en-US" dirty="0"/>
          </a:p>
        </p:txBody>
      </p:sp>
    </p:spTree>
    <p:extLst>
      <p:ext uri="{BB962C8B-B14F-4D97-AF65-F5344CB8AC3E}">
        <p14:creationId xmlns:p14="http://schemas.microsoft.com/office/powerpoint/2010/main" val="2697261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 </a:t>
            </a:r>
            <a:endParaRPr lang="en-US" dirty="0"/>
          </a:p>
        </p:txBody>
      </p:sp>
      <p:sp>
        <p:nvSpPr>
          <p:cNvPr id="3" name="Content Placeholder 2"/>
          <p:cNvSpPr>
            <a:spLocks noGrp="1"/>
          </p:cNvSpPr>
          <p:nvPr>
            <p:ph idx="1"/>
          </p:nvPr>
        </p:nvSpPr>
        <p:spPr/>
        <p:txBody>
          <a:bodyPr/>
          <a:lstStyle/>
          <a:p>
            <a:r>
              <a:rPr lang="en-US" sz="2800" dirty="0" smtClean="0"/>
              <a:t>Grand-mean centering vs. Group-mean centering (e.g., </a:t>
            </a:r>
            <a:r>
              <a:rPr lang="en-US" sz="2800" dirty="0" err="1" smtClean="0"/>
              <a:t>PctFamily</a:t>
            </a:r>
            <a:r>
              <a:rPr lang="en-US" sz="2800" dirty="0" smtClean="0"/>
              <a:t> in county)</a:t>
            </a:r>
          </a:p>
          <a:p>
            <a:pPr lvl="1"/>
            <a:r>
              <a:rPr lang="en-US" sz="2400" dirty="0" smtClean="0"/>
              <a:t>Fixed coefficient: Slopes and intercepts similar to each other but intercepts very different from raw data</a:t>
            </a:r>
          </a:p>
          <a:p>
            <a:pPr lvl="1"/>
            <a:endParaRPr lang="en-US" sz="2400" dirty="0"/>
          </a:p>
          <a:p>
            <a:pPr lvl="1"/>
            <a:endParaRPr lang="en-US" sz="2400" dirty="0" smtClean="0"/>
          </a:p>
          <a:p>
            <a:pPr lvl="1"/>
            <a:r>
              <a:rPr lang="en-US" sz="2400" dirty="0" smtClean="0"/>
              <a:t>Random coefficient: fixed slope component will differ with group-mean centering</a:t>
            </a:r>
            <a:endParaRPr lang="en-US" sz="2400" dirty="0"/>
          </a:p>
        </p:txBody>
      </p:sp>
      <p:pic>
        <p:nvPicPr>
          <p:cNvPr id="4" name="Picture 3"/>
          <p:cNvPicPr>
            <a:picLocks noChangeAspect="1"/>
          </p:cNvPicPr>
          <p:nvPr/>
        </p:nvPicPr>
        <p:blipFill rotWithShape="1">
          <a:blip r:embed="rId3"/>
          <a:srcRect t="7571"/>
          <a:stretch/>
        </p:blipFill>
        <p:spPr>
          <a:xfrm>
            <a:off x="1981200" y="3276600"/>
            <a:ext cx="4638675" cy="923346"/>
          </a:xfrm>
          <a:prstGeom prst="rect">
            <a:avLst/>
          </a:prstGeom>
        </p:spPr>
      </p:pic>
      <p:pic>
        <p:nvPicPr>
          <p:cNvPr id="5" name="Picture 4"/>
          <p:cNvPicPr>
            <a:picLocks noChangeAspect="1"/>
          </p:cNvPicPr>
          <p:nvPr/>
        </p:nvPicPr>
        <p:blipFill>
          <a:blip r:embed="rId4"/>
          <a:stretch>
            <a:fillRect/>
          </a:stretch>
        </p:blipFill>
        <p:spPr>
          <a:xfrm>
            <a:off x="1528762" y="5000797"/>
            <a:ext cx="6086475" cy="875549"/>
          </a:xfrm>
          <a:prstGeom prst="rect">
            <a:avLst/>
          </a:prstGeom>
        </p:spPr>
      </p:pic>
      <p:pic>
        <p:nvPicPr>
          <p:cNvPr id="6" name="Picture 5"/>
          <p:cNvPicPr>
            <a:picLocks noChangeAspect="1"/>
          </p:cNvPicPr>
          <p:nvPr/>
        </p:nvPicPr>
        <p:blipFill>
          <a:blip r:embed="rId5"/>
          <a:stretch>
            <a:fillRect/>
          </a:stretch>
        </p:blipFill>
        <p:spPr>
          <a:xfrm>
            <a:off x="228600" y="2260739"/>
            <a:ext cx="4171950" cy="781050"/>
          </a:xfrm>
          <a:prstGeom prst="rect">
            <a:avLst/>
          </a:prstGeom>
        </p:spPr>
        <p:style>
          <a:lnRef idx="2">
            <a:schemeClr val="accent2"/>
          </a:lnRef>
          <a:fillRef idx="1">
            <a:schemeClr val="lt1"/>
          </a:fillRef>
          <a:effectRef idx="0">
            <a:schemeClr val="accent2"/>
          </a:effectRef>
          <a:fontRef idx="minor">
            <a:schemeClr val="dk1"/>
          </a:fontRef>
        </p:style>
      </p:pic>
      <p:pic>
        <p:nvPicPr>
          <p:cNvPr id="7" name="Picture 6"/>
          <p:cNvPicPr>
            <a:picLocks noChangeAspect="1"/>
          </p:cNvPicPr>
          <p:nvPr/>
        </p:nvPicPr>
        <p:blipFill>
          <a:blip r:embed="rId6"/>
          <a:stretch>
            <a:fillRect/>
          </a:stretch>
        </p:blipFill>
        <p:spPr>
          <a:xfrm>
            <a:off x="4733925" y="2234069"/>
            <a:ext cx="4105275" cy="742950"/>
          </a:xfrm>
          <a:prstGeom prst="rect">
            <a:avLst/>
          </a:prstGeom>
        </p:spPr>
        <p:style>
          <a:lnRef idx="2">
            <a:schemeClr val="accent2"/>
          </a:lnRef>
          <a:fillRef idx="1">
            <a:schemeClr val="lt1"/>
          </a:fillRef>
          <a:effectRef idx="0">
            <a:schemeClr val="accent2"/>
          </a:effectRef>
          <a:fontRef idx="minor">
            <a:schemeClr val="dk1"/>
          </a:fontRef>
        </p:style>
      </p:pic>
      <p:cxnSp>
        <p:nvCxnSpPr>
          <p:cNvPr id="9" name="Straight Arrow Connector 8"/>
          <p:cNvCxnSpPr/>
          <p:nvPr/>
        </p:nvCxnSpPr>
        <p:spPr>
          <a:xfrm>
            <a:off x="6619875" y="1433056"/>
            <a:ext cx="466725" cy="1005344"/>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86200" y="990600"/>
            <a:ext cx="4519186" cy="369332"/>
          </a:xfrm>
          <a:prstGeom prst="rect">
            <a:avLst/>
          </a:prstGeom>
          <a:noFill/>
        </p:spPr>
        <p:txBody>
          <a:bodyPr wrap="none" rtlCol="0">
            <a:spAutoFit/>
          </a:bodyPr>
          <a:lstStyle/>
          <a:p>
            <a:r>
              <a:rPr lang="en-US" dirty="0" smtClean="0"/>
              <a:t>Have removed some school level variation</a:t>
            </a:r>
            <a:endParaRPr lang="en-US" dirty="0"/>
          </a:p>
        </p:txBody>
      </p:sp>
    </p:spTree>
    <p:extLst>
      <p:ext uri="{BB962C8B-B14F-4D97-AF65-F5344CB8AC3E}">
        <p14:creationId xmlns:p14="http://schemas.microsoft.com/office/powerpoint/2010/main" val="172446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Case: Adding group mean as Level 2 variable</a:t>
            </a:r>
            <a:endParaRPr lang="en-US" dirty="0"/>
          </a:p>
        </p:txBody>
      </p:sp>
      <p:sp>
        <p:nvSpPr>
          <p:cNvPr id="3" name="Content Placeholder 2"/>
          <p:cNvSpPr>
            <a:spLocks noGrp="1"/>
          </p:cNvSpPr>
          <p:nvPr>
            <p:ph idx="1"/>
          </p:nvPr>
        </p:nvSpPr>
        <p:spPr/>
        <p:txBody>
          <a:bodyPr/>
          <a:lstStyle/>
          <a:p>
            <a:r>
              <a:rPr lang="en-US" sz="2800" dirty="0" smtClean="0"/>
              <a:t>Level 2 variable raw or grand-mean centered: intercept differs, slopes won’t change too much, unless Level 1 variable group-mean centered; Level 2 slopes have different interpretations</a:t>
            </a:r>
            <a:endParaRPr lang="en-US" sz="2400" dirty="0" smtClean="0"/>
          </a:p>
          <a:p>
            <a:pPr lvl="1"/>
            <a:endParaRPr lang="en-US" sz="2800" dirty="0"/>
          </a:p>
          <a:p>
            <a:endParaRPr lang="en-US" dirty="0"/>
          </a:p>
        </p:txBody>
      </p:sp>
      <p:pic>
        <p:nvPicPr>
          <p:cNvPr id="4" name="Picture 3"/>
          <p:cNvPicPr>
            <a:picLocks noChangeAspect="1"/>
          </p:cNvPicPr>
          <p:nvPr/>
        </p:nvPicPr>
        <p:blipFill>
          <a:blip r:embed="rId2"/>
          <a:stretch>
            <a:fillRect/>
          </a:stretch>
        </p:blipFill>
        <p:spPr>
          <a:xfrm>
            <a:off x="457200" y="3505200"/>
            <a:ext cx="5695950" cy="2009775"/>
          </a:xfrm>
          <a:prstGeom prst="rect">
            <a:avLst/>
          </a:prstGeom>
        </p:spPr>
      </p:pic>
    </p:spTree>
    <p:extLst>
      <p:ext uri="{BB962C8B-B14F-4D97-AF65-F5344CB8AC3E}">
        <p14:creationId xmlns:p14="http://schemas.microsoft.com/office/powerpoint/2010/main" val="1023499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Within vs. Between Groups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382000" cy="4800600"/>
              </a:xfrm>
            </p:spPr>
            <p:txBody>
              <a:bodyPr>
                <a:normAutofit fontScale="92500" lnSpcReduction="10000"/>
              </a:bodyPr>
              <a:lstStyle/>
              <a:p>
                <a:r>
                  <a:rPr lang="en-US" dirty="0" smtClean="0"/>
                  <a:t>Group </a:t>
                </a:r>
                <a:r>
                  <a:rPr lang="en-US" dirty="0"/>
                  <a:t>mean centering (Level 1)</a:t>
                </a:r>
              </a:p>
              <a:p>
                <a:pPr lvl="1"/>
                <a:r>
                  <a:rPr lang="en-US" dirty="0"/>
                  <a:t>PctBush = 57.5 + .89(</a:t>
                </a:r>
                <a:r>
                  <a:rPr lang="en-US" dirty="0" err="1"/>
                  <a:t>PctFamily</a:t>
                </a:r>
                <a:r>
                  <a:rPr lang="en-US" dirty="0"/>
                  <a:t>-</a:t>
                </a:r>
                <a14:m>
                  <m:oMath xmlns:m="http://schemas.openxmlformats.org/officeDocument/2006/math">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𝑗</m:t>
                            </m:r>
                          </m:sub>
                        </m:sSub>
                      </m:e>
                    </m:acc>
                    <m:r>
                      <a:rPr lang="en-US" i="1">
                        <a:latin typeface="Cambria Math" panose="02040503050406030204" pitchFamily="18" charset="0"/>
                      </a:rPr>
                      <m:t>)+2.11</m:t>
                    </m:r>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𝑗</m:t>
                            </m:r>
                          </m:sub>
                        </m:sSub>
                      </m:e>
                    </m:acc>
                    <m:r>
                      <a:rPr lang="en-US" i="1" dirty="0">
                        <a:latin typeface="Cambria Math" panose="02040503050406030204" pitchFamily="18" charset="0"/>
                      </a:rPr>
                      <m:t> </m:t>
                    </m:r>
                  </m:oMath>
                </a14:m>
                <a:endParaRPr lang="en-US" dirty="0"/>
              </a:p>
              <a:p>
                <a:pPr lvl="2"/>
                <a:r>
                  <a:rPr lang="en-US" dirty="0"/>
                  <a:t>.89 is county-level (within state) effect</a:t>
                </a:r>
              </a:p>
              <a:p>
                <a:pPr lvl="2"/>
                <a:r>
                  <a:rPr lang="en-US" dirty="0"/>
                  <a:t>2.11 is between state </a:t>
                </a:r>
                <a:r>
                  <a:rPr lang="en-US" dirty="0" smtClean="0"/>
                  <a:t>effect</a:t>
                </a:r>
              </a:p>
              <a:p>
                <a:pPr lvl="3"/>
                <a:r>
                  <a:rPr lang="en-US" dirty="0"/>
                  <a:t>Represents </a:t>
                </a:r>
                <a:r>
                  <a:rPr lang="en-US" dirty="0" smtClean="0"/>
                  <a:t>state </a:t>
                </a:r>
                <a:r>
                  <a:rPr lang="en-US" dirty="0"/>
                  <a:t>effect and </a:t>
                </a:r>
                <a:r>
                  <a:rPr lang="en-US" dirty="0" smtClean="0"/>
                  <a:t>state </a:t>
                </a:r>
                <a:r>
                  <a:rPr lang="en-US" dirty="0"/>
                  <a:t>composition</a:t>
                </a:r>
              </a:p>
              <a:p>
                <a:pPr lvl="3"/>
                <a:r>
                  <a:rPr lang="en-US" dirty="0"/>
                  <a:t>Use if care about: Relative size of X vs. mean X effects; primarily the Level 2 </a:t>
                </a:r>
                <a:r>
                  <a:rPr lang="en-US" dirty="0" smtClean="0"/>
                  <a:t>effect</a:t>
                </a:r>
              </a:p>
              <a:p>
                <a:r>
                  <a:rPr lang="en-US" dirty="0" smtClean="0"/>
                  <a:t>Grand mean centering (Level 1)</a:t>
                </a:r>
              </a:p>
              <a:p>
                <a:pPr lvl="1"/>
                <a:r>
                  <a:rPr lang="en-US" dirty="0" err="1" smtClean="0"/>
                  <a:t>PctBush</a:t>
                </a:r>
                <a:r>
                  <a:rPr lang="en-US" dirty="0" smtClean="0"/>
                  <a:t> = 57.5 + .89(</a:t>
                </a:r>
                <a:r>
                  <a:rPr lang="en-US" dirty="0" err="1" smtClean="0"/>
                  <a:t>PctFamily</a:t>
                </a:r>
                <a:r>
                  <a:rPr lang="en-US" dirty="0" smtClean="0"/>
                  <a:t>-</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)+1.22</m:t>
                    </m:r>
                    <m:acc>
                      <m:accPr>
                        <m:chr m:val="̅"/>
                        <m:ctrlPr>
                          <a:rPr lang="en-US" b="0" i="1" smtClean="0">
                            <a:latin typeface="Cambria Math" panose="02040503050406030204" pitchFamily="18" charset="0"/>
                          </a:rPr>
                        </m:ctrlPr>
                      </m:acc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𝑗</m:t>
                            </m:r>
                          </m:sub>
                        </m:sSub>
                      </m:e>
                    </m:acc>
                    <m:r>
                      <a:rPr lang="en-US" b="0" i="1" dirty="0" smtClean="0">
                        <a:latin typeface="Cambria Math" panose="02040503050406030204" pitchFamily="18" charset="0"/>
                      </a:rPr>
                      <m:t> </m:t>
                    </m:r>
                  </m:oMath>
                </a14:m>
                <a:endParaRPr lang="en-US" dirty="0" smtClean="0"/>
              </a:p>
              <a:p>
                <a:pPr lvl="2"/>
                <a:r>
                  <a:rPr lang="en-US" dirty="0" smtClean="0"/>
                  <a:t>.89 is county-level (within state) effect</a:t>
                </a:r>
              </a:p>
              <a:p>
                <a:pPr lvl="2"/>
                <a:r>
                  <a:rPr lang="en-US" dirty="0" smtClean="0"/>
                  <a:t>1.22 is additional “contextual” effect at state level (between – within) after adjusting for county (two counties with same </a:t>
                </a:r>
                <a:r>
                  <a:rPr lang="en-US" dirty="0" err="1" smtClean="0"/>
                  <a:t>PctFamily</a:t>
                </a:r>
                <a:r>
                  <a:rPr lang="en-US" dirty="0" smtClean="0"/>
                  <a:t> but located in two different states)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382000" cy="4800600"/>
              </a:xfrm>
              <a:blipFill>
                <a:blip r:embed="rId4"/>
                <a:stretch>
                  <a:fillRect l="-436" t="-2287"/>
                </a:stretch>
              </a:blipFill>
            </p:spPr>
            <p:txBody>
              <a:bodyPr/>
              <a:lstStyle/>
              <a:p>
                <a:r>
                  <a:rPr lang="en-US">
                    <a:noFill/>
                  </a:rPr>
                  <a:t> </a:t>
                </a:r>
              </a:p>
            </p:txBody>
          </p:sp>
        </mc:Fallback>
      </mc:AlternateContent>
    </p:spTree>
    <p:extLst>
      <p:ext uri="{BB962C8B-B14F-4D97-AF65-F5344CB8AC3E}">
        <p14:creationId xmlns:p14="http://schemas.microsoft.com/office/powerpoint/2010/main" val="18315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Within vs. Between Groups</a:t>
            </a:r>
            <a:endParaRPr lang="en-US" dirty="0"/>
          </a:p>
        </p:txBody>
      </p:sp>
      <p:sp>
        <p:nvSpPr>
          <p:cNvPr id="3" name="Content Placeholder 2"/>
          <p:cNvSpPr>
            <a:spLocks noGrp="1"/>
          </p:cNvSpPr>
          <p:nvPr>
            <p:ph idx="1"/>
          </p:nvPr>
        </p:nvSpPr>
        <p:spPr/>
        <p:txBody>
          <a:bodyPr/>
          <a:lstStyle/>
          <a:p>
            <a:r>
              <a:rPr lang="en-US" dirty="0" smtClean="0"/>
              <a:t>Within groups</a:t>
            </a:r>
          </a:p>
          <a:p>
            <a:endParaRPr lang="en-US" dirty="0"/>
          </a:p>
          <a:p>
            <a:endParaRPr lang="en-US" dirty="0" smtClean="0"/>
          </a:p>
          <a:p>
            <a:r>
              <a:rPr lang="en-US" dirty="0" smtClean="0"/>
              <a:t>Between groups (regressing group means of </a:t>
            </a:r>
            <a:r>
              <a:rPr lang="en-US" dirty="0" err="1" smtClean="0"/>
              <a:t>PctBush</a:t>
            </a:r>
            <a:r>
              <a:rPr lang="en-US" dirty="0" smtClean="0"/>
              <a:t> on group means of </a:t>
            </a:r>
            <a:r>
              <a:rPr lang="en-US" dirty="0" err="1" smtClean="0"/>
              <a:t>PctFamily</a:t>
            </a:r>
            <a:r>
              <a:rPr lang="en-US" dirty="0" smtClean="0"/>
              <a:t>)</a:t>
            </a:r>
            <a:endParaRPr lang="en-US" dirty="0"/>
          </a:p>
        </p:txBody>
      </p:sp>
      <p:pic>
        <p:nvPicPr>
          <p:cNvPr id="5" name="Picture 4"/>
          <p:cNvPicPr>
            <a:picLocks noChangeAspect="1"/>
          </p:cNvPicPr>
          <p:nvPr/>
        </p:nvPicPr>
        <p:blipFill>
          <a:blip r:embed="rId2"/>
          <a:stretch>
            <a:fillRect/>
          </a:stretch>
        </p:blipFill>
        <p:spPr>
          <a:xfrm>
            <a:off x="838200" y="2209800"/>
            <a:ext cx="2143125" cy="857250"/>
          </a:xfrm>
          <a:prstGeom prst="rect">
            <a:avLst/>
          </a:prstGeom>
        </p:spPr>
      </p:pic>
      <p:pic>
        <p:nvPicPr>
          <p:cNvPr id="7" name="Picture 6"/>
          <p:cNvPicPr>
            <a:picLocks noChangeAspect="1"/>
          </p:cNvPicPr>
          <p:nvPr/>
        </p:nvPicPr>
        <p:blipFill>
          <a:blip r:embed="rId3"/>
          <a:stretch>
            <a:fillRect/>
          </a:stretch>
        </p:blipFill>
        <p:spPr>
          <a:xfrm>
            <a:off x="4724400" y="1238250"/>
            <a:ext cx="3581400" cy="1891354"/>
          </a:xfrm>
          <a:prstGeom prst="rect">
            <a:avLst/>
          </a:prstGeom>
        </p:spPr>
      </p:pic>
      <p:pic>
        <p:nvPicPr>
          <p:cNvPr id="8" name="Picture 7"/>
          <p:cNvPicPr>
            <a:picLocks noChangeAspect="1"/>
          </p:cNvPicPr>
          <p:nvPr/>
        </p:nvPicPr>
        <p:blipFill>
          <a:blip r:embed="rId4"/>
          <a:stretch>
            <a:fillRect/>
          </a:stretch>
        </p:blipFill>
        <p:spPr>
          <a:xfrm>
            <a:off x="4948798" y="4329670"/>
            <a:ext cx="3357002" cy="2008660"/>
          </a:xfrm>
          <a:prstGeom prst="rect">
            <a:avLst/>
          </a:prstGeom>
        </p:spPr>
      </p:pic>
      <p:pic>
        <p:nvPicPr>
          <p:cNvPr id="9" name="Picture 8"/>
          <p:cNvPicPr>
            <a:picLocks noChangeAspect="1"/>
          </p:cNvPicPr>
          <p:nvPr/>
        </p:nvPicPr>
        <p:blipFill>
          <a:blip r:embed="rId5"/>
          <a:stretch>
            <a:fillRect/>
          </a:stretch>
        </p:blipFill>
        <p:spPr>
          <a:xfrm>
            <a:off x="626806" y="5200650"/>
            <a:ext cx="3600450" cy="914400"/>
          </a:xfrm>
          <a:prstGeom prst="rect">
            <a:avLst/>
          </a:prstGeom>
        </p:spPr>
      </p:pic>
      <p:sp>
        <p:nvSpPr>
          <p:cNvPr id="10" name="TextBox 9"/>
          <p:cNvSpPr txBox="1"/>
          <p:nvPr/>
        </p:nvSpPr>
        <p:spPr>
          <a:xfrm>
            <a:off x="609600" y="4191000"/>
            <a:ext cx="3810000" cy="1015663"/>
          </a:xfrm>
          <a:prstGeom prst="rect">
            <a:avLst/>
          </a:prstGeom>
          <a:noFill/>
        </p:spPr>
        <p:txBody>
          <a:bodyPr wrap="square" rtlCol="0">
            <a:spAutoFit/>
          </a:bodyPr>
          <a:lstStyle/>
          <a:p>
            <a:r>
              <a:rPr lang="en-US" sz="1200" dirty="0" err="1"/>
              <a:t>familymeans</a:t>
            </a:r>
            <a:r>
              <a:rPr lang="en-US" sz="1200" dirty="0"/>
              <a:t> = aggregate(</a:t>
            </a:r>
            <a:r>
              <a:rPr lang="en-US" sz="1200" dirty="0" err="1"/>
              <a:t>bushdata$PctFamily</a:t>
            </a:r>
            <a:r>
              <a:rPr lang="en-US" sz="1200" dirty="0"/>
              <a:t>, list(</a:t>
            </a:r>
            <a:r>
              <a:rPr lang="en-US" sz="1200" dirty="0" err="1"/>
              <a:t>bushdata$state_po</a:t>
            </a:r>
            <a:r>
              <a:rPr lang="en-US" sz="1200" dirty="0"/>
              <a:t>), mean)</a:t>
            </a:r>
          </a:p>
          <a:p>
            <a:r>
              <a:rPr lang="en-US" sz="1200" dirty="0" err="1"/>
              <a:t>bushmeans</a:t>
            </a:r>
            <a:r>
              <a:rPr lang="en-US" sz="1200" dirty="0"/>
              <a:t> = aggregate(</a:t>
            </a:r>
            <a:r>
              <a:rPr lang="en-US" sz="1200" dirty="0" err="1"/>
              <a:t>bushdata$PctBush</a:t>
            </a:r>
            <a:r>
              <a:rPr lang="en-US" sz="1200" dirty="0"/>
              <a:t>, list(</a:t>
            </a:r>
            <a:r>
              <a:rPr lang="en-US" sz="1200" dirty="0" err="1"/>
              <a:t>bushdata$state_po</a:t>
            </a:r>
            <a:r>
              <a:rPr lang="en-US" sz="1200" dirty="0"/>
              <a:t>), mean)</a:t>
            </a:r>
          </a:p>
          <a:p>
            <a:r>
              <a:rPr lang="en-US" sz="1200" dirty="0"/>
              <a:t>summary(lm(</a:t>
            </a:r>
            <a:r>
              <a:rPr lang="en-US" sz="1200" dirty="0" err="1"/>
              <a:t>bushmeans$x</a:t>
            </a:r>
            <a:r>
              <a:rPr lang="en-US" sz="1200" dirty="0"/>
              <a:t> ~ </a:t>
            </a:r>
            <a:r>
              <a:rPr lang="en-US" sz="1200" dirty="0" err="1"/>
              <a:t>familymeans$x</a:t>
            </a:r>
            <a:r>
              <a:rPr lang="en-US" sz="1200" dirty="0"/>
              <a:t>))</a:t>
            </a:r>
            <a:endParaRPr lang="en-US" dirty="0"/>
          </a:p>
        </p:txBody>
      </p:sp>
    </p:spTree>
    <p:extLst>
      <p:ext uri="{BB962C8B-B14F-4D97-AF65-F5344CB8AC3E}">
        <p14:creationId xmlns:p14="http://schemas.microsoft.com/office/powerpoint/2010/main" val="3538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Within vs. Between Groups</a:t>
            </a:r>
            <a:endParaRPr lang="en-US" dirty="0"/>
          </a:p>
        </p:txBody>
      </p:sp>
      <p:sp>
        <p:nvSpPr>
          <p:cNvPr id="3" name="Content Placeholder 2"/>
          <p:cNvSpPr>
            <a:spLocks noGrp="1"/>
          </p:cNvSpPr>
          <p:nvPr>
            <p:ph idx="1"/>
          </p:nvPr>
        </p:nvSpPr>
        <p:spPr/>
        <p:txBody>
          <a:bodyPr/>
          <a:lstStyle/>
          <a:p>
            <a:r>
              <a:rPr lang="en-US" dirty="0" smtClean="0"/>
              <a:t>Without random slopes, these “fits” are the same</a:t>
            </a:r>
          </a:p>
          <a:p>
            <a:endParaRPr lang="en-US" dirty="0"/>
          </a:p>
          <a:p>
            <a:endParaRPr lang="en-US" dirty="0" smtClean="0"/>
          </a:p>
          <a:p>
            <a:endParaRPr lang="en-US" dirty="0"/>
          </a:p>
          <a:p>
            <a:endParaRPr lang="en-US" dirty="0" smtClean="0"/>
          </a:p>
          <a:p>
            <a:r>
              <a:rPr lang="en-US" dirty="0" smtClean="0"/>
              <a:t>But do differ with random slopes (p. 88)</a:t>
            </a:r>
            <a:endParaRPr lang="en-US" dirty="0"/>
          </a:p>
        </p:txBody>
      </p:sp>
      <p:pic>
        <p:nvPicPr>
          <p:cNvPr id="4" name="Picture 3"/>
          <p:cNvPicPr>
            <a:picLocks noChangeAspect="1"/>
          </p:cNvPicPr>
          <p:nvPr/>
        </p:nvPicPr>
        <p:blipFill rotWithShape="1">
          <a:blip r:embed="rId2"/>
          <a:srcRect t="36831"/>
          <a:stretch/>
        </p:blipFill>
        <p:spPr>
          <a:xfrm>
            <a:off x="519112" y="2667000"/>
            <a:ext cx="8105775" cy="1462087"/>
          </a:xfrm>
          <a:prstGeom prst="rect">
            <a:avLst/>
          </a:prstGeom>
        </p:spPr>
      </p:pic>
    </p:spTree>
    <p:extLst>
      <p:ext uri="{BB962C8B-B14F-4D97-AF65-F5344CB8AC3E}">
        <p14:creationId xmlns:p14="http://schemas.microsoft.com/office/powerpoint/2010/main" val="3445135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a:t>
            </a:r>
            <a:endParaRPr lang="en-US" dirty="0"/>
          </a:p>
        </p:txBody>
      </p:sp>
      <p:sp>
        <p:nvSpPr>
          <p:cNvPr id="3" name="Content Placeholder 2"/>
          <p:cNvSpPr>
            <a:spLocks noGrp="1"/>
          </p:cNvSpPr>
          <p:nvPr>
            <p:ph idx="1"/>
          </p:nvPr>
        </p:nvSpPr>
        <p:spPr/>
        <p:txBody>
          <a:bodyPr/>
          <a:lstStyle/>
          <a:p>
            <a:r>
              <a:rPr lang="en-US" dirty="0" smtClean="0"/>
              <a:t>“it is clear that centering, whether with grand means or with group means, should always be used in multilevel regression”</a:t>
            </a:r>
          </a:p>
          <a:p>
            <a:r>
              <a:rPr lang="en-US" dirty="0" smtClean="0"/>
              <a:t>Grand-mean centering is simpler and more common</a:t>
            </a:r>
          </a:p>
          <a:p>
            <a:r>
              <a:rPr lang="en-US" dirty="0" smtClean="0"/>
              <a:t>Group-mean centering separates the individual and group effects, focuses on contextual (Level 2) effects</a:t>
            </a:r>
            <a:endParaRPr lang="en-US" dirty="0"/>
          </a:p>
        </p:txBody>
      </p:sp>
    </p:spTree>
    <p:extLst>
      <p:ext uri="{BB962C8B-B14F-4D97-AF65-F5344CB8AC3E}">
        <p14:creationId xmlns:p14="http://schemas.microsoft.com/office/powerpoint/2010/main" val="3191396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43141</TotalTime>
  <Words>684</Words>
  <Application>Microsoft Office PowerPoint</Application>
  <PresentationFormat>On-screen Show (4:3)</PresentationFormat>
  <Paragraphs>127</Paragraphs>
  <Slides>21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Cambria Math</vt:lpstr>
      <vt:lpstr>Garamond</vt:lpstr>
      <vt:lpstr>Wingdings</vt:lpstr>
      <vt:lpstr>Default Theme</vt:lpstr>
      <vt:lpstr>Stat 414 – Day 10</vt:lpstr>
      <vt:lpstr>This week</vt:lpstr>
      <vt:lpstr>Last Time </vt:lpstr>
      <vt:lpstr>Last Time </vt:lpstr>
      <vt:lpstr>Special Case: Adding group mean as Level 2 variable</vt:lpstr>
      <vt:lpstr>Within vs. Between Groups</vt:lpstr>
      <vt:lpstr>Within vs. Between Groups</vt:lpstr>
      <vt:lpstr>Within vs. Between Groups</vt:lpstr>
      <vt:lpstr>Last Time</vt:lpstr>
      <vt:lpstr>Day 10, Example 3</vt:lpstr>
      <vt:lpstr>PowerPoint Presentation</vt:lpstr>
      <vt:lpstr>PowerPoint Presentation</vt:lpstr>
      <vt:lpstr>Example 3</vt:lpstr>
      <vt:lpstr>Example 3</vt:lpstr>
      <vt:lpstr>Example 3</vt:lpstr>
      <vt:lpstr>PowerPoint Presentation</vt:lpstr>
      <vt:lpstr>SES…</vt:lpstr>
      <vt:lpstr>p. 87</vt:lpstr>
      <vt:lpstr>Note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ITS/CSS</dc:creator>
  <cp:lastModifiedBy>Beth L. Chance</cp:lastModifiedBy>
  <cp:revision>257</cp:revision>
  <cp:lastPrinted>2014-11-17T15:09:05Z</cp:lastPrinted>
  <dcterms:created xsi:type="dcterms:W3CDTF">2008-05-19T22:24:48Z</dcterms:created>
  <dcterms:modified xsi:type="dcterms:W3CDTF">2019-10-31T15:50:44Z</dcterms:modified>
</cp:coreProperties>
</file>