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9" r:id="rId3"/>
    <p:sldId id="391" r:id="rId4"/>
    <p:sldId id="386" r:id="rId5"/>
    <p:sldId id="387" r:id="rId6"/>
    <p:sldId id="389" r:id="rId7"/>
    <p:sldId id="388" r:id="rId8"/>
    <p:sldId id="390" r:id="rId9"/>
    <p:sldId id="393" r:id="rId10"/>
    <p:sldId id="392" r:id="rId11"/>
    <p:sldId id="394" r:id="rId12"/>
    <p:sldId id="396" r:id="rId13"/>
    <p:sldId id="397" r:id="rId14"/>
    <p:sldId id="395" r:id="rId15"/>
    <p:sldId id="398" r:id="rId1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86472" autoAdjust="0"/>
  </p:normalViewPr>
  <p:slideViewPr>
    <p:cSldViewPr>
      <p:cViewPr varScale="1">
        <p:scale>
          <a:sx n="56" d="100"/>
          <a:sy n="56" d="100"/>
        </p:scale>
        <p:origin x="9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8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5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E6FD79-128F-48E7-AFD9-3A4221C398AA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925CBD-31BB-43D9-A6B3-ECDF2849C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DCBDF1-E2DE-451D-85F8-D73E6CD81C98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90382C-2C1C-4DA3-B199-5FC826D2E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C43C0F-69FF-4786-9B46-88EDF45CD79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 big spread, largest slope is more than 3 times the size of the smallest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60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Classes with a higher intercept with have a lower within-class effect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gevocab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(smallest positive slope).  Thus, the higher intercept tends to be achieved by higher language scores of the less intelligent, than by higher scores of the more intelligent. (p. 79)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1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online practice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2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5C42-7CCA-4A25-8BA4-D448E3B4C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EC7E-4224-46DA-9573-009A122B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0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A04C-BDDB-499A-BB93-55EA10DC3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2408-1314-4A6B-B0A7-692FE7C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7EAF-2D2F-4616-8D72-A15BBCC62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584A-B9D0-4C9D-BE78-F1D117263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6699-039E-4D85-ACEA-3E7982D4A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2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FE93-91BC-4F71-9002-DEB3D93AF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5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F42B-5EBD-4F13-892C-5FA3D05CE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3B2-15B0-428D-A47F-91037EE9E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972F-08EF-46F1-AEA6-5D97701A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7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8497073-AFB7-4B91-96E6-0DF0F4A60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11225" y="14478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 414 – Day </a:t>
            </a:r>
            <a:r>
              <a:rPr lang="en-US" altLang="en-US" dirty="0" smtClean="0"/>
              <a:t>10</a:t>
            </a:r>
            <a:endParaRPr lang="en-US" altLang="en-US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Random slopes (5.1)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938212"/>
            <a:ext cx="6953250" cy="4981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971550"/>
            <a:ext cx="7038975" cy="49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942975"/>
            <a:ext cx="7019925" cy="497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57" y="971550"/>
            <a:ext cx="4562475" cy="20955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205" y="3937000"/>
            <a:ext cx="4337757" cy="2671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729" y="5635922"/>
            <a:ext cx="334578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95% of slopes between</a:t>
            </a:r>
          </a:p>
          <a:p>
            <a:r>
              <a:rPr lang="en-US" dirty="0" smtClean="0"/>
              <a:t>(.52 – 2(.1386), .52 + 2(.1386))</a:t>
            </a:r>
          </a:p>
          <a:p>
            <a:r>
              <a:rPr lang="en-US" dirty="0" smtClean="0"/>
              <a:t>= (.24, .80)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Slope/Intercept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30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-0.86</a:t>
            </a:r>
          </a:p>
          <a:p>
            <a:pPr lvl="1"/>
            <a:r>
              <a:rPr lang="en-US" dirty="0" smtClean="0"/>
              <a:t>Schools with large intercepts, at x = 0, tend to have smaller slopes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avg</a:t>
            </a:r>
            <a:r>
              <a:rPr lang="en-US" dirty="0" smtClean="0"/>
              <a:t> reading score higher than average, </a:t>
            </a:r>
            <a:r>
              <a:rPr lang="en-US" dirty="0" err="1" smtClean="0"/>
              <a:t>gevocab</a:t>
            </a:r>
            <a:r>
              <a:rPr lang="en-US" dirty="0" smtClean="0"/>
              <a:t> has less of an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43000"/>
            <a:ext cx="3585060" cy="212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43000"/>
            <a:ext cx="3200400" cy="22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 - quadratic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V(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ij</a:t>
            </a:r>
            <a:r>
              <a:rPr lang="fr-FR" dirty="0" smtClean="0"/>
              <a:t>) </a:t>
            </a:r>
            <a:r>
              <a:rPr lang="fr-FR" dirty="0"/>
              <a:t>= </a:t>
            </a:r>
            <a:r>
              <a:rPr lang="fr-FR" dirty="0" smtClean="0"/>
              <a:t>.53+ </a:t>
            </a:r>
            <a:r>
              <a:rPr lang="fr-FR" dirty="0"/>
              <a:t>2</a:t>
            </a:r>
            <a:r>
              <a:rPr lang="fr-FR" dirty="0" smtClean="0"/>
              <a:t>*(-.86*.53*.14)x</a:t>
            </a:r>
            <a:r>
              <a:rPr lang="fr-FR" dirty="0"/>
              <a:t>+ </a:t>
            </a:r>
            <a:r>
              <a:rPr lang="fr-FR" dirty="0" smtClean="0"/>
              <a:t>.02 x</a:t>
            </a:r>
            <a:r>
              <a:rPr lang="fr-FR" baseline="30000" dirty="0" smtClean="0"/>
              <a:t>2</a:t>
            </a:r>
            <a:r>
              <a:rPr lang="fr-FR" dirty="0" smtClean="0"/>
              <a:t> + 3.666</a:t>
            </a:r>
          </a:p>
          <a:p>
            <a:r>
              <a:rPr lang="fr-FR" dirty="0"/>
              <a:t>m</a:t>
            </a:r>
            <a:r>
              <a:rPr lang="fr-FR" dirty="0" smtClean="0"/>
              <a:t>in = (.86)(.53)(.14)/.02 =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68759"/>
            <a:ext cx="3200400" cy="226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968759"/>
            <a:ext cx="4521851" cy="27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in intercepts, slope, covariance </a:t>
            </a:r>
            <a:r>
              <a:rPr lang="en-US" i="1" dirty="0" smtClean="0"/>
              <a:t>changes with x</a:t>
            </a:r>
            <a:endParaRPr lang="en-US" dirty="0" smtClean="0"/>
          </a:p>
          <a:p>
            <a:r>
              <a:rPr lang="en-US" dirty="0" smtClean="0"/>
              <a:t>Doesn’t make sense to compute ICC (within school correlation) with random slopes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Can focus on level 1 random errors for “variance explained” calculate</a:t>
            </a:r>
          </a:p>
          <a:p>
            <a:pPr lvl="1"/>
            <a:r>
              <a:rPr lang="en-US" dirty="0" smtClean="0"/>
              <a:t>Can use fixed slopes to compute R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age to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summary(</a:t>
            </a:r>
            <a:r>
              <a:rPr lang="en-US" sz="2000" dirty="0" err="1"/>
              <a:t>lme</a:t>
            </a:r>
            <a:r>
              <a:rPr lang="en-US" sz="2000" dirty="0"/>
              <a:t>(</a:t>
            </a:r>
            <a:r>
              <a:rPr lang="en-US" sz="2000" dirty="0" err="1"/>
              <a:t>geread</a:t>
            </a:r>
            <a:r>
              <a:rPr lang="en-US" sz="2000" dirty="0"/>
              <a:t> ~ </a:t>
            </a:r>
            <a:r>
              <a:rPr lang="en-US" sz="2000" dirty="0" err="1"/>
              <a:t>gevocab</a:t>
            </a:r>
            <a:r>
              <a:rPr lang="en-US" sz="2000" dirty="0"/>
              <a:t> + age ,random = ~</a:t>
            </a:r>
            <a:r>
              <a:rPr lang="en-US" sz="2000" dirty="0" err="1"/>
              <a:t>gevocab</a:t>
            </a:r>
            <a:r>
              <a:rPr lang="en-US" sz="2000" dirty="0"/>
              <a:t> + age | school, data = achieve))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school-to-school variation in </a:t>
            </a:r>
            <a:r>
              <a:rPr lang="en-US" dirty="0" err="1" smtClean="0"/>
              <a:t>gevocab</a:t>
            </a:r>
            <a:r>
              <a:rPr lang="en-US" dirty="0" smtClean="0"/>
              <a:t> slopes (effect of </a:t>
            </a:r>
            <a:r>
              <a:rPr lang="en-US" dirty="0" err="1" smtClean="0"/>
              <a:t>gevocab</a:t>
            </a:r>
            <a:r>
              <a:rPr lang="en-US" dirty="0" smtClean="0"/>
              <a:t>) than in age slopes</a:t>
            </a:r>
          </a:p>
          <a:p>
            <a:r>
              <a:rPr lang="en-US" dirty="0" smtClean="0"/>
              <a:t>Negative association…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5476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504950"/>
            <a:ext cx="72866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Office hours this week</a:t>
            </a:r>
          </a:p>
          <a:p>
            <a:pPr lvl="1"/>
            <a:r>
              <a:rPr lang="en-US" dirty="0" smtClean="0"/>
              <a:t>Today at 1 (can interrupt call)</a:t>
            </a:r>
          </a:p>
          <a:p>
            <a:pPr lvl="1"/>
            <a:r>
              <a:rPr lang="en-US" dirty="0" smtClean="0"/>
              <a:t>Wednesday 10-11</a:t>
            </a:r>
          </a:p>
          <a:p>
            <a:pPr lvl="1"/>
            <a:r>
              <a:rPr lang="en-US" dirty="0" smtClean="0"/>
              <a:t>Thursday 1-2</a:t>
            </a:r>
          </a:p>
          <a:p>
            <a:r>
              <a:rPr lang="en-US" dirty="0" smtClean="0"/>
              <a:t>HW 4</a:t>
            </a:r>
          </a:p>
          <a:p>
            <a:pPr lvl="1"/>
            <a:r>
              <a:rPr lang="en-US" dirty="0" smtClean="0"/>
              <a:t>Level 1: counties</a:t>
            </a:r>
          </a:p>
          <a:p>
            <a:pPr lvl="1"/>
            <a:r>
              <a:rPr lang="en-US" dirty="0" smtClean="0"/>
              <a:t>Descriptive: ICC, graph, AIC</a:t>
            </a:r>
          </a:p>
          <a:p>
            <a:pPr lvl="1"/>
            <a:r>
              <a:rPr lang="en-US" dirty="0" smtClean="0"/>
              <a:t>Inferential: CI, traditional F-test, LRT</a:t>
            </a:r>
          </a:p>
          <a:p>
            <a:r>
              <a:rPr lang="en-US" dirty="0" smtClean="0"/>
              <a:t>Project proposals</a:t>
            </a:r>
          </a:p>
          <a:p>
            <a:pPr lvl="1"/>
            <a:r>
              <a:rPr lang="en-US" dirty="0" smtClean="0"/>
              <a:t>Observations not independent?</a:t>
            </a:r>
          </a:p>
          <a:p>
            <a:pPr lvl="1"/>
            <a:r>
              <a:rPr lang="en-US" dirty="0" smtClean="0"/>
              <a:t>Level 2 units are random sample?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RIKZ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530725"/>
          </a:xfrm>
        </p:spPr>
        <p:txBody>
          <a:bodyPr/>
          <a:lstStyle/>
          <a:p>
            <a:r>
              <a:rPr lang="en-US" dirty="0" smtClean="0"/>
              <a:t>Species richness</a:t>
            </a:r>
          </a:p>
          <a:p>
            <a:r>
              <a:rPr lang="en-US" dirty="0" smtClean="0"/>
              <a:t>NAP = height of sampling station relative to mean tidal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895600"/>
            <a:ext cx="87534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Random Slopes</a:t>
            </a:r>
            <a:br>
              <a:rPr lang="en-US" dirty="0" smtClean="0"/>
            </a:br>
            <a:r>
              <a:rPr lang="en-US" sz="3200" dirty="0" smtClean="0"/>
              <a:t>of level 1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Saw an association between richness and NAP</a:t>
            </a:r>
          </a:p>
          <a:p>
            <a:r>
              <a:rPr lang="en-US" dirty="0" smtClean="0"/>
              <a:t>To get good standard errors, we “adjusted” by beach</a:t>
            </a:r>
          </a:p>
          <a:p>
            <a:r>
              <a:rPr lang="en-US" dirty="0" smtClean="0"/>
              <a:t>But maybe the slopes (association between NAP and Richness) varies by beach as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52" y="1752600"/>
            <a:ext cx="4108348" cy="2494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28800"/>
            <a:ext cx="4118604" cy="249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26" y="4310757"/>
            <a:ext cx="3796174" cy="2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Random Slopes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/>
              <a:lstStyle/>
              <a:p>
                <a:r>
                  <a:rPr lang="en-US" dirty="0" smtClean="0"/>
                  <a:t>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𝑖𝑗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𝛽</m:t>
                        </m:r>
                      </m:e>
                      <m:sub>
                        <m:r>
                          <a:rPr lang="en-US" i="1"/>
                          <m:t>00</m:t>
                        </m:r>
                      </m:sub>
                    </m:sSub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𝑢</m:t>
                        </m:r>
                      </m:e>
                      <m:sub>
                        <m:r>
                          <a:rPr lang="en-US" i="1"/>
                          <m:t>0</m:t>
                        </m:r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𝛽</m:t>
                            </m:r>
                          </m:e>
                          <m:sub>
                            <m:r>
                              <a:rPr lang="en-US" i="1"/>
                              <m:t>10</m:t>
                            </m:r>
                          </m:sub>
                        </m:sSub>
                        <m:r>
                          <a:rPr lang="en-US" i="1"/>
                          <m:t>+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𝑢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𝑖𝑗</m:t>
                        </m:r>
                      </m:sub>
                    </m:sSub>
                    <m:r>
                      <a:rPr lang="en-US" i="1"/>
                      <m:t>+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𝜖</m:t>
                        </m:r>
                      </m:e>
                      <m:sub>
                        <m:r>
                          <a:rPr lang="en-US" i="1"/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Two new parameters: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:−0.99</m:t>
                    </m:r>
                  </m:oMath>
                </a14:m>
                <a:r>
                  <a:rPr lang="en-US" dirty="0" smtClean="0"/>
                  <a:t>, beaches with larger intercepts tended to have small (more negative) slopes, larger “impact” of NAP on richness</a:t>
                </a:r>
              </a:p>
              <a:p>
                <a:r>
                  <a:rPr lang="en-US" dirty="0" err="1" smtClean="0"/>
                  <a:t>Var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Y­</a:t>
                </a:r>
                <a:r>
                  <a:rPr lang="en-US" i="1" baseline="-25000" dirty="0" err="1" smtClean="0"/>
                  <a:t>ij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𝜏</m:t>
                        </m:r>
                      </m:e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+2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𝜏</m:t>
                        </m:r>
                      </m:e>
                      <m:sub>
                        <m:r>
                          <a:rPr lang="en-US" i="1"/>
                          <m:t>01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𝑖𝑗</m:t>
                        </m:r>
                      </m:sub>
                    </m:sSub>
                    <m:r>
                      <a:rPr lang="en-US" i="1"/>
                      <m:t>+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𝜏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𝑖𝑗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𝜎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Heterogeneity!</a:t>
                </a:r>
                <a:endParaRPr lang="en-US" dirty="0"/>
              </a:p>
              <a:p>
                <a:r>
                  <a:rPr lang="en-US" dirty="0" err="1" smtClean="0"/>
                  <a:t>Cov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aj</a:t>
                </a:r>
                <a:r>
                  <a:rPr lang="en-US" dirty="0" smtClean="0"/>
                  <a:t>,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bj</a:t>
                </a:r>
                <a:r>
                  <a:rPr lang="en-US" dirty="0" smtClean="0"/>
                  <a:t>)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𝜏</m:t>
                        </m:r>
                      </m:e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𝜏</m:t>
                        </m:r>
                      </m:e>
                      <m:sub>
                        <m:r>
                          <a:rPr lang="en-US" i="1"/>
                          <m:t>01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𝑎𝑗</m:t>
                            </m:r>
                          </m:sub>
                        </m:sSub>
                        <m:r>
                          <a:rPr lang="en-US" i="1"/>
                          <m:t>+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𝑏𝑗</m:t>
                            </m:r>
                          </m:sub>
                        </m:sSub>
                      </m:e>
                    </m:d>
                    <m:r>
                      <a:rPr lang="en-US" i="1"/>
                      <m:t>+ 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𝜏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𝑎𝑗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𝑏𝑗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>
                <a:blip r:embed="rId2"/>
                <a:stretch>
                  <a:fillRect l="-576" t="-1211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45" y="1143000"/>
            <a:ext cx="3796174" cy="2308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71" y="1074420"/>
            <a:ext cx="3952999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Random Slopes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Beaches with more “exposure” tend to have smaller intercept and flatter slope with NAP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58" y="1143000"/>
            <a:ext cx="4784960" cy="302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2" y="1305719"/>
            <a:ext cx="3706567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Random slopes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we use Level 2 variables to explain some of the beach-to-beach variation in intercepts or slopes?</a:t>
                </a:r>
              </a:p>
              <a:p>
                <a:r>
                  <a:rPr lang="en-US" dirty="0" smtClean="0"/>
                  <a:t>Level 2 equations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63962"/>
            <a:ext cx="6784277" cy="20732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600200"/>
            <a:ext cx="5866979" cy="1981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39685"/>
            <a:ext cx="3409950" cy="2133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693" y="2415380"/>
            <a:ext cx="3424081" cy="2109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440" y="1306512"/>
            <a:ext cx="6838950" cy="47720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675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model 2 to model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332"/>
            <a:ext cx="8229600" cy="45307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544"/>
          <a:stretch/>
        </p:blipFill>
        <p:spPr>
          <a:xfrm>
            <a:off x="609600" y="1295400"/>
            <a:ext cx="7543800" cy="47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slopes for </a:t>
            </a:r>
            <a:r>
              <a:rPr lang="en-US" dirty="0" err="1" smtClean="0"/>
              <a:t>gevocab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40446</TotalTime>
  <Words>446</Words>
  <Application>Microsoft Office PowerPoint</Application>
  <PresentationFormat>On-screen Show (4:3)</PresentationFormat>
  <Paragraphs>80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Garamond</vt:lpstr>
      <vt:lpstr>Wingdings</vt:lpstr>
      <vt:lpstr>Default Theme</vt:lpstr>
      <vt:lpstr>Stat 414 – Day 10</vt:lpstr>
      <vt:lpstr>Office hours this week</vt:lpstr>
      <vt:lpstr>Recall the RIKZ data</vt:lpstr>
      <vt:lpstr>Last Time: Random Slopes of level 1 variables</vt:lpstr>
      <vt:lpstr>Last Time: Random Slopes</vt:lpstr>
      <vt:lpstr>Last Time: Random Slopes</vt:lpstr>
      <vt:lpstr>Last Time: Random slopes</vt:lpstr>
      <vt:lpstr>Compare model 2 to model 4</vt:lpstr>
      <vt:lpstr>Example 2</vt:lpstr>
      <vt:lpstr>Example 2</vt:lpstr>
      <vt:lpstr>Slope/Intercept correlation</vt:lpstr>
      <vt:lpstr>Heterogeneity - quadratic</vt:lpstr>
      <vt:lpstr>Keep in mind</vt:lpstr>
      <vt:lpstr>Adding age to the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ITS/CSS</dc:creator>
  <cp:lastModifiedBy>Beth L. Chance</cp:lastModifiedBy>
  <cp:revision>224</cp:revision>
  <cp:lastPrinted>2014-11-17T15:09:05Z</cp:lastPrinted>
  <dcterms:created xsi:type="dcterms:W3CDTF">2008-05-19T22:24:48Z</dcterms:created>
  <dcterms:modified xsi:type="dcterms:W3CDTF">2019-10-29T18:41:15Z</dcterms:modified>
</cp:coreProperties>
</file>