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6" r:id="rId2"/>
    <p:sldId id="363" r:id="rId3"/>
    <p:sldId id="399" r:id="rId4"/>
    <p:sldId id="400" r:id="rId5"/>
    <p:sldId id="402" r:id="rId6"/>
    <p:sldId id="401" r:id="rId7"/>
    <p:sldId id="395" r:id="rId8"/>
    <p:sldId id="389" r:id="rId9"/>
    <p:sldId id="330" r:id="rId10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74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712901F-9DE1-4B28-AD82-4F6C000EB4A5}" type="datetimeFigureOut">
              <a:rPr lang="en-US"/>
              <a:pPr>
                <a:defRPr/>
              </a:pPr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95B7C1C-ADF6-4D41-A32F-9C42537AF5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7E86DBB-F72F-4152-AEFD-6C35FC9D5131}" type="datetimeFigureOut">
              <a:rPr lang="en-US"/>
              <a:pPr>
                <a:defRPr/>
              </a:pPr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472213-30D9-4948-B157-60E3B413D6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7B4CD-037C-440D-9946-A8C74F7157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5419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79284-7136-4F87-BC91-2ADE9FEA8C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46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989A6-AB04-447E-917B-6F951EA30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68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24195-4BFA-4DBD-901D-F58890B91F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886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72FCE-C7AA-440F-8CB5-0A0162DDC6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726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A2283-8D8D-4847-B7CE-F5A64476A2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8012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AAE9F-D74A-4AF8-A9ED-C2FD0DEBA0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724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7A57E-BE14-446E-845B-B89D120B88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1461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C38CC-5918-4E98-B394-46E6B0A746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67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2D155-D93F-436C-A2D5-6AB6B4D44F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7339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4864E-16E3-431E-A844-BCFDD4E25D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072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67D9B84B-7ED9-4742-8ED0-4382C7345B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Stat 301 – Day </a:t>
            </a:r>
            <a:r>
              <a:rPr lang="en-US" altLang="en-US" dirty="0" smtClean="0"/>
              <a:t>29</a:t>
            </a:r>
            <a:endParaRPr lang="en-US" altLang="en-US" dirty="0" smtClean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Two-sample </a:t>
            </a:r>
            <a:r>
              <a:rPr lang="en-US" altLang="en-US" i="1" dirty="0" smtClean="0"/>
              <a:t>t-</a:t>
            </a:r>
            <a:r>
              <a:rPr lang="en-US" altLang="en-US" dirty="0" smtClean="0"/>
              <a:t>procedures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</a:t>
            </a: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Project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Last Time – Chapter 4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Want to compare </a:t>
            </a:r>
            <a:r>
              <a:rPr lang="en-US" altLang="en-US" dirty="0" smtClean="0"/>
              <a:t>two </a:t>
            </a:r>
            <a:r>
              <a:rPr lang="en-US" altLang="en-US" dirty="0" smtClean="0"/>
              <a:t>groups on a quantitative response</a:t>
            </a:r>
          </a:p>
          <a:p>
            <a:pPr lvl="1"/>
            <a:r>
              <a:rPr lang="en-US" altLang="en-US" dirty="0" smtClean="0"/>
              <a:t>Same graphs (just make sure on same scale) and numerical summaries (shape, center, </a:t>
            </a:r>
            <a:r>
              <a:rPr lang="en-US" altLang="en-US" dirty="0" smtClean="0"/>
              <a:t>variability)</a:t>
            </a:r>
          </a:p>
          <a:p>
            <a:pPr lvl="2"/>
            <a:r>
              <a:rPr lang="en-US" altLang="en-US" dirty="0" smtClean="0"/>
              <a:t>Stacked vs. Unstacked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Independent random samples</a:t>
            </a:r>
          </a:p>
          <a:p>
            <a:pPr lvl="2"/>
            <a:r>
              <a:rPr lang="en-US" altLang="en-US" dirty="0" smtClean="0"/>
              <a:t>Choice of statistic: difference in sample means</a:t>
            </a:r>
          </a:p>
          <a:p>
            <a:pPr lvl="2"/>
            <a:r>
              <a:rPr lang="en-US" altLang="en-US" dirty="0" smtClean="0"/>
              <a:t>Simulated </a:t>
            </a:r>
            <a:r>
              <a:rPr lang="en-US" altLang="en-US" dirty="0" smtClean="0"/>
              <a:t>taking samples from two populations (eastern conference and western conference), looked at difference in sample </a:t>
            </a:r>
            <a:r>
              <a:rPr lang="en-US" altLang="en-US" dirty="0" smtClean="0"/>
              <a:t>means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983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Central Limit Theorem for </a:t>
            </a:r>
          </a:p>
        </p:txBody>
      </p:sp>
      <p:graphicFrame>
        <p:nvGraphicFramePr>
          <p:cNvPr id="9219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6324600" y="381000"/>
          <a:ext cx="133985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6" name="Equation" r:id="rId3" imgW="495000" imgH="215640" progId="Equation.3">
                  <p:embed/>
                </p:oleObj>
              </mc:Choice>
              <mc:Fallback>
                <p:oleObj name="Equation" r:id="rId3" imgW="495000" imgH="215640" progId="Equation.3">
                  <p:embed/>
                  <p:pic>
                    <p:nvPicPr>
                      <p:cNvPr id="9219" name="Content Placeholder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81000"/>
                        <a:ext cx="133985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 txBox="1">
                <a:spLocks/>
              </p:cNvSpPr>
              <p:nvPr/>
            </p:nvSpPr>
            <p:spPr bwMode="auto">
              <a:xfrm>
                <a:off x="457200" y="1371600"/>
                <a:ext cx="8229600" cy="4530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69925" indent="-3254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600">
                    <a:solidFill>
                      <a:schemeClr val="tx1"/>
                    </a:solidFill>
                    <a:latin typeface="+mn-lt"/>
                  </a:defRPr>
                </a:lvl2pPr>
                <a:lvl3pPr marL="1022350" indent="-3508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200">
                    <a:solidFill>
                      <a:schemeClr val="tx1"/>
                    </a:solidFill>
                    <a:latin typeface="+mn-lt"/>
                  </a:defRPr>
                </a:lvl3pPr>
                <a:lvl4pPr marL="1339850" indent="-31591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1681163" indent="-339725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1383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5955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0527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509963" indent="-339725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eaLnBrk="1" hangingPunct="1">
                  <a:defRPr/>
                </a:pPr>
                <a:r>
                  <a:rPr lang="en-US" altLang="en-US" sz="2800" kern="0" dirty="0" smtClean="0"/>
                  <a:t>Theory:</a:t>
                </a:r>
              </a:p>
              <a:p>
                <a:pPr lvl="1">
                  <a:defRPr/>
                </a:pPr>
                <a:r>
                  <a:rPr lang="en-US" altLang="en-US" sz="2400" kern="0" dirty="0" smtClean="0"/>
                  <a:t>If sampling from infinite, normally distributed population, the distribution of the difference in sample means will be normally distributed with mean </a:t>
                </a:r>
                <a:r>
                  <a:rPr lang="en-US" altLang="en-US" sz="2400" dirty="0" smtClean="0">
                    <a:latin typeface="Symbol" panose="05050102010706020507" pitchFamily="18" charset="2"/>
                  </a:rPr>
                  <a:t>m</a:t>
                </a:r>
                <a:r>
                  <a:rPr lang="en-US" altLang="en-US" sz="2400" baseline="-25000" dirty="0" smtClean="0"/>
                  <a:t>1</a:t>
                </a:r>
                <a:r>
                  <a:rPr lang="en-US" altLang="en-US" sz="2400" dirty="0" smtClean="0"/>
                  <a:t>-</a:t>
                </a:r>
                <a:r>
                  <a:rPr lang="en-US" altLang="en-US" sz="2400" dirty="0" smtClean="0">
                    <a:latin typeface="Symbol" panose="05050102010706020507" pitchFamily="18" charset="2"/>
                  </a:rPr>
                  <a:t>m</a:t>
                </a:r>
                <a:r>
                  <a:rPr lang="en-US" altLang="en-US" sz="2400" baseline="-25000" dirty="0" smtClean="0"/>
                  <a:t>2</a:t>
                </a:r>
                <a:r>
                  <a:rPr lang="en-US" altLang="en-US" sz="2400" dirty="0" smtClean="0"/>
                  <a:t> and standard </a:t>
                </a:r>
                <a:r>
                  <a:rPr lang="en-US" altLang="en-US" sz="2400" dirty="0" smtClean="0"/>
                  <a:t>deviation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 +</m:t>
                        </m:r>
                        <m:sSubSup>
                          <m:sSubSupPr>
                            <m:ctrlP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endParaRPr lang="en-US" altLang="en-US" sz="2400" b="0" dirty="0" smtClean="0"/>
              </a:p>
              <a:p>
                <a:pPr>
                  <a:defRPr/>
                </a:pPr>
                <a:r>
                  <a:rPr lang="en-US" altLang="en-US" sz="3200" kern="0" dirty="0" smtClean="0"/>
                  <a:t>Practice</a:t>
                </a:r>
                <a:r>
                  <a:rPr lang="en-US" altLang="en-US" sz="3200" kern="0" dirty="0" smtClean="0"/>
                  <a:t>:</a:t>
                </a:r>
              </a:p>
              <a:p>
                <a:pPr lvl="1">
                  <a:defRPr/>
                </a:pPr>
                <a:r>
                  <a:rPr lang="en-US" altLang="en-US" sz="2400" kern="0" dirty="0" smtClean="0"/>
                  <a:t>Distribution of </a:t>
                </a:r>
                <a:r>
                  <a:rPr lang="en-US" altLang="en-US" sz="2400" kern="0" dirty="0" smtClean="0"/>
                  <a:t>difference in sample means is approximately normal as long as both populations </a:t>
                </a:r>
                <a:r>
                  <a:rPr lang="en-US" altLang="en-US" sz="2400" kern="0" dirty="0" smtClean="0"/>
                  <a:t>are approximately normal or sample sizes are large (Both at least 20? </a:t>
                </a:r>
                <a:r>
                  <a:rPr lang="en-US" altLang="en-US" sz="2400" kern="0" dirty="0" smtClean="0"/>
                  <a:t>Same shape?) and populations are much larger than sample sizes</a:t>
                </a:r>
              </a:p>
            </p:txBody>
          </p:sp>
        </mc:Choice>
        <mc:Fallback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371600"/>
                <a:ext cx="8229600" cy="4530725"/>
              </a:xfrm>
              <a:prstGeom prst="rect">
                <a:avLst/>
              </a:prstGeom>
              <a:blipFill>
                <a:blip r:embed="rId5"/>
                <a:stretch>
                  <a:fillRect l="-667" t="-1346" r="-519" b="-511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264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Doesn’t work with other statistics!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Difference in medians?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275" y="2311400"/>
            <a:ext cx="4743450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0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Furthermore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If use standard error: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sz="32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alt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en-US" sz="32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en-US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altLang="en-US" sz="32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alt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3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altLang="en-US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en-US" sz="3200" b="0" i="1" smtClean="0">
                            <a:latin typeface="Cambria Math" panose="02040503050406030204" pitchFamily="18" charset="0"/>
                          </a:rPr>
                          <m:t> +</m:t>
                        </m:r>
                        <m:sSubSup>
                          <m:sSubSupPr>
                            <m:ctrlPr>
                              <a:rPr lang="en-US" alt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en-US" sz="32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alt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altLang="en-US" sz="32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alt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3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alt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en-US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dirty="0" smtClean="0"/>
                  <a:t>, then distribution of standardized statistic </a:t>
                </a: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)/</m:t>
                      </m:r>
                      <m:rad>
                        <m:radPr>
                          <m:degHide m:val="on"/>
                          <m:ctrlP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sSub>
                            <m:sSubPr>
                              <m:ctrlP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 +</m:t>
                          </m:r>
                          <m:sSubSup>
                            <m:sSubSupPr>
                              <m:ctrlP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sSub>
                            <m:sSubPr>
                              <m:ctrlP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is well-modeled by a </a:t>
                </a:r>
                <a:r>
                  <a:rPr lang="en-US" i="1" dirty="0" smtClean="0"/>
                  <a:t>t</a:t>
                </a:r>
                <a:r>
                  <a:rPr lang="en-US" dirty="0" smtClean="0"/>
                  <a:t> distribution</a:t>
                </a:r>
              </a:p>
              <a:p>
                <a:pPr lvl="1"/>
                <a:r>
                  <a:rPr lang="en-US" altLang="en-US" dirty="0" smtClean="0"/>
                  <a:t>The appropriate degrees of freedom are a little complicated, but we’ll let the computer deal with that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295400"/>
            <a:ext cx="4219575" cy="3381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5275" y="2337292"/>
            <a:ext cx="4238625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21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Researchers </a:t>
            </a:r>
            <a:r>
              <a:rPr lang="en-US" dirty="0" err="1"/>
              <a:t>Holdgate</a:t>
            </a:r>
            <a:r>
              <a:rPr lang="en-US" dirty="0"/>
              <a:t> et al. (2016) studied walking behavior of elephants in North American zoos to see </a:t>
            </a:r>
            <a:r>
              <a:rPr lang="en-US" dirty="0" smtClean="0"/>
              <a:t>whether </a:t>
            </a:r>
            <a:r>
              <a:rPr lang="en-US" dirty="0"/>
              <a:t>there is a difference in average distance traveled by African and Asian elephants. </a:t>
            </a:r>
            <a:r>
              <a:rPr lang="en-US" dirty="0"/>
              <a:t>They put GPS loggers on 33 </a:t>
            </a:r>
            <a:r>
              <a:rPr lang="en-US" dirty="0" smtClean="0"/>
              <a:t>randomly selected African </a:t>
            </a:r>
            <a:r>
              <a:rPr lang="en-US" dirty="0"/>
              <a:t>elephants and 23 </a:t>
            </a:r>
            <a:r>
              <a:rPr lang="en-US" dirty="0" smtClean="0"/>
              <a:t>randomly selected Asian </a:t>
            </a:r>
            <a:r>
              <a:rPr lang="en-US" dirty="0"/>
              <a:t>elephants and measured the distance (in kilometers) the elephants walked per day.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Technology Options (p. 264-5)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Theory-based Inference applet</a:t>
            </a:r>
          </a:p>
          <a:p>
            <a:pPr lvl="1"/>
            <a:r>
              <a:rPr lang="en-US" altLang="en-US" smtClean="0"/>
              <a:t>Summary data </a:t>
            </a:r>
          </a:p>
          <a:p>
            <a:pPr lvl="1"/>
            <a:r>
              <a:rPr lang="en-US" altLang="en-US" smtClean="0"/>
              <a:t>Raw data (stacked vs. unstacked)</a:t>
            </a:r>
          </a:p>
          <a:p>
            <a:r>
              <a:rPr lang="en-US" altLang="en-US" smtClean="0"/>
              <a:t>R</a:t>
            </a:r>
          </a:p>
          <a:p>
            <a:pPr lvl="1"/>
            <a:r>
              <a:rPr lang="en-US" altLang="en-US" smtClean="0"/>
              <a:t>iscamtwosamplet</a:t>
            </a:r>
          </a:p>
          <a:p>
            <a:pPr lvl="1"/>
            <a:r>
              <a:rPr lang="en-US" altLang="en-US" smtClean="0"/>
              <a:t>t.test(y ~ x, alt = “”, var.equal = FALSE)</a:t>
            </a:r>
          </a:p>
          <a:p>
            <a:r>
              <a:rPr lang="en-US" altLang="en-US" smtClean="0"/>
              <a:t>JMP</a:t>
            </a:r>
          </a:p>
          <a:p>
            <a:pPr lvl="1"/>
            <a:r>
              <a:rPr lang="en-US" altLang="en-US" smtClean="0"/>
              <a:t>Journal: Hypothesis Test for Two Means</a:t>
            </a:r>
          </a:p>
          <a:p>
            <a:pPr lvl="1"/>
            <a:r>
              <a:rPr lang="en-US" altLang="en-US" smtClean="0"/>
              <a:t>Fit Y by X,  t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To Do – for </a:t>
            </a:r>
            <a:r>
              <a:rPr lang="en-US" altLang="en-US" dirty="0" smtClean="0"/>
              <a:t>Monday</a:t>
            </a:r>
            <a:endParaRPr lang="en-US" alt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 smtClean="0"/>
              <a:t>Submit project 2</a:t>
            </a:r>
          </a:p>
          <a:p>
            <a:r>
              <a:rPr lang="en-US" altLang="en-US" sz="3200" dirty="0" smtClean="0"/>
              <a:t>Start HW 7</a:t>
            </a:r>
          </a:p>
          <a:p>
            <a:r>
              <a:rPr lang="en-US" altLang="en-US" sz="3200" dirty="0" smtClean="0"/>
              <a:t>Quiz 25</a:t>
            </a:r>
            <a:endParaRPr lang="en-US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7198</TotalTime>
  <Words>444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Garamond</vt:lpstr>
      <vt:lpstr>Wingdings</vt:lpstr>
      <vt:lpstr>Calibri</vt:lpstr>
      <vt:lpstr>Symbol</vt:lpstr>
      <vt:lpstr>Courier New</vt:lpstr>
      <vt:lpstr>Default Theme</vt:lpstr>
      <vt:lpstr>Microsoft Equation 3.0</vt:lpstr>
      <vt:lpstr>Stat 301 – Day 29</vt:lpstr>
      <vt:lpstr>Announcements</vt:lpstr>
      <vt:lpstr>Last Time – Chapter 4</vt:lpstr>
      <vt:lpstr>Central Limit Theorem for </vt:lpstr>
      <vt:lpstr>Doesn’t work with other statistics!</vt:lpstr>
      <vt:lpstr>Furthermore</vt:lpstr>
      <vt:lpstr>Example</vt:lpstr>
      <vt:lpstr>Technology Options (p. 264-5)</vt:lpstr>
      <vt:lpstr>To Do – for Monday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ITS/CSS</dc:creator>
  <cp:lastModifiedBy>Beth L. Chance</cp:lastModifiedBy>
  <cp:revision>126</cp:revision>
  <cp:lastPrinted>2011-10-11T06:02:45Z</cp:lastPrinted>
  <dcterms:created xsi:type="dcterms:W3CDTF">2011-10-11T03:00:58Z</dcterms:created>
  <dcterms:modified xsi:type="dcterms:W3CDTF">2020-02-27T05:51:10Z</dcterms:modified>
</cp:coreProperties>
</file>