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3"/>
  </p:notesMasterIdLst>
  <p:handoutMasterIdLst>
    <p:handoutMasterId r:id="rId24"/>
  </p:handoutMasterIdLst>
  <p:sldIdLst>
    <p:sldId id="256" r:id="rId2"/>
    <p:sldId id="363" r:id="rId3"/>
    <p:sldId id="323" r:id="rId4"/>
    <p:sldId id="375" r:id="rId5"/>
    <p:sldId id="373" r:id="rId6"/>
    <p:sldId id="365" r:id="rId7"/>
    <p:sldId id="379" r:id="rId8"/>
    <p:sldId id="381" r:id="rId9"/>
    <p:sldId id="380" r:id="rId10"/>
    <p:sldId id="350" r:id="rId11"/>
    <p:sldId id="353" r:id="rId12"/>
    <p:sldId id="354" r:id="rId13"/>
    <p:sldId id="370" r:id="rId14"/>
    <p:sldId id="371" r:id="rId15"/>
    <p:sldId id="372" r:id="rId16"/>
    <p:sldId id="376" r:id="rId17"/>
    <p:sldId id="377" r:id="rId18"/>
    <p:sldId id="378" r:id="rId19"/>
    <p:sldId id="357" r:id="rId20"/>
    <p:sldId id="358" r:id="rId21"/>
    <p:sldId id="330" r:id="rId22"/>
  </p:sldIdLst>
  <p:sldSz cx="9144000" cy="6858000" type="screen4x3"/>
  <p:notesSz cx="6881813"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81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2446" tIns="46223" rIns="92446" bIns="46223"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2446" tIns="46223" rIns="92446" bIns="46223" rtlCol="0"/>
          <a:lstStyle>
            <a:lvl1pPr algn="r" eaLnBrk="1" hangingPunct="1">
              <a:defRPr sz="1200">
                <a:latin typeface="Arial" charset="0"/>
              </a:defRPr>
            </a:lvl1pPr>
          </a:lstStyle>
          <a:p>
            <a:pPr>
              <a:defRPr/>
            </a:pPr>
            <a:fld id="{5DB83C86-6111-4519-9D14-D134E0E0D6B8}" type="datetimeFigureOut">
              <a:rPr lang="en-US"/>
              <a:pPr>
                <a:defRPr/>
              </a:pPr>
              <a:t>2/19/2020</a:t>
            </a:fld>
            <a:endParaRPr lang="en-US"/>
          </a:p>
        </p:txBody>
      </p:sp>
      <p:sp>
        <p:nvSpPr>
          <p:cNvPr id="4" name="Footer Placeholder 3"/>
          <p:cNvSpPr>
            <a:spLocks noGrp="1"/>
          </p:cNvSpPr>
          <p:nvPr>
            <p:ph type="ftr" sz="quarter" idx="2"/>
          </p:nvPr>
        </p:nvSpPr>
        <p:spPr>
          <a:xfrm>
            <a:off x="0" y="8829675"/>
            <a:ext cx="2982913" cy="465138"/>
          </a:xfrm>
          <a:prstGeom prst="rect">
            <a:avLst/>
          </a:prstGeom>
        </p:spPr>
        <p:txBody>
          <a:bodyPr vert="horz" lIns="92446" tIns="46223" rIns="92446" bIns="46223" rtlCol="0" anchor="b"/>
          <a:lstStyle>
            <a:lvl1pPr algn="l" eaLnBrk="1" hangingPunct="1">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wrap="square" lIns="92446" tIns="46223" rIns="92446" bIns="46223" numCol="1" anchor="b" anchorCtr="0" compatLnSpc="1">
            <a:prstTxWarp prst="textNoShape">
              <a:avLst/>
            </a:prstTxWarp>
          </a:bodyPr>
          <a:lstStyle>
            <a:lvl1pPr algn="r" eaLnBrk="1" hangingPunct="1">
              <a:defRPr sz="1200"/>
            </a:lvl1pPr>
          </a:lstStyle>
          <a:p>
            <a:pPr>
              <a:defRPr/>
            </a:pPr>
            <a:fld id="{665DAEDF-6288-4613-A277-6279ED4F38D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97313" y="0"/>
            <a:ext cx="2982912" cy="465138"/>
          </a:xfrm>
          <a:prstGeom prst="rect">
            <a:avLst/>
          </a:prstGeom>
        </p:spPr>
        <p:txBody>
          <a:bodyPr vert="horz" lIns="91440" tIns="45720" rIns="91440" bIns="45720" rtlCol="0"/>
          <a:lstStyle>
            <a:lvl1pPr algn="r" eaLnBrk="1" hangingPunct="1">
              <a:defRPr sz="1200"/>
            </a:lvl1pPr>
          </a:lstStyle>
          <a:p>
            <a:pPr>
              <a:defRPr/>
            </a:pPr>
            <a:fld id="{E52A45F7-17B1-4961-8D74-0444E9669E02}" type="datetimeFigureOut">
              <a:rPr lang="en-US"/>
              <a:pPr>
                <a:defRPr/>
              </a:pPr>
              <a:t>2/19/2020</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8975" y="4416425"/>
            <a:ext cx="5505450" cy="41830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2982913" cy="465138"/>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97313" y="8829675"/>
            <a:ext cx="2982912"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5E459C0-D489-4A57-96CC-DEC21EE13FC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6"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smtClean="0"/>
              <a:t>Click to edit Master title style</a:t>
            </a:r>
            <a:endParaRPr lang="en-US" altLang="en-US"/>
          </a:p>
        </p:txBody>
      </p:sp>
      <p:sp>
        <p:nvSpPr>
          <p:cNvPr id="6147"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smtClean="0"/>
              <a:t>Click to edit Master subtitle style</a:t>
            </a:r>
            <a:endParaRPr lang="en-US" altLang="en-US"/>
          </a:p>
        </p:txBody>
      </p:sp>
      <p:sp>
        <p:nvSpPr>
          <p:cNvPr id="6" name="Rectangle 4"/>
          <p:cNvSpPr>
            <a:spLocks noGrp="1" noChangeArrowheads="1"/>
          </p:cNvSpPr>
          <p:nvPr>
            <p:ph type="dt" sz="half" idx="10"/>
          </p:nvPr>
        </p:nvSpPr>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a:lvl1pPr>
          </a:lstStyle>
          <a:p>
            <a:pPr>
              <a:defRPr/>
            </a:pPr>
            <a:fld id="{4A38ED0C-D357-444A-BC64-3B66DCC8FB2F}" type="slidenum">
              <a:rPr lang="en-US" altLang="en-US"/>
              <a:pPr>
                <a:defRPr/>
              </a:pPr>
              <a:t>‹#›</a:t>
            </a:fld>
            <a:endParaRPr lang="en-US" altLang="en-US"/>
          </a:p>
        </p:txBody>
      </p:sp>
    </p:spTree>
    <p:extLst>
      <p:ext uri="{BB962C8B-B14F-4D97-AF65-F5344CB8AC3E}">
        <p14:creationId xmlns:p14="http://schemas.microsoft.com/office/powerpoint/2010/main" val="1884795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B75404C-C769-438B-8409-DE9EB4F06AE6}" type="slidenum">
              <a:rPr lang="en-US" altLang="en-US"/>
              <a:pPr>
                <a:defRPr/>
              </a:pPr>
              <a:t>‹#›</a:t>
            </a:fld>
            <a:endParaRPr lang="en-US" altLang="en-US"/>
          </a:p>
        </p:txBody>
      </p:sp>
    </p:spTree>
    <p:extLst>
      <p:ext uri="{BB962C8B-B14F-4D97-AF65-F5344CB8AC3E}">
        <p14:creationId xmlns:p14="http://schemas.microsoft.com/office/powerpoint/2010/main" val="2900532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9090562-1ADB-4C1E-9E87-DF9687EB4CD8}" type="slidenum">
              <a:rPr lang="en-US" altLang="en-US"/>
              <a:pPr>
                <a:defRPr/>
              </a:pPr>
              <a:t>‹#›</a:t>
            </a:fld>
            <a:endParaRPr lang="en-US" altLang="en-US"/>
          </a:p>
        </p:txBody>
      </p:sp>
    </p:spTree>
    <p:extLst>
      <p:ext uri="{BB962C8B-B14F-4D97-AF65-F5344CB8AC3E}">
        <p14:creationId xmlns:p14="http://schemas.microsoft.com/office/powerpoint/2010/main" val="3064565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B64C2C4-7641-4F8E-83A4-64A213EE9666}" type="slidenum">
              <a:rPr lang="en-US" altLang="en-US"/>
              <a:pPr>
                <a:defRPr/>
              </a:pPr>
              <a:t>‹#›</a:t>
            </a:fld>
            <a:endParaRPr lang="en-US" altLang="en-US"/>
          </a:p>
        </p:txBody>
      </p:sp>
    </p:spTree>
    <p:extLst>
      <p:ext uri="{BB962C8B-B14F-4D97-AF65-F5344CB8AC3E}">
        <p14:creationId xmlns:p14="http://schemas.microsoft.com/office/powerpoint/2010/main" val="592032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161FF13-5B93-4309-9595-DBFE745BD0E2}" type="slidenum">
              <a:rPr lang="en-US" altLang="en-US"/>
              <a:pPr>
                <a:defRPr/>
              </a:pPr>
              <a:t>‹#›</a:t>
            </a:fld>
            <a:endParaRPr lang="en-US" altLang="en-US"/>
          </a:p>
        </p:txBody>
      </p:sp>
    </p:spTree>
    <p:extLst>
      <p:ext uri="{BB962C8B-B14F-4D97-AF65-F5344CB8AC3E}">
        <p14:creationId xmlns:p14="http://schemas.microsoft.com/office/powerpoint/2010/main" val="1643843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B8A59CB-7F89-4BD6-8CA3-0563545C16C6}" type="slidenum">
              <a:rPr lang="en-US" altLang="en-US"/>
              <a:pPr>
                <a:defRPr/>
              </a:pPr>
              <a:t>‹#›</a:t>
            </a:fld>
            <a:endParaRPr lang="en-US" altLang="en-US"/>
          </a:p>
        </p:txBody>
      </p:sp>
    </p:spTree>
    <p:extLst>
      <p:ext uri="{BB962C8B-B14F-4D97-AF65-F5344CB8AC3E}">
        <p14:creationId xmlns:p14="http://schemas.microsoft.com/office/powerpoint/2010/main" val="247632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7A3BE343-613F-4EB8-8D60-2693A4AC3257}" type="slidenum">
              <a:rPr lang="en-US" altLang="en-US"/>
              <a:pPr>
                <a:defRPr/>
              </a:pPr>
              <a:t>‹#›</a:t>
            </a:fld>
            <a:endParaRPr lang="en-US" altLang="en-US"/>
          </a:p>
        </p:txBody>
      </p:sp>
    </p:spTree>
    <p:extLst>
      <p:ext uri="{BB962C8B-B14F-4D97-AF65-F5344CB8AC3E}">
        <p14:creationId xmlns:p14="http://schemas.microsoft.com/office/powerpoint/2010/main" val="595080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E75BA959-1E34-4EDD-AE27-CFFFE89B1B5C}" type="slidenum">
              <a:rPr lang="en-US" altLang="en-US"/>
              <a:pPr>
                <a:defRPr/>
              </a:pPr>
              <a:t>‹#›</a:t>
            </a:fld>
            <a:endParaRPr lang="en-US" altLang="en-US"/>
          </a:p>
        </p:txBody>
      </p:sp>
    </p:spTree>
    <p:extLst>
      <p:ext uri="{BB962C8B-B14F-4D97-AF65-F5344CB8AC3E}">
        <p14:creationId xmlns:p14="http://schemas.microsoft.com/office/powerpoint/2010/main" val="2181749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9290A302-8281-4B05-8C29-3B17F75828CE}" type="slidenum">
              <a:rPr lang="en-US" altLang="en-US"/>
              <a:pPr>
                <a:defRPr/>
              </a:pPr>
              <a:t>‹#›</a:t>
            </a:fld>
            <a:endParaRPr lang="en-US" altLang="en-US"/>
          </a:p>
        </p:txBody>
      </p:sp>
    </p:spTree>
    <p:extLst>
      <p:ext uri="{BB962C8B-B14F-4D97-AF65-F5344CB8AC3E}">
        <p14:creationId xmlns:p14="http://schemas.microsoft.com/office/powerpoint/2010/main" val="1135452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7042A0A-2435-40E2-A4F7-2024A5371330}" type="slidenum">
              <a:rPr lang="en-US" altLang="en-US"/>
              <a:pPr>
                <a:defRPr/>
              </a:pPr>
              <a:t>‹#›</a:t>
            </a:fld>
            <a:endParaRPr lang="en-US" altLang="en-US"/>
          </a:p>
        </p:txBody>
      </p:sp>
    </p:spTree>
    <p:extLst>
      <p:ext uri="{BB962C8B-B14F-4D97-AF65-F5344CB8AC3E}">
        <p14:creationId xmlns:p14="http://schemas.microsoft.com/office/powerpoint/2010/main" val="3196049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F69CF48-5770-4326-B8B5-6C667E482D33}" type="slidenum">
              <a:rPr lang="en-US" altLang="en-US"/>
              <a:pPr>
                <a:defRPr/>
              </a:pPr>
              <a:t>‹#›</a:t>
            </a:fld>
            <a:endParaRPr lang="en-US" altLang="en-US"/>
          </a:p>
        </p:txBody>
      </p:sp>
    </p:spTree>
    <p:extLst>
      <p:ext uri="{BB962C8B-B14F-4D97-AF65-F5344CB8AC3E}">
        <p14:creationId xmlns:p14="http://schemas.microsoft.com/office/powerpoint/2010/main" val="2733704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4"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mj-lt"/>
              </a:defRPr>
            </a:lvl1pPr>
          </a:lstStyle>
          <a:p>
            <a:pPr>
              <a:defRPr/>
            </a:pPr>
            <a:endParaRPr lang="en-US" alt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mj-lt"/>
              </a:defRPr>
            </a:lvl1pPr>
          </a:lstStyle>
          <a:p>
            <a:pPr>
              <a:defRPr/>
            </a:pPr>
            <a:endParaRPr lang="en-US" altLang="en-US"/>
          </a:p>
        </p:txBody>
      </p:sp>
      <p:sp>
        <p:nvSpPr>
          <p:cNvPr id="5126"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Garamond" panose="02020404030301010803" pitchFamily="18" charset="0"/>
              </a:defRPr>
            </a:lvl1pPr>
          </a:lstStyle>
          <a:p>
            <a:pPr>
              <a:defRPr/>
            </a:pPr>
            <a:fld id="{4A5EE682-723F-44C6-9751-3146DAEC671F}" type="slidenum">
              <a:rPr lang="en-US" altLang="en-US"/>
              <a:pPr>
                <a:defRPr/>
              </a:pPr>
              <a:t>‹#›</a:t>
            </a:fld>
            <a:endParaRPr lang="en-US" altLang="en-US"/>
          </a:p>
        </p:txBody>
      </p:sp>
      <p:sp>
        <p:nvSpPr>
          <p:cNvPr id="1031" name="Freeform 7"/>
          <p:cNvSpPr>
            <a:spLocks noChangeArrowheads="1"/>
          </p:cNvSpPr>
          <p:nvPr/>
        </p:nvSpPr>
        <p:spPr bwMode="auto">
          <a:xfrm>
            <a:off x="381000" y="228600"/>
            <a:ext cx="8229600" cy="6096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840"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p:txBody>
          <a:bodyPr/>
          <a:lstStyle/>
          <a:p>
            <a:pPr eaLnBrk="1" hangingPunct="1"/>
            <a:r>
              <a:rPr lang="en-US" altLang="en-US" dirty="0" smtClean="0"/>
              <a:t>Stat 301 – Day </a:t>
            </a:r>
            <a:r>
              <a:rPr lang="en-US" altLang="en-US" dirty="0" smtClean="0"/>
              <a:t>26</a:t>
            </a:r>
            <a:endParaRPr lang="en-US" altLang="en-US" dirty="0" smtClean="0"/>
          </a:p>
        </p:txBody>
      </p:sp>
      <p:sp>
        <p:nvSpPr>
          <p:cNvPr id="5123" name="Subtitle 2"/>
          <p:cNvSpPr>
            <a:spLocks noGrp="1"/>
          </p:cNvSpPr>
          <p:nvPr>
            <p:ph type="subTitle" idx="1"/>
          </p:nvPr>
        </p:nvSpPr>
        <p:spPr/>
        <p:txBody>
          <a:bodyPr/>
          <a:lstStyle/>
          <a:p>
            <a:pPr eaLnBrk="1" hangingPunct="1"/>
            <a:r>
              <a:rPr lang="en-US" altLang="en-US" smtClean="0"/>
              <a:t>Relative risk</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Investigation 3.9 (p. </a:t>
            </a:r>
            <a:r>
              <a:rPr lang="en-US" altLang="en-US" dirty="0" smtClean="0"/>
              <a:t>224)</a:t>
            </a:r>
            <a:endParaRPr lang="en-US" altLang="en-US" dirty="0" smtClean="0"/>
          </a:p>
        </p:txBody>
      </p:sp>
      <p:sp>
        <p:nvSpPr>
          <p:cNvPr id="17411" name="Content Placeholder 2"/>
          <p:cNvSpPr>
            <a:spLocks noGrp="1"/>
          </p:cNvSpPr>
          <p:nvPr>
            <p:ph idx="1"/>
          </p:nvPr>
        </p:nvSpPr>
        <p:spPr/>
        <p:txBody>
          <a:bodyPr/>
          <a:lstStyle/>
          <a:p>
            <a:endParaRPr lang="en-US" altLang="en-US" smtClean="0"/>
          </a:p>
        </p:txBody>
      </p:sp>
      <p:pic>
        <p:nvPicPr>
          <p:cNvPr id="2" name="Picture 1"/>
          <p:cNvPicPr>
            <a:picLocks noChangeAspect="1"/>
          </p:cNvPicPr>
          <p:nvPr/>
        </p:nvPicPr>
        <p:blipFill>
          <a:blip r:embed="rId2"/>
          <a:stretch>
            <a:fillRect/>
          </a:stretch>
        </p:blipFill>
        <p:spPr>
          <a:xfrm>
            <a:off x="589565" y="1219200"/>
            <a:ext cx="8543925" cy="2778642"/>
          </a:xfrm>
          <a:prstGeom prst="rect">
            <a:avLst/>
          </a:prstGeom>
        </p:spPr>
      </p:pic>
      <p:pic>
        <p:nvPicPr>
          <p:cNvPr id="3" name="Picture 2"/>
          <p:cNvPicPr>
            <a:picLocks noChangeAspect="1"/>
          </p:cNvPicPr>
          <p:nvPr/>
        </p:nvPicPr>
        <p:blipFill>
          <a:blip r:embed="rId3"/>
          <a:stretch>
            <a:fillRect/>
          </a:stretch>
        </p:blipFill>
        <p:spPr>
          <a:xfrm>
            <a:off x="493986" y="4498204"/>
            <a:ext cx="8239125" cy="1132359"/>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en-US" smtClean="0"/>
              <a:t>Investigation 3.9</a:t>
            </a:r>
          </a:p>
        </p:txBody>
      </p:sp>
      <p:sp>
        <p:nvSpPr>
          <p:cNvPr id="12291" name="Content Placeholder 2"/>
          <p:cNvSpPr>
            <a:spLocks noGrp="1"/>
          </p:cNvSpPr>
          <p:nvPr>
            <p:ph idx="1"/>
          </p:nvPr>
        </p:nvSpPr>
        <p:spPr/>
        <p:txBody>
          <a:bodyPr/>
          <a:lstStyle/>
          <a:p>
            <a:pPr eaLnBrk="1" hangingPunct="1"/>
            <a:r>
              <a:rPr lang="en-US" altLang="en-US" dirty="0" smtClean="0"/>
              <a:t>Statistic: </a:t>
            </a:r>
            <a:r>
              <a:rPr lang="en-US" altLang="en-US" dirty="0" smtClean="0"/>
              <a:t>11/183 </a:t>
            </a:r>
            <a:r>
              <a:rPr lang="en-US" altLang="en-US" dirty="0" smtClean="0"/>
              <a:t>– </a:t>
            </a:r>
            <a:r>
              <a:rPr lang="en-US" altLang="en-US" dirty="0" smtClean="0"/>
              <a:t>2/195 </a:t>
            </a:r>
            <a:r>
              <a:rPr lang="en-US" altLang="en-US" dirty="0" smtClean="0"/>
              <a:t>= </a:t>
            </a:r>
            <a:r>
              <a:rPr lang="en-US" altLang="en-US" dirty="0" smtClean="0"/>
              <a:t>0.04985</a:t>
            </a:r>
          </a:p>
          <a:p>
            <a:pPr eaLnBrk="1" hangingPunct="1"/>
            <a:r>
              <a:rPr lang="en-US" altLang="en-US" dirty="0" smtClean="0"/>
              <a:t>Let </a:t>
            </a:r>
            <a:r>
              <a:rPr lang="en-US" altLang="en-US" dirty="0" smtClean="0"/>
              <a:t>X represent the number developing </a:t>
            </a:r>
            <a:r>
              <a:rPr lang="en-US" altLang="en-US" dirty="0" smtClean="0"/>
              <a:t>peanut allergy in the avoidance treatment</a:t>
            </a:r>
            <a:endParaRPr lang="en-US" altLang="en-US" dirty="0" smtClean="0"/>
          </a:p>
          <a:p>
            <a:pPr eaLnBrk="1" hangingPunct="1"/>
            <a:endParaRPr lang="en-US" altLang="en-US" dirty="0" smtClean="0"/>
          </a:p>
        </p:txBody>
      </p:sp>
      <p:sp>
        <p:nvSpPr>
          <p:cNvPr id="2" name="TextBox 1"/>
          <p:cNvSpPr txBox="1">
            <a:spLocks noChangeArrowheads="1"/>
          </p:cNvSpPr>
          <p:nvPr/>
        </p:nvSpPr>
        <p:spPr bwMode="auto">
          <a:xfrm>
            <a:off x="5867400" y="3810000"/>
            <a:ext cx="23622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1800" dirty="0" smtClean="0"/>
              <a:t>Strong </a:t>
            </a:r>
            <a:r>
              <a:rPr lang="en-US" altLang="en-US" sz="1800" dirty="0"/>
              <a:t>evidence that the observed difference in the sample proportions did not arise from the random assignment process alone</a:t>
            </a:r>
          </a:p>
        </p:txBody>
      </p:sp>
      <p:pic>
        <p:nvPicPr>
          <p:cNvPr id="4" name="Picture 3"/>
          <p:cNvPicPr>
            <a:picLocks noChangeAspect="1"/>
          </p:cNvPicPr>
          <p:nvPr/>
        </p:nvPicPr>
        <p:blipFill>
          <a:blip r:embed="rId2"/>
          <a:stretch>
            <a:fillRect/>
          </a:stretch>
        </p:blipFill>
        <p:spPr>
          <a:xfrm>
            <a:off x="0" y="3597274"/>
            <a:ext cx="5798705" cy="27336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ltLang="en-US" smtClean="0"/>
              <a:t>Relative risk</a:t>
            </a:r>
          </a:p>
        </p:txBody>
      </p:sp>
      <p:sp>
        <p:nvSpPr>
          <p:cNvPr id="3" name="Content Placeholder 2"/>
          <p:cNvSpPr>
            <a:spLocks noGrp="1"/>
          </p:cNvSpPr>
          <p:nvPr>
            <p:ph idx="1"/>
          </p:nvPr>
        </p:nvSpPr>
        <p:spPr>
          <a:xfrm>
            <a:off x="457200" y="1447800"/>
            <a:ext cx="8534400" cy="4724400"/>
          </a:xfrm>
        </p:spPr>
        <p:txBody>
          <a:bodyPr>
            <a:normAutofit/>
          </a:bodyPr>
          <a:lstStyle/>
          <a:p>
            <a:pPr eaLnBrk="1" hangingPunct="1">
              <a:defRPr/>
            </a:pPr>
            <a:r>
              <a:rPr lang="en-US" b="1" dirty="0" smtClean="0"/>
              <a:t>Definition:</a:t>
            </a:r>
            <a:r>
              <a:rPr lang="en-US" dirty="0" smtClean="0"/>
              <a:t> Relative risk is the ratio of the conditional proportions</a:t>
            </a:r>
          </a:p>
          <a:p>
            <a:pPr lvl="1" eaLnBrk="1" hangingPunct="1">
              <a:defRPr/>
            </a:pPr>
            <a:r>
              <a:rPr lang="en-US" dirty="0" smtClean="0"/>
              <a:t>Often set up to be larger than one</a:t>
            </a:r>
          </a:p>
          <a:p>
            <a:pPr lvl="1" eaLnBrk="1" hangingPunct="1">
              <a:defRPr/>
            </a:pPr>
            <a:r>
              <a:rPr lang="en-US" dirty="0" smtClean="0"/>
              <a:t>RR = </a:t>
            </a:r>
            <a:r>
              <a:rPr lang="en-US" dirty="0" smtClean="0"/>
              <a:t>(Allergy avoidance)/(Allergy consumption) </a:t>
            </a:r>
            <a:r>
              <a:rPr lang="en-US" dirty="0" smtClean="0"/>
              <a:t>=  </a:t>
            </a:r>
            <a:r>
              <a:rPr lang="en-US" dirty="0" smtClean="0"/>
              <a:t>.060/.010</a:t>
            </a:r>
            <a:r>
              <a:rPr lang="en-US" dirty="0" smtClean="0">
                <a:sym typeface="Symbol"/>
              </a:rPr>
              <a:t></a:t>
            </a:r>
            <a:r>
              <a:rPr lang="en-US" dirty="0" smtClean="0"/>
              <a:t> 6.00  (5.86)</a:t>
            </a:r>
            <a:endParaRPr lang="en-US" dirty="0" smtClean="0"/>
          </a:p>
          <a:p>
            <a:pPr lvl="1" eaLnBrk="1" hangingPunct="1">
              <a:defRPr/>
            </a:pPr>
            <a:r>
              <a:rPr lang="en-US" dirty="0" smtClean="0"/>
              <a:t>Interpretation: </a:t>
            </a:r>
            <a:r>
              <a:rPr lang="en-US" dirty="0"/>
              <a:t>T</a:t>
            </a:r>
            <a:r>
              <a:rPr lang="en-US" dirty="0" smtClean="0"/>
              <a:t>hose </a:t>
            </a:r>
            <a:r>
              <a:rPr lang="en-US" dirty="0" smtClean="0"/>
              <a:t>who avoided peanuts </a:t>
            </a:r>
            <a:r>
              <a:rPr lang="en-US" i="1" dirty="0" smtClean="0"/>
              <a:t>were </a:t>
            </a:r>
            <a:r>
              <a:rPr lang="en-US" dirty="0" smtClean="0"/>
              <a:t>6 times more </a:t>
            </a:r>
            <a:r>
              <a:rPr lang="en-US" dirty="0" smtClean="0"/>
              <a:t>likely to develop </a:t>
            </a:r>
            <a:r>
              <a:rPr lang="en-US" dirty="0" smtClean="0"/>
              <a:t>an allergy</a:t>
            </a:r>
          </a:p>
          <a:p>
            <a:pPr lvl="1" eaLnBrk="1" hangingPunct="1">
              <a:defRPr/>
            </a:pPr>
            <a:r>
              <a:rPr lang="fr-FR" dirty="0" err="1"/>
              <a:t>Percentage</a:t>
            </a:r>
            <a:r>
              <a:rPr lang="fr-FR" dirty="0"/>
              <a:t> change = (</a:t>
            </a:r>
            <a:r>
              <a:rPr lang="fr-FR" dirty="0" smtClean="0"/>
              <a:t>5.86 </a:t>
            </a:r>
            <a:r>
              <a:rPr lang="fr-FR" dirty="0"/>
              <a:t>– 1) × 100% = </a:t>
            </a:r>
            <a:r>
              <a:rPr lang="fr-FR" dirty="0" smtClean="0"/>
              <a:t>486%</a:t>
            </a:r>
          </a:p>
          <a:p>
            <a:pPr lvl="1" eaLnBrk="1" hangingPunct="1">
              <a:defRPr/>
            </a:pPr>
            <a:r>
              <a:rPr lang="fr-FR" dirty="0" smtClean="0"/>
              <a:t>But </a:t>
            </a:r>
            <a:r>
              <a:rPr lang="fr-FR" dirty="0" err="1" smtClean="0"/>
              <a:t>now</a:t>
            </a:r>
            <a:r>
              <a:rPr lang="fr-FR" dirty="0" smtClean="0"/>
              <a:t> </a:t>
            </a:r>
            <a:r>
              <a:rPr lang="fr-FR" dirty="0" err="1" smtClean="0"/>
              <a:t>that</a:t>
            </a:r>
            <a:r>
              <a:rPr lang="fr-FR" dirty="0" smtClean="0"/>
              <a:t> </a:t>
            </a:r>
            <a:r>
              <a:rPr lang="fr-FR" dirty="0" err="1" smtClean="0"/>
              <a:t>we’ve</a:t>
            </a:r>
            <a:r>
              <a:rPr lang="fr-FR" dirty="0" smtClean="0"/>
              <a:t> </a:t>
            </a:r>
            <a:r>
              <a:rPr lang="fr-FR" dirty="0" err="1" smtClean="0"/>
              <a:t>changed</a:t>
            </a:r>
            <a:r>
              <a:rPr lang="fr-FR" dirty="0" smtClean="0"/>
              <a:t> the </a:t>
            </a:r>
            <a:r>
              <a:rPr lang="fr-FR" dirty="0" err="1" smtClean="0"/>
              <a:t>statistic</a:t>
            </a:r>
            <a:r>
              <a:rPr lang="fr-FR" dirty="0" smtClean="0"/>
              <a:t>?!</a:t>
            </a:r>
            <a:endParaRPr lang="en-US" dirty="0"/>
          </a:p>
        </p:txBody>
      </p:sp>
      <p:pic>
        <p:nvPicPr>
          <p:cNvPr id="5" name="Picture 4"/>
          <p:cNvPicPr>
            <a:picLocks noChangeAspect="1"/>
          </p:cNvPicPr>
          <p:nvPr/>
        </p:nvPicPr>
        <p:blipFill>
          <a:blip r:embed="rId2"/>
          <a:stretch>
            <a:fillRect/>
          </a:stretch>
        </p:blipFill>
        <p:spPr>
          <a:xfrm>
            <a:off x="3306489" y="446580"/>
            <a:ext cx="5837511" cy="80228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p-value is identical!!</a:t>
            </a:r>
          </a:p>
          <a:p>
            <a:endParaRPr lang="en-US" dirty="0"/>
          </a:p>
          <a:p>
            <a:r>
              <a:rPr lang="en-US" dirty="0" smtClean="0"/>
              <a:t>Confidence interval?</a:t>
            </a:r>
          </a:p>
          <a:p>
            <a:pPr lvl="1"/>
            <a:r>
              <a:rPr lang="en-US" i="1" dirty="0"/>
              <a:t>e</a:t>
            </a:r>
            <a:r>
              <a:rPr lang="en-US" i="1" dirty="0" smtClean="0"/>
              <a:t>stimate</a:t>
            </a:r>
            <a:r>
              <a:rPr lang="en-US" dirty="0" smtClean="0"/>
              <a:t> </a:t>
            </a:r>
            <a:r>
              <a:rPr lang="en-US" u="sng" dirty="0" smtClean="0"/>
              <a:t>+</a:t>
            </a:r>
            <a:r>
              <a:rPr lang="en-US" dirty="0" smtClean="0"/>
              <a:t> </a:t>
            </a:r>
            <a:r>
              <a:rPr lang="en-US" i="1" dirty="0" smtClean="0"/>
              <a:t>z*</a:t>
            </a:r>
            <a:r>
              <a:rPr lang="en-US" i="1" dirty="0" smtClean="0">
                <a:sym typeface="Symbol" panose="05050102010706020507" pitchFamily="18" charset="2"/>
              </a:rPr>
              <a:t> </a:t>
            </a:r>
            <a:r>
              <a:rPr lang="en-US" i="1" dirty="0" smtClean="0"/>
              <a:t>standard error</a:t>
            </a:r>
          </a:p>
          <a:p>
            <a:pPr lvl="1"/>
            <a:r>
              <a:rPr lang="en-US" dirty="0" smtClean="0"/>
              <a:t>Need a normal distribution</a:t>
            </a:r>
          </a:p>
          <a:p>
            <a:pPr lvl="1"/>
            <a:r>
              <a:rPr lang="en-US" dirty="0" smtClean="0"/>
              <a:t>Need to know the standard deviation of the statistic</a:t>
            </a:r>
            <a:endParaRPr lang="en-US" dirty="0"/>
          </a:p>
        </p:txBody>
      </p:sp>
    </p:spTree>
    <p:extLst>
      <p:ext uri="{BB962C8B-B14F-4D97-AF65-F5344CB8AC3E}">
        <p14:creationId xmlns:p14="http://schemas.microsoft.com/office/powerpoint/2010/main" val="2064579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Theory-based</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85000" lnSpcReduction="20000"/>
              </a:bodyPr>
              <a:lstStyle/>
              <a:p>
                <a:r>
                  <a:rPr lang="en-US" dirty="0" smtClean="0"/>
                  <a:t>Take the (natural) log of the skewed right distribution to scale to a normal distribution</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𝑆𝐸</m:t>
                      </m:r>
                      <m:d>
                        <m:dPr>
                          <m:ctrlPr>
                            <a:rPr lang="en-US" b="0" i="1" smtClean="0">
                              <a:latin typeface="Cambria Math" panose="02040503050406030204" pitchFamily="18" charset="0"/>
                            </a:rPr>
                          </m:ctrlPr>
                        </m:dPr>
                        <m:e>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ln</m:t>
                              </m:r>
                            </m:fName>
                            <m:e>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𝑝</m:t>
                                              </m:r>
                                            </m:e>
                                          </m:acc>
                                        </m:e>
                                        <m:sub>
                                          <m:r>
                                            <a:rPr lang="en-US" b="0" i="1" smtClean="0">
                                              <a:latin typeface="Cambria Math" panose="02040503050406030204" pitchFamily="18" charset="0"/>
                                            </a:rPr>
                                            <m:t>𝑎𝑣𝑜𝑖𝑑</m:t>
                                          </m:r>
                                        </m:sub>
                                      </m:sSub>
                                    </m:num>
                                    <m:den>
                                      <m:sSub>
                                        <m:sSubPr>
                                          <m:ctrlPr>
                                            <a:rPr lang="en-US" b="0" i="1" smtClean="0">
                                              <a:latin typeface="Cambria Math" panose="02040503050406030204" pitchFamily="18" charset="0"/>
                                            </a:rPr>
                                          </m:ctrlPr>
                                        </m:sSubPr>
                                        <m:e>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𝑝</m:t>
                                              </m:r>
                                            </m:e>
                                          </m:acc>
                                        </m:e>
                                        <m:sub>
                                          <m:r>
                                            <a:rPr lang="en-US" b="0" i="1" smtClean="0">
                                              <a:latin typeface="Cambria Math" panose="02040503050406030204" pitchFamily="18" charset="0"/>
                                            </a:rPr>
                                            <m:t>𝑐𝑜𝑛𝑠𝑢𝑚𝑒</m:t>
                                          </m:r>
                                        </m:sub>
                                      </m:sSub>
                                    </m:den>
                                  </m:f>
                                </m:e>
                              </m:d>
                            </m:e>
                          </m:func>
                          <m:r>
                            <a:rPr lang="en-US" b="0" i="1" smtClean="0">
                              <a:latin typeface="Cambria Math" panose="02040503050406030204" pitchFamily="18" charset="0"/>
                            </a:rPr>
                            <m:t>=</m:t>
                          </m:r>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11</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183</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195</m:t>
                                  </m:r>
                                </m:den>
                              </m:f>
                            </m:e>
                          </m:rad>
                        </m:e>
                      </m:d>
                    </m:oMath>
                  </m:oMathPara>
                </a14:m>
                <a:endParaRPr lang="en-US" b="0" i="1" dirty="0" smtClean="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≈0.762</m:t>
                      </m:r>
                    </m:oMath>
                  </m:oMathPara>
                </a14:m>
                <a:endParaRPr lang="en-US" dirty="0" smtClean="0"/>
              </a:p>
              <a:p>
                <a:r>
                  <a:rPr lang="en-US" dirty="0" smtClean="0"/>
                  <a:t>If assume the null is true…</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𝑆𝐸</m:t>
                      </m:r>
                      <m:d>
                        <m:dPr>
                          <m:ctrlPr>
                            <a:rPr lang="en-US" b="0" i="1" smtClean="0">
                              <a:latin typeface="Cambria Math" panose="02040503050406030204" pitchFamily="18" charset="0"/>
                            </a:rPr>
                          </m:ctrlPr>
                        </m:dPr>
                        <m:e>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ln</m:t>
                              </m:r>
                            </m:fName>
                            <m:e>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𝑝</m:t>
                                              </m:r>
                                            </m:e>
                                          </m:acc>
                                        </m:e>
                                        <m:sub>
                                          <m:r>
                                            <a:rPr lang="en-US" b="0" i="1" smtClean="0">
                                              <a:latin typeface="Cambria Math" panose="02040503050406030204" pitchFamily="18" charset="0"/>
                                            </a:rPr>
                                            <m:t>𝑎𝑣𝑜𝑖𝑑</m:t>
                                          </m:r>
                                        </m:sub>
                                      </m:sSub>
                                    </m:num>
                                    <m:den>
                                      <m:sSub>
                                        <m:sSubPr>
                                          <m:ctrlPr>
                                            <a:rPr lang="en-US" b="0" i="1" smtClean="0">
                                              <a:latin typeface="Cambria Math" panose="02040503050406030204" pitchFamily="18" charset="0"/>
                                            </a:rPr>
                                          </m:ctrlPr>
                                        </m:sSubPr>
                                        <m:e>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𝑝</m:t>
                                              </m:r>
                                            </m:e>
                                          </m:acc>
                                        </m:e>
                                        <m:sub>
                                          <m:r>
                                            <a:rPr lang="en-US" b="0" i="1" smtClean="0">
                                              <a:latin typeface="Cambria Math" panose="02040503050406030204" pitchFamily="18" charset="0"/>
                                            </a:rPr>
                                            <m:t>𝑐𝑜𝑛𝑠𝑢𝑚𝑒</m:t>
                                          </m:r>
                                        </m:sub>
                                      </m:sSub>
                                    </m:den>
                                  </m:f>
                                </m:e>
                              </m:d>
                            </m:e>
                          </m:func>
                          <m:r>
                            <a:rPr lang="en-US" b="0" i="1" smtClean="0">
                              <a:latin typeface="Cambria Math" panose="02040503050406030204" pitchFamily="18" charset="0"/>
                            </a:rPr>
                            <m:t>=</m:t>
                          </m:r>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6</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183</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7</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195</m:t>
                                  </m:r>
                                </m:den>
                              </m:f>
                            </m:e>
                          </m:rad>
                        </m:e>
                      </m:d>
                    </m:oMath>
                  </m:oMathPara>
                </a14:m>
                <a:endParaRPr lang="en-US" b="0" i="1" dirty="0" smtClean="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≈0.</m:t>
                      </m:r>
                      <m:r>
                        <a:rPr lang="en-US" b="0" i="1" smtClean="0">
                          <a:latin typeface="Cambria Math" panose="02040503050406030204" pitchFamily="18" charset="0"/>
                        </a:rPr>
                        <m:t>547</m:t>
                      </m:r>
                    </m:oMath>
                  </m:oMathPara>
                </a14:m>
                <a:endParaRPr lang="en-US" dirty="0" smtClean="0"/>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296" t="-3096" r="-2444"/>
                </a:stretch>
              </a:blipFill>
            </p:spPr>
            <p:txBody>
              <a:bodyPr/>
              <a:lstStyle/>
              <a:p>
                <a:r>
                  <a:rPr lang="en-US">
                    <a:noFill/>
                  </a:rPr>
                  <a:t> </a:t>
                </a:r>
              </a:p>
            </p:txBody>
          </p:sp>
        </mc:Fallback>
      </mc:AlternateContent>
    </p:spTree>
    <p:extLst>
      <p:ext uri="{BB962C8B-B14F-4D97-AF65-F5344CB8AC3E}">
        <p14:creationId xmlns:p14="http://schemas.microsoft.com/office/powerpoint/2010/main" val="53479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Confidence interval for </a:t>
            </a:r>
            <a:r>
              <a:rPr lang="en-US" dirty="0" smtClean="0">
                <a:latin typeface="Symbol" panose="05050102010706020507" pitchFamily="18" charset="2"/>
              </a:rPr>
              <a:t>p</a:t>
            </a:r>
            <a:r>
              <a:rPr lang="en-US" baseline="-25000" dirty="0" smtClean="0">
                <a:latin typeface="Symbol" panose="05050102010706020507" pitchFamily="18" charset="2"/>
              </a:rPr>
              <a:t>1</a:t>
            </a:r>
            <a:r>
              <a:rPr lang="en-US" dirty="0" smtClean="0"/>
              <a:t>/</a:t>
            </a:r>
            <a:r>
              <a:rPr lang="en-US" dirty="0" smtClean="0">
                <a:latin typeface="Symbol" panose="05050102010706020507" pitchFamily="18" charset="2"/>
              </a:rPr>
              <a:t>p</a:t>
            </a:r>
            <a:r>
              <a:rPr lang="en-US" baseline="-25000" dirty="0" smtClean="0">
                <a:latin typeface="Symbol" panose="05050102010706020507" pitchFamily="18" charset="2"/>
              </a:rPr>
              <a:t>2</a:t>
            </a:r>
            <a:endParaRPr lang="en-US" baseline="-25000" dirty="0">
              <a:latin typeface="Symbol" panose="05050102010706020507" pitchFamily="18" charset="2"/>
            </a:endParaRPr>
          </a:p>
        </p:txBody>
      </p:sp>
      <p:sp>
        <p:nvSpPr>
          <p:cNvPr id="3" name="Content Placeholder 2"/>
          <p:cNvSpPr>
            <a:spLocks noGrp="1"/>
          </p:cNvSpPr>
          <p:nvPr>
            <p:ph idx="1"/>
          </p:nvPr>
        </p:nvSpPr>
        <p:spPr/>
        <p:txBody>
          <a:bodyPr>
            <a:normAutofit fontScale="92500" lnSpcReduction="10000"/>
          </a:bodyPr>
          <a:lstStyle/>
          <a:p>
            <a:r>
              <a:rPr lang="en-US" dirty="0" smtClean="0"/>
              <a:t>ln(5.86) </a:t>
            </a:r>
            <a:r>
              <a:rPr lang="en-US" u="sng" dirty="0" smtClean="0"/>
              <a:t>+</a:t>
            </a:r>
            <a:r>
              <a:rPr lang="en-US" dirty="0" smtClean="0"/>
              <a:t> 1.96(0.762)</a:t>
            </a:r>
          </a:p>
          <a:p>
            <a:r>
              <a:rPr lang="en-US" dirty="0" smtClean="0"/>
              <a:t>1.768 </a:t>
            </a:r>
            <a:r>
              <a:rPr lang="en-US" u="sng" dirty="0" smtClean="0"/>
              <a:t>+</a:t>
            </a:r>
            <a:r>
              <a:rPr lang="en-US" dirty="0" smtClean="0"/>
              <a:t> 1.4935</a:t>
            </a:r>
          </a:p>
          <a:p>
            <a:r>
              <a:rPr lang="en-US" dirty="0" smtClean="0"/>
              <a:t>(.275, 3.262)</a:t>
            </a:r>
          </a:p>
          <a:p>
            <a:r>
              <a:rPr lang="en-US" dirty="0" smtClean="0"/>
              <a:t>But that’s for log relative risk</a:t>
            </a:r>
          </a:p>
          <a:p>
            <a:r>
              <a:rPr lang="en-US" dirty="0" err="1" smtClean="0"/>
              <a:t>exp</a:t>
            </a:r>
            <a:r>
              <a:rPr lang="en-US" dirty="0" smtClean="0"/>
              <a:t>(0.275) = 1.32</a:t>
            </a:r>
          </a:p>
          <a:p>
            <a:r>
              <a:rPr lang="en-US" dirty="0" err="1"/>
              <a:t>e</a:t>
            </a:r>
            <a:r>
              <a:rPr lang="en-US" dirty="0" err="1" smtClean="0"/>
              <a:t>xp</a:t>
            </a:r>
            <a:r>
              <a:rPr lang="en-US" dirty="0" smtClean="0"/>
              <a:t>(3.262) = 26.10</a:t>
            </a:r>
          </a:p>
          <a:p>
            <a:r>
              <a:rPr lang="en-US" dirty="0" smtClean="0"/>
              <a:t>We are 95% confident that the “risk” of peanut allergy is 1.32 to 26.10 </a:t>
            </a:r>
            <a:r>
              <a:rPr lang="en-US" dirty="0" smtClean="0">
                <a:solidFill>
                  <a:srgbClr val="FF0000"/>
                </a:solidFill>
              </a:rPr>
              <a:t>times</a:t>
            </a:r>
            <a:r>
              <a:rPr lang="en-US" dirty="0" smtClean="0"/>
              <a:t> larger if avoid rather than consume (6g/week) </a:t>
            </a:r>
            <a:r>
              <a:rPr lang="en-US" dirty="0"/>
              <a:t>for all UK infants age 4-11 months similar to the ones in the </a:t>
            </a:r>
            <a:r>
              <a:rPr lang="en-US" dirty="0" smtClean="0"/>
              <a:t>study</a:t>
            </a:r>
          </a:p>
          <a:p>
            <a:endParaRPr lang="en-US" dirty="0"/>
          </a:p>
        </p:txBody>
      </p:sp>
    </p:spTree>
    <p:extLst>
      <p:ext uri="{BB962C8B-B14F-4D97-AF65-F5344CB8AC3E}">
        <p14:creationId xmlns:p14="http://schemas.microsoft.com/office/powerpoint/2010/main" val="1029421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JMP</a:t>
            </a:r>
            <a:endParaRPr lang="en-US" dirty="0"/>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914400" y="2274887"/>
            <a:ext cx="2857500" cy="1590675"/>
          </a:xfrm>
          <a:prstGeom prst="rect">
            <a:avLst/>
          </a:prstGeom>
        </p:spPr>
      </p:pic>
      <p:pic>
        <p:nvPicPr>
          <p:cNvPr id="5" name="Picture 4"/>
          <p:cNvPicPr>
            <a:picLocks noChangeAspect="1"/>
          </p:cNvPicPr>
          <p:nvPr/>
        </p:nvPicPr>
        <p:blipFill>
          <a:blip r:embed="rId3"/>
          <a:stretch>
            <a:fillRect/>
          </a:stretch>
        </p:blipFill>
        <p:spPr>
          <a:xfrm>
            <a:off x="1066800" y="4343400"/>
            <a:ext cx="6229350" cy="885825"/>
          </a:xfrm>
          <a:prstGeom prst="rect">
            <a:avLst/>
          </a:prstGeom>
        </p:spPr>
      </p:pic>
    </p:spTree>
    <p:extLst>
      <p:ext uri="{BB962C8B-B14F-4D97-AF65-F5344CB8AC3E}">
        <p14:creationId xmlns:p14="http://schemas.microsoft.com/office/powerpoint/2010/main" val="18389596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
            </a:r>
            <a:endParaRPr lang="en-US" dirty="0"/>
          </a:p>
        </p:txBody>
      </p:sp>
      <p:sp>
        <p:nvSpPr>
          <p:cNvPr id="3" name="Content Placeholder 2"/>
          <p:cNvSpPr>
            <a:spLocks noGrp="1"/>
          </p:cNvSpPr>
          <p:nvPr>
            <p:ph idx="1"/>
          </p:nvPr>
        </p:nvSpPr>
        <p:spPr/>
        <p:txBody>
          <a:bodyPr/>
          <a:lstStyle/>
          <a:p>
            <a:pPr marL="0" indent="0">
              <a:buNone/>
            </a:pPr>
            <a:r>
              <a:rPr lang="en-US" dirty="0" err="1" smtClean="0"/>
              <a:t>riskratio</a:t>
            </a:r>
            <a:r>
              <a:rPr lang="en-US" dirty="0" smtClean="0"/>
              <a:t>(11, 2, 183, 195, </a:t>
            </a:r>
            <a:r>
              <a:rPr lang="en-US" dirty="0" err="1" smtClean="0"/>
              <a:t>conf.level</a:t>
            </a:r>
            <a:r>
              <a:rPr lang="en-US" dirty="0" smtClean="0"/>
              <a:t>=0.95, </a:t>
            </a:r>
            <a:r>
              <a:rPr lang="en-US" dirty="0" err="1" smtClean="0"/>
              <a:t>p.calc.by.independence</a:t>
            </a:r>
            <a:r>
              <a:rPr lang="en-US" dirty="0" smtClean="0"/>
              <a:t>=TRUE)</a:t>
            </a:r>
            <a:endParaRPr lang="en-US" dirty="0"/>
          </a:p>
        </p:txBody>
      </p:sp>
      <p:pic>
        <p:nvPicPr>
          <p:cNvPr id="4" name="Picture 3"/>
          <p:cNvPicPr>
            <a:picLocks noChangeAspect="1"/>
          </p:cNvPicPr>
          <p:nvPr/>
        </p:nvPicPr>
        <p:blipFill>
          <a:blip r:embed="rId2"/>
          <a:stretch>
            <a:fillRect/>
          </a:stretch>
        </p:blipFill>
        <p:spPr>
          <a:xfrm>
            <a:off x="457200" y="2895600"/>
            <a:ext cx="7591425" cy="2895600"/>
          </a:xfrm>
          <a:prstGeom prst="rect">
            <a:avLst/>
          </a:prstGeom>
        </p:spPr>
      </p:pic>
    </p:spTree>
    <p:extLst>
      <p:ext uri="{BB962C8B-B14F-4D97-AF65-F5344CB8AC3E}">
        <p14:creationId xmlns:p14="http://schemas.microsoft.com/office/powerpoint/2010/main" val="38930356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
            </a:r>
            <a:endParaRPr lang="en-US" dirty="0"/>
          </a:p>
        </p:txBody>
      </p:sp>
      <p:sp>
        <p:nvSpPr>
          <p:cNvPr id="3" name="Content Placeholder 2"/>
          <p:cNvSpPr>
            <a:spLocks noGrp="1"/>
          </p:cNvSpPr>
          <p:nvPr>
            <p:ph idx="1"/>
          </p:nvPr>
        </p:nvSpPr>
        <p:spPr/>
        <p:txBody>
          <a:bodyPr/>
          <a:lstStyle/>
          <a:p>
            <a:pPr marL="0" indent="0">
              <a:buNone/>
            </a:pPr>
            <a:r>
              <a:rPr lang="en-US" dirty="0" err="1" smtClean="0"/>
              <a:t>riskratio</a:t>
            </a:r>
            <a:r>
              <a:rPr lang="en-US" dirty="0" smtClean="0"/>
              <a:t>(11, 2, 183, 195, </a:t>
            </a:r>
            <a:r>
              <a:rPr lang="en-US" dirty="0" err="1" smtClean="0"/>
              <a:t>conf.level</a:t>
            </a:r>
            <a:r>
              <a:rPr lang="en-US" dirty="0" smtClean="0"/>
              <a:t>=0.95, </a:t>
            </a:r>
            <a:r>
              <a:rPr lang="en-US" dirty="0" err="1" smtClean="0"/>
              <a:t>p.calc.by.independence</a:t>
            </a:r>
            <a:r>
              <a:rPr lang="en-US" dirty="0" smtClean="0"/>
              <a:t>=TRUE)</a:t>
            </a:r>
            <a:endParaRPr lang="en-US" dirty="0"/>
          </a:p>
        </p:txBody>
      </p:sp>
      <p:pic>
        <p:nvPicPr>
          <p:cNvPr id="4" name="Picture 3"/>
          <p:cNvPicPr>
            <a:picLocks noChangeAspect="1"/>
          </p:cNvPicPr>
          <p:nvPr/>
        </p:nvPicPr>
        <p:blipFill>
          <a:blip r:embed="rId2"/>
          <a:stretch>
            <a:fillRect/>
          </a:stretch>
        </p:blipFill>
        <p:spPr>
          <a:xfrm>
            <a:off x="457200" y="2895600"/>
            <a:ext cx="7591425" cy="2895600"/>
          </a:xfrm>
          <a:prstGeom prst="rect">
            <a:avLst/>
          </a:prstGeom>
        </p:spPr>
      </p:pic>
    </p:spTree>
    <p:extLst>
      <p:ext uri="{BB962C8B-B14F-4D97-AF65-F5344CB8AC3E}">
        <p14:creationId xmlns:p14="http://schemas.microsoft.com/office/powerpoint/2010/main" val="10550243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mtClean="0"/>
              <a:t>Confidence interval</a:t>
            </a:r>
          </a:p>
        </p:txBody>
      </p:sp>
      <p:sp>
        <p:nvSpPr>
          <p:cNvPr id="26627" name="Content Placeholder 2"/>
          <p:cNvSpPr>
            <a:spLocks noGrp="1"/>
          </p:cNvSpPr>
          <p:nvPr>
            <p:ph idx="1"/>
          </p:nvPr>
        </p:nvSpPr>
        <p:spPr/>
        <p:txBody>
          <a:bodyPr/>
          <a:lstStyle/>
          <a:p>
            <a:r>
              <a:rPr lang="en-US" altLang="en-US" smtClean="0"/>
              <a:t>Null distribution of relative risks: Centered at 1 but not the most normal looking distribution</a:t>
            </a:r>
          </a:p>
        </p:txBody>
      </p:sp>
      <p:pic>
        <p:nvPicPr>
          <p:cNvPr id="2662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2833688"/>
            <a:ext cx="3276600"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662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2543175"/>
            <a:ext cx="4038600" cy="3171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mtClean="0"/>
              <a:t>Announcements</a:t>
            </a:r>
          </a:p>
        </p:txBody>
      </p:sp>
      <p:sp>
        <p:nvSpPr>
          <p:cNvPr id="6147" name="Content Placeholder 2"/>
          <p:cNvSpPr>
            <a:spLocks noGrp="1"/>
          </p:cNvSpPr>
          <p:nvPr>
            <p:ph idx="1"/>
          </p:nvPr>
        </p:nvSpPr>
        <p:spPr/>
        <p:txBody>
          <a:bodyPr/>
          <a:lstStyle/>
          <a:p>
            <a:endParaRPr lang="en-US" alt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t>Take the natural log</a:t>
            </a:r>
          </a:p>
        </p:txBody>
      </p:sp>
      <p:sp>
        <p:nvSpPr>
          <p:cNvPr id="27651" name="Content Placeholder 2"/>
          <p:cNvSpPr>
            <a:spLocks noGrp="1"/>
          </p:cNvSpPr>
          <p:nvPr>
            <p:ph idx="1"/>
          </p:nvPr>
        </p:nvSpPr>
        <p:spPr/>
        <p:txBody>
          <a:bodyPr/>
          <a:lstStyle/>
          <a:p>
            <a:r>
              <a:rPr lang="en-US" altLang="en-US" smtClean="0"/>
              <a:t>Will produce a normal distribution, mean 0, preserves ordering of values</a:t>
            </a:r>
          </a:p>
          <a:p>
            <a:endParaRPr lang="en-US" altLang="en-US" smtClean="0"/>
          </a:p>
          <a:p>
            <a:endParaRPr lang="en-US" altLang="en-US" smtClean="0"/>
          </a:p>
          <a:p>
            <a:endParaRPr lang="en-US" altLang="en-US" smtClean="0"/>
          </a:p>
          <a:p>
            <a:endParaRPr lang="en-US" altLang="en-US" smtClean="0"/>
          </a:p>
          <a:p>
            <a:endParaRPr lang="en-US" altLang="en-US" smtClean="0"/>
          </a:p>
          <a:p>
            <a:r>
              <a:rPr lang="en-US" altLang="en-US" smtClean="0"/>
              <a:t>But now need a standard deviation…</a:t>
            </a:r>
          </a:p>
        </p:txBody>
      </p:sp>
      <p:pic>
        <p:nvPicPr>
          <p:cNvPr id="2765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186113"/>
            <a:ext cx="3276600" cy="2200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765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2519363"/>
            <a:ext cx="3705225" cy="2867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To Do – for Monday</a:t>
            </a:r>
          </a:p>
        </p:txBody>
      </p:sp>
      <p:sp>
        <p:nvSpPr>
          <p:cNvPr id="30723" name="Content Placeholder 2"/>
          <p:cNvSpPr>
            <a:spLocks noGrp="1"/>
          </p:cNvSpPr>
          <p:nvPr>
            <p:ph idx="1"/>
          </p:nvPr>
        </p:nvSpPr>
        <p:spPr/>
        <p:txBody>
          <a:bodyPr/>
          <a:lstStyle/>
          <a:p>
            <a:r>
              <a:rPr lang="en-US" altLang="en-US" dirty="0" smtClean="0"/>
              <a:t>Office hour tonight: 8:45-9:45pm</a:t>
            </a:r>
          </a:p>
          <a:p>
            <a:r>
              <a:rPr lang="en-US" altLang="en-US" dirty="0" smtClean="0"/>
              <a:t>Examples </a:t>
            </a:r>
            <a:r>
              <a:rPr lang="en-US" altLang="en-US" dirty="0" smtClean="0"/>
              <a:t>3.1, 3.2, Chapter 3 </a:t>
            </a:r>
            <a:r>
              <a:rPr lang="en-US" altLang="en-US" dirty="0" smtClean="0"/>
              <a:t>Summary</a:t>
            </a:r>
          </a:p>
          <a:p>
            <a:r>
              <a:rPr lang="en-US" altLang="en-US" dirty="0" smtClean="0"/>
              <a:t>Practice problems</a:t>
            </a:r>
            <a:endParaRPr lang="en-US" altLang="en-US" dirty="0" smtClean="0"/>
          </a:p>
          <a:p>
            <a:r>
              <a:rPr lang="en-US" altLang="en-US" dirty="0" smtClean="0"/>
              <a:t>Review handout posted this weekend</a:t>
            </a:r>
          </a:p>
          <a:p>
            <a:r>
              <a:rPr lang="en-US" altLang="en-US" dirty="0" smtClean="0"/>
              <a:t>Post review questions/sample questions in PolyLearn (Ch. </a:t>
            </a:r>
            <a:r>
              <a:rPr lang="en-US" altLang="en-US" dirty="0" smtClean="0"/>
              <a:t>2-3)</a:t>
            </a:r>
            <a:endParaRPr lang="en-US" altLang="en-US" dirty="0" smtClean="0"/>
          </a:p>
          <a:p>
            <a:r>
              <a:rPr lang="en-US" altLang="en-US" dirty="0" smtClean="0"/>
              <a:t>Optional Review Session Monday night</a:t>
            </a:r>
          </a:p>
          <a:p>
            <a:pPr lvl="1"/>
            <a:r>
              <a:rPr lang="en-US" altLang="en-US" dirty="0" smtClean="0"/>
              <a:t>6:30-8pm</a:t>
            </a:r>
            <a:r>
              <a:rPr lang="en-US" altLang="en-US" dirty="0" smtClean="0"/>
              <a:t>, </a:t>
            </a:r>
            <a:r>
              <a:rPr lang="en-US" altLang="en-US" dirty="0" smtClean="0"/>
              <a:t>10-126</a:t>
            </a:r>
            <a:endParaRPr lang="en-US"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dirty="0" smtClean="0"/>
              <a:t>Last Time: </a:t>
            </a:r>
            <a:r>
              <a:rPr lang="en-US" altLang="en-US" dirty="0" smtClean="0"/>
              <a:t>Two random samples</a:t>
            </a:r>
            <a:endParaRPr lang="en-US" altLang="en-US" dirty="0" smtClean="0"/>
          </a:p>
        </p:txBody>
      </p:sp>
      <p:sp>
        <p:nvSpPr>
          <p:cNvPr id="8195" name="Content Placeholder 2"/>
          <p:cNvSpPr>
            <a:spLocks noGrp="1"/>
          </p:cNvSpPr>
          <p:nvPr>
            <p:ph idx="1"/>
          </p:nvPr>
        </p:nvSpPr>
        <p:spPr/>
        <p:txBody>
          <a:bodyPr/>
          <a:lstStyle/>
          <a:p>
            <a:r>
              <a:rPr lang="en-US" altLang="en-US" dirty="0" smtClean="0"/>
              <a:t>Wanted to test/make confidence interval for two population proportions</a:t>
            </a:r>
          </a:p>
          <a:p>
            <a:pPr lvl="1"/>
            <a:r>
              <a:rPr lang="en-US" altLang="en-US" dirty="0" smtClean="0"/>
              <a:t>Simulation: Model the random sampling of proportions from two populations with same </a:t>
            </a:r>
            <a:r>
              <a:rPr lang="en-US" altLang="en-US" dirty="0" smtClean="0">
                <a:latin typeface="Symbol" panose="05050102010706020507" pitchFamily="18" charset="2"/>
              </a:rPr>
              <a:t>p</a:t>
            </a:r>
          </a:p>
          <a:p>
            <a:pPr lvl="1"/>
            <a:r>
              <a:rPr lang="en-US" altLang="en-US" dirty="0" smtClean="0"/>
              <a:t>Normal approximation?</a:t>
            </a:r>
          </a:p>
          <a:p>
            <a:pPr lvl="2"/>
            <a:r>
              <a:rPr lang="en-US" altLang="en-US" dirty="0" smtClean="0"/>
              <a:t>If sample sizes are large enough (HW: cont. corr.)</a:t>
            </a:r>
          </a:p>
          <a:p>
            <a:pPr lvl="2"/>
            <a:r>
              <a:rPr lang="en-US" altLang="en-US" dirty="0" smtClean="0"/>
              <a:t>Confidence interval for difference in population proportions</a:t>
            </a:r>
          </a:p>
          <a:p>
            <a:pPr lvl="3"/>
            <a:r>
              <a:rPr lang="en-US" altLang="en-US" dirty="0" smtClean="0"/>
              <a:t>Pooled or </a:t>
            </a:r>
            <a:r>
              <a:rPr lang="en-US" altLang="en-US" dirty="0" err="1" smtClean="0"/>
              <a:t>Unpooled</a:t>
            </a:r>
            <a:endParaRPr lang="en-US" altLang="en-US" dirty="0" smtClean="0"/>
          </a:p>
          <a:p>
            <a:pPr lvl="2"/>
            <a:r>
              <a:rPr lang="en-US" altLang="en-US" dirty="0" smtClean="0"/>
              <a:t>Theory-based inference applet, JMP, R</a:t>
            </a:r>
          </a:p>
          <a:p>
            <a:endParaRPr lang="en-US" altLang="en-US" dirty="0" smtClean="0"/>
          </a:p>
          <a:p>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1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19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19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19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19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19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Approximating the standard deviation</a:t>
            </a:r>
            <a:endParaRPr lang="en-US" dirty="0"/>
          </a:p>
        </p:txBody>
      </p:sp>
      <p:sp>
        <p:nvSpPr>
          <p:cNvPr id="4" name="Text Placeholder 3"/>
          <p:cNvSpPr>
            <a:spLocks noGrp="1"/>
          </p:cNvSpPr>
          <p:nvPr>
            <p:ph type="body" idx="1"/>
          </p:nvPr>
        </p:nvSpPr>
        <p:spPr/>
        <p:txBody>
          <a:bodyPr/>
          <a:lstStyle/>
          <a:p>
            <a:r>
              <a:rPr lang="en-US" dirty="0" smtClean="0"/>
              <a:t>Random sampling</a:t>
            </a:r>
            <a:endParaRPr lang="en-US" dirty="0"/>
          </a:p>
        </p:txBody>
      </p:sp>
      <p:sp>
        <p:nvSpPr>
          <p:cNvPr id="5" name="Content Placeholder 4"/>
          <p:cNvSpPr>
            <a:spLocks noGrp="1"/>
          </p:cNvSpPr>
          <p:nvPr>
            <p:ph sz="half" idx="2"/>
          </p:nvPr>
        </p:nvSpPr>
        <p:spPr/>
        <p:txBody>
          <a:bodyPr/>
          <a:lstStyle/>
          <a:p>
            <a:endParaRPr lang="en-US"/>
          </a:p>
        </p:txBody>
      </p:sp>
      <p:sp>
        <p:nvSpPr>
          <p:cNvPr id="6" name="Text Placeholder 5"/>
          <p:cNvSpPr>
            <a:spLocks noGrp="1"/>
          </p:cNvSpPr>
          <p:nvPr>
            <p:ph type="body" sz="quarter" idx="3"/>
          </p:nvPr>
        </p:nvSpPr>
        <p:spPr/>
        <p:txBody>
          <a:bodyPr/>
          <a:lstStyle/>
          <a:p>
            <a:r>
              <a:rPr lang="en-US" dirty="0" smtClean="0"/>
              <a:t>Random assignment</a:t>
            </a:r>
            <a:endParaRPr lang="en-US" dirty="0"/>
          </a:p>
        </p:txBody>
      </p:sp>
      <p:sp>
        <p:nvSpPr>
          <p:cNvPr id="7" name="Content Placeholder 6"/>
          <p:cNvSpPr>
            <a:spLocks noGrp="1"/>
          </p:cNvSpPr>
          <p:nvPr>
            <p:ph sz="quarter" idx="4"/>
          </p:nvPr>
        </p:nvSpPr>
        <p:spPr/>
        <p:txBody>
          <a:bodyPr/>
          <a:lstStyle/>
          <a:p>
            <a:endParaRPr lang="en-US"/>
          </a:p>
        </p:txBody>
      </p:sp>
      <p:pic>
        <p:nvPicPr>
          <p:cNvPr id="8" name="Picture 7"/>
          <p:cNvPicPr>
            <a:picLocks noChangeAspect="1"/>
          </p:cNvPicPr>
          <p:nvPr/>
        </p:nvPicPr>
        <p:blipFill>
          <a:blip r:embed="rId2"/>
          <a:stretch>
            <a:fillRect/>
          </a:stretch>
        </p:blipFill>
        <p:spPr>
          <a:xfrm>
            <a:off x="79540" y="2611438"/>
            <a:ext cx="4543425" cy="3514725"/>
          </a:xfrm>
          <a:prstGeom prst="rect">
            <a:avLst/>
          </a:prstGeom>
        </p:spPr>
      </p:pic>
      <p:pic>
        <p:nvPicPr>
          <p:cNvPr id="10" name="Picture 9"/>
          <p:cNvPicPr>
            <a:picLocks noChangeAspect="1"/>
          </p:cNvPicPr>
          <p:nvPr/>
        </p:nvPicPr>
        <p:blipFill>
          <a:blip r:embed="rId3"/>
          <a:stretch>
            <a:fillRect/>
          </a:stretch>
        </p:blipFill>
        <p:spPr>
          <a:xfrm>
            <a:off x="4514850" y="2362200"/>
            <a:ext cx="4324350" cy="3543300"/>
          </a:xfrm>
          <a:prstGeom prst="rect">
            <a:avLst/>
          </a:prstGeom>
        </p:spPr>
      </p:pic>
    </p:spTree>
    <p:extLst>
      <p:ext uri="{BB962C8B-B14F-4D97-AF65-F5344CB8AC3E}">
        <p14:creationId xmlns:p14="http://schemas.microsoft.com/office/powerpoint/2010/main" val="1091648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Approximating the standard deviation</a:t>
            </a:r>
            <a:endParaRPr lang="en-US" dirty="0"/>
          </a:p>
        </p:txBody>
      </p:sp>
      <p:sp>
        <p:nvSpPr>
          <p:cNvPr id="4" name="Text Placeholder 3"/>
          <p:cNvSpPr>
            <a:spLocks noGrp="1"/>
          </p:cNvSpPr>
          <p:nvPr>
            <p:ph type="body" idx="1"/>
          </p:nvPr>
        </p:nvSpPr>
        <p:spPr/>
        <p:txBody>
          <a:bodyPr/>
          <a:lstStyle/>
          <a:p>
            <a:r>
              <a:rPr lang="en-US" dirty="0" smtClean="0"/>
              <a:t>Random sampling</a:t>
            </a:r>
            <a:endParaRPr lang="en-US" dirty="0"/>
          </a:p>
        </p:txBody>
      </p:sp>
      <p:sp>
        <p:nvSpPr>
          <p:cNvPr id="5" name="Content Placeholder 4"/>
          <p:cNvSpPr>
            <a:spLocks noGrp="1"/>
          </p:cNvSpPr>
          <p:nvPr>
            <p:ph sz="half" idx="2"/>
          </p:nvPr>
        </p:nvSpPr>
        <p:spPr/>
        <p:txBody>
          <a:bodyPr/>
          <a:lstStyle/>
          <a:p>
            <a:endParaRPr lang="en-US"/>
          </a:p>
        </p:txBody>
      </p:sp>
      <p:sp>
        <p:nvSpPr>
          <p:cNvPr id="6" name="Text Placeholder 5"/>
          <p:cNvSpPr>
            <a:spLocks noGrp="1"/>
          </p:cNvSpPr>
          <p:nvPr>
            <p:ph type="body" sz="quarter" idx="3"/>
          </p:nvPr>
        </p:nvSpPr>
        <p:spPr/>
        <p:txBody>
          <a:bodyPr/>
          <a:lstStyle/>
          <a:p>
            <a:r>
              <a:rPr lang="en-US" dirty="0" smtClean="0"/>
              <a:t>Random assignment</a:t>
            </a:r>
            <a:endParaRPr lang="en-US" dirty="0"/>
          </a:p>
        </p:txBody>
      </p:sp>
      <p:sp>
        <p:nvSpPr>
          <p:cNvPr id="7" name="Content Placeholder 6"/>
          <p:cNvSpPr>
            <a:spLocks noGrp="1"/>
          </p:cNvSpPr>
          <p:nvPr>
            <p:ph sz="quarter" idx="4"/>
          </p:nvPr>
        </p:nvSpPr>
        <p:spPr/>
        <p:txBody>
          <a:bodyPr/>
          <a:lstStyle/>
          <a:p>
            <a:endParaRPr lang="en-US"/>
          </a:p>
        </p:txBody>
      </p:sp>
      <p:pic>
        <p:nvPicPr>
          <p:cNvPr id="13" name="Picture 12"/>
          <p:cNvPicPr>
            <a:picLocks noChangeAspect="1"/>
          </p:cNvPicPr>
          <p:nvPr/>
        </p:nvPicPr>
        <p:blipFill>
          <a:blip r:embed="rId2"/>
          <a:stretch>
            <a:fillRect/>
          </a:stretch>
        </p:blipFill>
        <p:spPr>
          <a:xfrm>
            <a:off x="443706" y="989451"/>
            <a:ext cx="3137694" cy="1824562"/>
          </a:xfrm>
          <a:prstGeom prst="rect">
            <a:avLst/>
          </a:prstGeom>
        </p:spPr>
      </p:pic>
      <p:pic>
        <p:nvPicPr>
          <p:cNvPr id="14" name="Picture 13"/>
          <p:cNvPicPr>
            <a:picLocks noChangeAspect="1"/>
          </p:cNvPicPr>
          <p:nvPr/>
        </p:nvPicPr>
        <p:blipFill>
          <a:blip r:embed="rId3"/>
          <a:stretch>
            <a:fillRect/>
          </a:stretch>
        </p:blipFill>
        <p:spPr>
          <a:xfrm>
            <a:off x="4448887" y="1002086"/>
            <a:ext cx="4668837" cy="720093"/>
          </a:xfrm>
          <a:prstGeom prst="rect">
            <a:avLst/>
          </a:prstGeom>
        </p:spPr>
      </p:pic>
      <p:pic>
        <p:nvPicPr>
          <p:cNvPr id="15" name="Picture 14"/>
          <p:cNvPicPr>
            <a:picLocks noChangeAspect="1"/>
          </p:cNvPicPr>
          <p:nvPr/>
        </p:nvPicPr>
        <p:blipFill>
          <a:blip r:embed="rId4"/>
          <a:stretch>
            <a:fillRect/>
          </a:stretch>
        </p:blipFill>
        <p:spPr>
          <a:xfrm>
            <a:off x="5038725" y="3163512"/>
            <a:ext cx="3556766" cy="2962651"/>
          </a:xfrm>
          <a:prstGeom prst="rect">
            <a:avLst/>
          </a:prstGeom>
        </p:spPr>
      </p:pic>
      <p:pic>
        <p:nvPicPr>
          <p:cNvPr id="12" name="Picture 11"/>
          <p:cNvPicPr>
            <a:picLocks noChangeAspect="1"/>
          </p:cNvPicPr>
          <p:nvPr/>
        </p:nvPicPr>
        <p:blipFill>
          <a:blip r:embed="rId5"/>
          <a:stretch>
            <a:fillRect/>
          </a:stretch>
        </p:blipFill>
        <p:spPr>
          <a:xfrm>
            <a:off x="186531" y="3075863"/>
            <a:ext cx="4581525" cy="3390900"/>
          </a:xfrm>
          <a:prstGeom prst="rect">
            <a:avLst/>
          </a:prstGeom>
        </p:spPr>
      </p:pic>
      <p:cxnSp>
        <p:nvCxnSpPr>
          <p:cNvPr id="17" name="Straight Arrow Connector 16"/>
          <p:cNvCxnSpPr/>
          <p:nvPr/>
        </p:nvCxnSpPr>
        <p:spPr>
          <a:xfrm>
            <a:off x="5334000" y="1295400"/>
            <a:ext cx="3352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410200" y="1417638"/>
            <a:ext cx="2971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a:stretch>
            <a:fillRect/>
          </a:stretch>
        </p:blipFill>
        <p:spPr>
          <a:xfrm>
            <a:off x="4448886" y="989451"/>
            <a:ext cx="4668837" cy="720093"/>
          </a:xfrm>
          <a:prstGeom prst="rect">
            <a:avLst/>
          </a:prstGeom>
        </p:spPr>
      </p:pic>
    </p:spTree>
    <p:extLst>
      <p:ext uri="{BB962C8B-B14F-4D97-AF65-F5344CB8AC3E}">
        <p14:creationId xmlns:p14="http://schemas.microsoft.com/office/powerpoint/2010/main" val="1194923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dirty="0" smtClean="0"/>
              <a:t>Two-sample z-test</a:t>
            </a:r>
            <a:endParaRPr lang="en-US" altLang="en-US" dirty="0" smtClean="0"/>
          </a:p>
        </p:txBody>
      </p:sp>
      <p:sp>
        <p:nvSpPr>
          <p:cNvPr id="8195" name="Content Placeholder 2"/>
          <p:cNvSpPr>
            <a:spLocks noGrp="1"/>
          </p:cNvSpPr>
          <p:nvPr>
            <p:ph idx="1"/>
          </p:nvPr>
        </p:nvSpPr>
        <p:spPr/>
        <p:txBody>
          <a:bodyPr/>
          <a:lstStyle/>
          <a:p>
            <a:r>
              <a:rPr lang="en-US" altLang="en-US" dirty="0" smtClean="0"/>
              <a:t>Same in both situations</a:t>
            </a:r>
          </a:p>
          <a:p>
            <a:pPr lvl="1"/>
            <a:r>
              <a:rPr lang="en-US" altLang="en-US" dirty="0" smtClean="0"/>
              <a:t>Technically more appropriate for random sampling</a:t>
            </a:r>
          </a:p>
          <a:p>
            <a:pPr lvl="1"/>
            <a:r>
              <a:rPr lang="en-US" altLang="en-US" dirty="0" smtClean="0"/>
              <a:t>How estimate standard deviation can make a difference</a:t>
            </a:r>
          </a:p>
          <a:p>
            <a:pPr lvl="1"/>
            <a:endParaRPr lang="en-US" altLang="en-US" dirty="0"/>
          </a:p>
          <a:p>
            <a:r>
              <a:rPr lang="en-US" altLang="en-US" dirty="0" smtClean="0"/>
              <a:t>Quiz 22</a:t>
            </a:r>
          </a:p>
          <a:p>
            <a:pPr lvl="1"/>
            <a:r>
              <a:rPr lang="en-US" altLang="en-US" dirty="0" smtClean="0"/>
              <a:t>I vs. we</a:t>
            </a:r>
            <a:endParaRPr lang="en-US" alt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 22</a:t>
            </a:r>
            <a:endParaRPr lang="en-US" dirty="0"/>
          </a:p>
        </p:txBody>
      </p:sp>
      <p:sp>
        <p:nvSpPr>
          <p:cNvPr id="3" name="Content Placeholder 2"/>
          <p:cNvSpPr>
            <a:spLocks noGrp="1"/>
          </p:cNvSpPr>
          <p:nvPr>
            <p:ph idx="1"/>
          </p:nvPr>
        </p:nvSpPr>
        <p:spPr/>
        <p:txBody>
          <a:bodyPr>
            <a:normAutofit fontScale="85000" lnSpcReduction="20000"/>
          </a:bodyPr>
          <a:lstStyle/>
          <a:p>
            <a:r>
              <a:rPr lang="en-US" dirty="0"/>
              <a:t>Using the Theory-Based inference applet, we generated a p-value of 0.0172. </a:t>
            </a:r>
            <a:r>
              <a:rPr lang="en-US" dirty="0" smtClean="0"/>
              <a:t>Because </a:t>
            </a:r>
            <a:r>
              <a:rPr lang="en-US" dirty="0"/>
              <a:t>this p-value is less than 0.05, it is statistically significant. In addition, we were 95% confident that the </a:t>
            </a:r>
            <a:r>
              <a:rPr lang="en-US" dirty="0" smtClean="0"/>
              <a:t>population </a:t>
            </a:r>
            <a:r>
              <a:rPr lang="en-US" dirty="0"/>
              <a:t>proportion of teens with hearing loss is higher now by 0.0015 to 0.0467 than it was then. We are willing to generalize these results to all American teenagers </a:t>
            </a:r>
            <a:r>
              <a:rPr lang="en-US" dirty="0" smtClean="0"/>
              <a:t>because they </a:t>
            </a:r>
            <a:r>
              <a:rPr lang="en-US" dirty="0"/>
              <a:t>used random sampling for our study. However, </a:t>
            </a:r>
            <a:r>
              <a:rPr lang="en-US" dirty="0" smtClean="0"/>
              <a:t>because they </a:t>
            </a:r>
            <a:r>
              <a:rPr lang="en-US" dirty="0"/>
              <a:t>did not use random assignment in our study, we are not willing to conclude that the change in the prevalence of hearing loss is due to the increased use of ear buds among teenagers between 1994 and 2006.</a:t>
            </a:r>
            <a:endParaRPr lang="en-US" dirty="0"/>
          </a:p>
        </p:txBody>
      </p:sp>
    </p:spTree>
    <p:extLst>
      <p:ext uri="{BB962C8B-B14F-4D97-AF65-F5344CB8AC3E}">
        <p14:creationId xmlns:p14="http://schemas.microsoft.com/office/powerpoint/2010/main" val="24276024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 22</a:t>
            </a:r>
            <a:endParaRPr lang="en-US" dirty="0"/>
          </a:p>
        </p:txBody>
      </p:sp>
      <p:sp>
        <p:nvSpPr>
          <p:cNvPr id="3" name="Content Placeholder 2"/>
          <p:cNvSpPr>
            <a:spLocks noGrp="1"/>
          </p:cNvSpPr>
          <p:nvPr>
            <p:ph idx="1"/>
          </p:nvPr>
        </p:nvSpPr>
        <p:spPr/>
        <p:txBody>
          <a:bodyPr>
            <a:normAutofit fontScale="92500" lnSpcReduction="20000"/>
          </a:bodyPr>
          <a:lstStyle/>
          <a:p>
            <a:r>
              <a:rPr lang="en-US" dirty="0"/>
              <a:t>Since the p-value is less than 0.05, we have convincing evidence to reject the null  hypothesis in favor of the alternative hypothesis that the probability of having hearing loss is greater in a teen from 2005 than a teen from 1988. We are willing to generalize this conclusion to all American teens. We are 95% confidence that teens from 2006 have a 0.0015 to 0.0467 higher probability of having hearing loss than teens from 1988.  No, there could be other confounding variables, and this study was an observational study. We cannot make any cause and effect conclusions.</a:t>
            </a:r>
            <a:endParaRPr lang="en-US" dirty="0"/>
          </a:p>
        </p:txBody>
      </p:sp>
    </p:spTree>
    <p:extLst>
      <p:ext uri="{BB962C8B-B14F-4D97-AF65-F5344CB8AC3E}">
        <p14:creationId xmlns:p14="http://schemas.microsoft.com/office/powerpoint/2010/main" val="9962451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 22</a:t>
            </a:r>
            <a:endParaRPr lang="en-US" dirty="0"/>
          </a:p>
        </p:txBody>
      </p:sp>
      <p:sp>
        <p:nvSpPr>
          <p:cNvPr id="3" name="Content Placeholder 2"/>
          <p:cNvSpPr>
            <a:spLocks noGrp="1"/>
          </p:cNvSpPr>
          <p:nvPr>
            <p:ph idx="1"/>
          </p:nvPr>
        </p:nvSpPr>
        <p:spPr/>
        <p:txBody>
          <a:bodyPr/>
          <a:lstStyle/>
          <a:p>
            <a:r>
              <a:rPr lang="en-US" dirty="0"/>
              <a:t>We cannot use these results to </a:t>
            </a:r>
            <a:r>
              <a:rPr lang="en-US" dirty="0" smtClean="0"/>
              <a:t> conclude </a:t>
            </a:r>
            <a:r>
              <a:rPr lang="en-US" dirty="0"/>
              <a:t>that the hearing loss is due to increased use of ear buds because there was no </a:t>
            </a:r>
            <a:r>
              <a:rPr lang="en-US" dirty="0" smtClean="0"/>
              <a:t>random assignment </a:t>
            </a:r>
            <a:r>
              <a:rPr lang="en-US" dirty="0"/>
              <a:t>on whether each subject used ear buds, and there may be many other factors such as </a:t>
            </a:r>
            <a:r>
              <a:rPr lang="en-US" dirty="0" smtClean="0"/>
              <a:t>likelihood </a:t>
            </a:r>
            <a:r>
              <a:rPr lang="en-US" dirty="0"/>
              <a:t>to go to concerts that have changed between these two time periods.</a:t>
            </a:r>
          </a:p>
          <a:p>
            <a:endParaRPr lang="en-US" dirty="0"/>
          </a:p>
        </p:txBody>
      </p:sp>
    </p:spTree>
    <p:extLst>
      <p:ext uri="{BB962C8B-B14F-4D97-AF65-F5344CB8AC3E}">
        <p14:creationId xmlns:p14="http://schemas.microsoft.com/office/powerpoint/2010/main" val="294227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6381</TotalTime>
  <Words>877</Words>
  <Application>Microsoft Office PowerPoint</Application>
  <PresentationFormat>On-screen Show (4:3)</PresentationFormat>
  <Paragraphs>88</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Garamond</vt:lpstr>
      <vt:lpstr>Wingdings</vt:lpstr>
      <vt:lpstr>Calibri</vt:lpstr>
      <vt:lpstr>Symbol</vt:lpstr>
      <vt:lpstr>Default Theme</vt:lpstr>
      <vt:lpstr>Stat 301 – Day 26</vt:lpstr>
      <vt:lpstr>Announcements</vt:lpstr>
      <vt:lpstr>Last Time: Two random samples</vt:lpstr>
      <vt:lpstr>Approximating the standard deviation</vt:lpstr>
      <vt:lpstr>Approximating the standard deviation</vt:lpstr>
      <vt:lpstr>Two-sample z-test</vt:lpstr>
      <vt:lpstr>Quiz 22</vt:lpstr>
      <vt:lpstr>Quiz 22</vt:lpstr>
      <vt:lpstr>Quiz 22</vt:lpstr>
      <vt:lpstr>Investigation 3.9 (p. 224)</vt:lpstr>
      <vt:lpstr>Investigation 3.9</vt:lpstr>
      <vt:lpstr>Relative risk</vt:lpstr>
      <vt:lpstr>Simulation!</vt:lpstr>
      <vt:lpstr>Theory-based</vt:lpstr>
      <vt:lpstr>Confidence interval for p1/p2</vt:lpstr>
      <vt:lpstr>JMP</vt:lpstr>
      <vt:lpstr>R</vt:lpstr>
      <vt:lpstr>R</vt:lpstr>
      <vt:lpstr>Confidence interval</vt:lpstr>
      <vt:lpstr>Take the natural log</vt:lpstr>
      <vt:lpstr>To Do – for Monday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ITS/CSS</dc:creator>
  <cp:lastModifiedBy>Beth L. Chance</cp:lastModifiedBy>
  <cp:revision>114</cp:revision>
  <cp:lastPrinted>2011-10-11T06:02:45Z</cp:lastPrinted>
  <dcterms:created xsi:type="dcterms:W3CDTF">2011-10-11T03:00:58Z</dcterms:created>
  <dcterms:modified xsi:type="dcterms:W3CDTF">2020-02-20T21:05:06Z</dcterms:modified>
</cp:coreProperties>
</file>