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tags/tag7.xml" ContentType="application/vnd.openxmlformats-officedocument.presentationml.tags+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tags/tag3.xml" ContentType="application/vnd.openxmlformats-officedocument.presentationml.tags+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38"/>
  </p:notesMasterIdLst>
  <p:handoutMasterIdLst>
    <p:handoutMasterId r:id="rId39"/>
  </p:handoutMasterIdLst>
  <p:sldIdLst>
    <p:sldId id="256" r:id="rId2"/>
    <p:sldId id="258" r:id="rId3"/>
    <p:sldId id="301" r:id="rId4"/>
    <p:sldId id="270" r:id="rId5"/>
    <p:sldId id="261" r:id="rId6"/>
    <p:sldId id="262" r:id="rId7"/>
    <p:sldId id="264" r:id="rId8"/>
    <p:sldId id="265" r:id="rId9"/>
    <p:sldId id="266" r:id="rId10"/>
    <p:sldId id="267" r:id="rId11"/>
    <p:sldId id="268" r:id="rId12"/>
    <p:sldId id="263" r:id="rId13"/>
    <p:sldId id="269" r:id="rId14"/>
    <p:sldId id="271" r:id="rId15"/>
    <p:sldId id="272" r:id="rId16"/>
    <p:sldId id="277" r:id="rId17"/>
    <p:sldId id="273" r:id="rId18"/>
    <p:sldId id="275" r:id="rId19"/>
    <p:sldId id="276" r:id="rId20"/>
    <p:sldId id="300" r:id="rId21"/>
    <p:sldId id="278" r:id="rId22"/>
    <p:sldId id="284" r:id="rId23"/>
    <p:sldId id="289" r:id="rId24"/>
    <p:sldId id="294" r:id="rId25"/>
    <p:sldId id="290" r:id="rId26"/>
    <p:sldId id="291" r:id="rId27"/>
    <p:sldId id="283" r:id="rId28"/>
    <p:sldId id="285" r:id="rId29"/>
    <p:sldId id="286" r:id="rId30"/>
    <p:sldId id="287" r:id="rId31"/>
    <p:sldId id="288" r:id="rId32"/>
    <p:sldId id="295" r:id="rId33"/>
    <p:sldId id="299" r:id="rId34"/>
    <p:sldId id="296" r:id="rId35"/>
    <p:sldId id="297" r:id="rId36"/>
    <p:sldId id="298" r:id="rId37"/>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3" autoAdjust="0"/>
    <p:restoredTop sz="94660"/>
  </p:normalViewPr>
  <p:slideViewPr>
    <p:cSldViewPr>
      <p:cViewPr varScale="1">
        <p:scale>
          <a:sx n="74" d="100"/>
          <a:sy n="74" d="100"/>
        </p:scale>
        <p:origin x="-47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A66660FE-83FD-4224-AFC4-32D48AC02177}" type="datetimeFigureOut">
              <a:rPr lang="en-US" smtClean="0"/>
              <a:pPr/>
              <a:t>7/14/2010</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7AF3DD7E-5B43-4001-8371-F519B9379697}"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B2941F0C-835C-4A16-A747-0FDFBF77BB4C}" type="datetimeFigureOut">
              <a:rPr lang="en-US" smtClean="0"/>
              <a:pPr/>
              <a:t>7/14/2010</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7870E80A-9F58-417E-B706-859C534DB08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defTabSz="924458">
              <a:defRPr/>
            </a:pPr>
            <a:r>
              <a:rPr lang="en-US" dirty="0" smtClean="0"/>
              <a:t>Thursday 11:00-12:30</a:t>
            </a:r>
          </a:p>
          <a:p>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Some simulation but not to the same degree in spring</a:t>
            </a:r>
            <a:r>
              <a:rPr lang="en-US" baseline="0" dirty="0" smtClean="0"/>
              <a:t> Cal Poly course</a:t>
            </a:r>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3, high 80%</a:t>
            </a:r>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Variable – number that </a:t>
            </a:r>
            <a:r>
              <a:rPr lang="en-US" i="1" dirty="0" err="1" smtClean="0"/>
              <a:t>imporve</a:t>
            </a:r>
            <a:r>
              <a:rPr lang="en-US" i="1" dirty="0" smtClean="0"/>
              <a:t>; Outcome = successes, e.g., those that improved </a:t>
            </a:r>
          </a:p>
          <a:p>
            <a:r>
              <a:rPr lang="en-US" i="1" dirty="0" smtClean="0"/>
              <a:t>Several (11/49, 22%) related the value of 10 to the observed data or as a way to judge the extremeness of this value (7/49, 14%) with 9 of 49 respondents (18%) specifying the desire to judge the extremeness of the observed results. Other answers revolved around decision making (“to prove/disprove the null,” “to calculate the p-value,”  setting up a benchmark to compare to) or had an idea of looking at the extreme results without clearly referring back to the observed results.</a:t>
            </a:r>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.62  .82  .88  .62  .36  .78  .82</a:t>
            </a:r>
          </a:p>
          <a:p>
            <a:r>
              <a:rPr lang="en-US" dirty="0" smtClean="0"/>
              <a:t>.69  .69  .60  .65  .40  .80  .66</a:t>
            </a:r>
          </a:p>
          <a:p>
            <a:r>
              <a:rPr lang="en-US" dirty="0" smtClean="0"/>
              <a:t> .57 .74  .71 .77   .60 .77   .77 </a:t>
            </a:r>
          </a:p>
          <a:p>
            <a:endParaRPr lang="en-US" dirty="0" smtClean="0"/>
          </a:p>
          <a:p>
            <a:r>
              <a:rPr lang="fr-FR" dirty="0" smtClean="0"/>
              <a:t>1  Percent    2  Percent    3  Percent    4  Percent    5  Percent    6  Percent    7  Percent</a:t>
            </a:r>
          </a:p>
          <a:p>
            <a:r>
              <a:rPr lang="pt-BR" dirty="0" smtClean="0"/>
              <a:t>a    30.00    a    11.43    a    25.71    a     7.14    a    30.43    a    79.71    a    71.43</a:t>
            </a:r>
          </a:p>
          <a:p>
            <a:r>
              <a:rPr lang="en-US" dirty="0" smtClean="0"/>
              <a:t>b    62.86    b    71.43    b     8.57    b    21.43    b    50.72    c    20.29    b     7.14</a:t>
            </a:r>
          </a:p>
          <a:p>
            <a:r>
              <a:rPr lang="en-US" dirty="0" smtClean="0"/>
              <a:t>c     7.14    c    17.14    c    65.71    c    71.43    c    18.84                  c    21.43</a:t>
            </a:r>
          </a:p>
          <a:p>
            <a:endParaRPr lang="en-US" dirty="0" smtClean="0"/>
          </a:p>
          <a:p>
            <a:r>
              <a:rPr lang="en-US" dirty="0" smtClean="0"/>
              <a:t>Alpha = .492</a:t>
            </a:r>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17</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Largest difference was on getting credit</a:t>
            </a:r>
            <a:r>
              <a:rPr lang="en-US" baseline="0" dirty="0" smtClean="0"/>
              <a:t> for the probability part?</a:t>
            </a:r>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26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 start”</a:t>
            </a:r>
          </a:p>
          <a:p>
            <a:r>
              <a:rPr lang="en-US" dirty="0" smtClean="0"/>
              <a:t>Giving them the components each time</a:t>
            </a:r>
            <a:endParaRPr lang="en-US" dirty="0"/>
          </a:p>
        </p:txBody>
      </p:sp>
      <p:sp>
        <p:nvSpPr>
          <p:cNvPr id="4" name="Slide Number Placeholder 3"/>
          <p:cNvSpPr>
            <a:spLocks noGrp="1"/>
          </p:cNvSpPr>
          <p:nvPr>
            <p:ph type="sldNum" sz="quarter" idx="10"/>
          </p:nvPr>
        </p:nvSpPr>
        <p:spPr/>
        <p:txBody>
          <a:bodyPr/>
          <a:lstStyle/>
          <a:p>
            <a:fld id="{7870E80A-9F58-417E-B706-859C534DB087}" type="slidenum">
              <a:rPr lang="en-US" smtClean="0"/>
              <a:pPr/>
              <a:t>29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p:spPr>
        <p:txBody>
          <a:bodyPr/>
          <a:lstStyle/>
          <a:p>
            <a:pPr>
              <a:defRPr/>
            </a:pPr>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ffectLst/>
        </p:spPr>
        <p:txBody>
          <a:bodyPr/>
          <a:lstStyle/>
          <a:p>
            <a:pPr>
              <a:defRPr/>
            </a:pPr>
            <a:endParaRPr lang="en-US"/>
          </a:p>
        </p:txBody>
      </p:sp>
      <p:sp>
        <p:nvSpPr>
          <p:cNvPr id="6146" name="Rectangle 2"/>
          <p:cNvSpPr>
            <a:spLocks noGrp="1" noChangeArrowheads="1"/>
          </p:cNvSpPr>
          <p:nvPr>
            <p:ph type="ctrTitle"/>
          </p:nvPr>
        </p:nvSpPr>
        <p:spPr>
          <a:xfrm>
            <a:off x="914400" y="1524000"/>
            <a:ext cx="7623175" cy="1752600"/>
          </a:xfrm>
        </p:spPr>
        <p:txBody>
          <a:bodyPr/>
          <a:lstStyle>
            <a:lvl1pPr>
              <a:defRPr sz="5000"/>
            </a:lvl1pPr>
          </a:lstStyle>
          <a:p>
            <a:r>
              <a:rPr lang="en-US" altLang="en-US" smtClean="0"/>
              <a:t>Click to edit Master title style</a:t>
            </a:r>
            <a:endParaRPr lang="en-US" altLang="en-US"/>
          </a:p>
        </p:txBody>
      </p:sp>
      <p:sp>
        <p:nvSpPr>
          <p:cNvPr id="6147"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smtClean="0"/>
              <a:t>Click to edit Master subtitle style</a:t>
            </a:r>
            <a:endParaRPr lang="en-US" altLang="en-US"/>
          </a:p>
        </p:txBody>
      </p:sp>
      <p:sp>
        <p:nvSpPr>
          <p:cNvPr id="6" name="Rectangle 4"/>
          <p:cNvSpPr>
            <a:spLocks noGrp="1" noChangeArrowheads="1"/>
          </p:cNvSpPr>
          <p:nvPr>
            <p:ph type="dt" sz="half" idx="10"/>
          </p:nvPr>
        </p:nvSpPr>
        <p:spPr/>
        <p:txBody>
          <a:bodyPr/>
          <a:lstStyle>
            <a:lvl1pPr>
              <a:defRPr smtClean="0"/>
            </a:lvl1pPr>
          </a:lstStyle>
          <a:p>
            <a:pPr>
              <a:defRPr/>
            </a:pPr>
            <a:r>
              <a:rPr lang="en-US" altLang="en-US" smtClean="0"/>
              <a:t>ICOTS-8, July 2010</a:t>
            </a:r>
            <a:endParaRPr lang="en-US" altLang="en-US"/>
          </a:p>
        </p:txBody>
      </p:sp>
      <p:sp>
        <p:nvSpPr>
          <p:cNvPr id="7" name="Rectangle 5"/>
          <p:cNvSpPr>
            <a:spLocks noGrp="1" noChangeArrowheads="1"/>
          </p:cNvSpPr>
          <p:nvPr>
            <p:ph type="ftr" sz="quarter" idx="11"/>
          </p:nvPr>
        </p:nvSpPr>
        <p:spPr>
          <a:xfrm>
            <a:off x="3124200" y="6243638"/>
            <a:ext cx="2895600" cy="457200"/>
          </a:xfr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fld id="{AD4EBFF0-D82A-4A35-8612-97C377F0A45E}" type="slidenum">
              <a:rPr lang="en-US"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D7AFCA51-453F-458A-AF02-8DCA184C6194}" type="slidenum">
              <a:rPr lang="en-US"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A3BCD5A7-1B69-44F8-AD1A-91DAA804D69B}" type="slidenum">
              <a:rPr lang="en-US"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5AE333AB-6A83-471C-9DE0-F353046D62C7}"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pPr>
              <a:defRPr/>
            </a:pPr>
            <a:fld id="{88B0A7EB-78F2-46F9-9353-7FF651B878E3}"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13495F14-5482-4ED1-8AFA-A80A50FACE95}"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2790DDF0-A6AB-4143-A5D8-4CFE00EC1BD8}"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pPr>
              <a:defRPr/>
            </a:pPr>
            <a:fld id="{B34B8706-2DC1-4EA7-8802-967F5DB0C001}"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pPr>
              <a:defRPr/>
            </a:pPr>
            <a:fld id="{0CAB43DD-5AF5-49A8-A51C-E1A4A41BC664}"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3B179C0E-C07D-450A-9DC5-458DF30BD5A4}"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smtClean="0"/>
              <a:t>ICOTS-8, July 2010</a:t>
            </a: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203E2C6D-6006-420B-B12A-C3950CE9CADE}" type="slidenum">
              <a:rPr lang="en-US"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124"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mj-lt"/>
              </a:defRPr>
            </a:lvl1pPr>
          </a:lstStyle>
          <a:p>
            <a:pPr>
              <a:defRPr/>
            </a:pPr>
            <a:r>
              <a:rPr lang="en-US" altLang="en-US" smtClean="0"/>
              <a:t>ICOTS-8, July 2010</a:t>
            </a:r>
            <a:endParaRPr lang="en-US" alt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mj-lt"/>
              </a:defRPr>
            </a:lvl1pPr>
          </a:lstStyle>
          <a:p>
            <a:pPr>
              <a:defRPr/>
            </a:pPr>
            <a:endParaRPr lang="en-US" altLang="en-US"/>
          </a:p>
        </p:txBody>
      </p:sp>
      <p:sp>
        <p:nvSpPr>
          <p:cNvPr id="5126"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mj-lt"/>
              </a:defRPr>
            </a:lvl1pPr>
          </a:lstStyle>
          <a:p>
            <a:pPr>
              <a:defRPr/>
            </a:pPr>
            <a:fld id="{85CD5881-2FE1-4FCE-8222-DE751F3F78D9}" type="slidenum">
              <a:rPr lang="en-US" altLang="en-US"/>
              <a:pPr>
                <a:defRPr/>
              </a:pPr>
              <a:t>‹#›</a:t>
            </a:fld>
            <a:endParaRPr lang="en-US" altLang="en-US"/>
          </a:p>
        </p:txBody>
      </p:sp>
      <p:sp>
        <p:nvSpPr>
          <p:cNvPr id="5127" name="Freeform 7"/>
          <p:cNvSpPr>
            <a:spLocks noChangeArrowheads="1"/>
          </p:cNvSpPr>
          <p:nvPr/>
        </p:nvSpPr>
        <p:spPr bwMode="auto">
          <a:xfrm>
            <a:off x="381000" y="228600"/>
            <a:ext cx="8229600" cy="609600"/>
          </a:xfrm>
          <a:custGeom>
            <a:avLst/>
            <a:gdLst/>
            <a:ahLst/>
            <a:cxnLst>
              <a:cxn ang="0">
                <a:pos x="0" y="1000"/>
              </a:cxn>
              <a:cxn ang="0">
                <a:pos x="0" y="0"/>
              </a:cxn>
              <a:cxn ang="0">
                <a:pos x="1000" y="0"/>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p:spPr>
        <p:txBody>
          <a:bodyPr/>
          <a:lstStyle/>
          <a:p>
            <a:pPr>
              <a:defRPr/>
            </a:pPr>
            <a:endParaRPr lang="en-US"/>
          </a:p>
        </p:txBody>
      </p:sp>
      <p:sp>
        <p:nvSpPr>
          <p:cNvPr id="5128" name="Line 8"/>
          <p:cNvSpPr>
            <a:spLocks noChangeShapeType="1"/>
          </p:cNvSpPr>
          <p:nvPr/>
        </p:nvSpPr>
        <p:spPr bwMode="auto">
          <a:xfrm>
            <a:off x="457200" y="6172200"/>
            <a:ext cx="8229600" cy="0"/>
          </a:xfrm>
          <a:prstGeom prst="line">
            <a:avLst/>
          </a:prstGeom>
          <a:noFill/>
          <a:ln w="19050">
            <a:solidFill>
              <a:schemeClr val="accent1"/>
            </a:solidFill>
            <a:round/>
            <a:headEnd/>
            <a:tailEnd/>
          </a:ln>
          <a:effectLst/>
        </p:spPr>
        <p:txBody>
          <a:bodyPr/>
          <a:lstStyle/>
          <a:p>
            <a:pPr>
              <a:defRPr/>
            </a:pPr>
            <a:endParaRPr lang="en-US"/>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ftr="0"/>
  <p:txStyles>
    <p:titleStyle>
      <a:lvl1pPr algn="l" rtl="0" eaLnBrk="1" fontAlgn="base" hangingPunct="1">
        <a:spcBef>
          <a:spcPct val="0"/>
        </a:spcBef>
        <a:spcAft>
          <a:spcPct val="0"/>
        </a:spcAft>
        <a:defRPr sz="4200">
          <a:solidFill>
            <a:schemeClr val="tx2"/>
          </a:solidFill>
          <a:latin typeface="+mj-lt"/>
          <a:ea typeface="+mj-ea"/>
          <a:cs typeface="+mj-cs"/>
        </a:defRPr>
      </a:lvl1pPr>
      <a:lvl2pPr algn="l" rtl="0" eaLnBrk="1" fontAlgn="base" hangingPunct="1">
        <a:spcBef>
          <a:spcPct val="0"/>
        </a:spcBef>
        <a:spcAft>
          <a:spcPct val="0"/>
        </a:spcAft>
        <a:defRPr sz="4200">
          <a:solidFill>
            <a:schemeClr val="tx2"/>
          </a:solidFill>
          <a:latin typeface="Garamond" pitchFamily="18" charset="0"/>
        </a:defRPr>
      </a:lvl2pPr>
      <a:lvl3pPr algn="l" rtl="0" eaLnBrk="1" fontAlgn="base" hangingPunct="1">
        <a:spcBef>
          <a:spcPct val="0"/>
        </a:spcBef>
        <a:spcAft>
          <a:spcPct val="0"/>
        </a:spcAft>
        <a:defRPr sz="4200">
          <a:solidFill>
            <a:schemeClr val="tx2"/>
          </a:solidFill>
          <a:latin typeface="Garamond" pitchFamily="18" charset="0"/>
        </a:defRPr>
      </a:lvl3pPr>
      <a:lvl4pPr algn="l" rtl="0" eaLnBrk="1" fontAlgn="base" hangingPunct="1">
        <a:spcBef>
          <a:spcPct val="0"/>
        </a:spcBef>
        <a:spcAft>
          <a:spcPct val="0"/>
        </a:spcAft>
        <a:defRPr sz="4200">
          <a:solidFill>
            <a:schemeClr val="tx2"/>
          </a:solidFill>
          <a:latin typeface="Garamond" pitchFamily="18" charset="0"/>
        </a:defRPr>
      </a:lvl4pPr>
      <a:lvl5pPr algn="l" rtl="0" eaLnBrk="1" fontAlgn="base" hangingPunct="1">
        <a:spcBef>
          <a:spcPct val="0"/>
        </a:spcBef>
        <a:spcAft>
          <a:spcPct val="0"/>
        </a:spcAft>
        <a:defRPr sz="4200">
          <a:solidFill>
            <a:schemeClr val="tx2"/>
          </a:solidFill>
          <a:latin typeface="Garamond" pitchFamily="18" charset="0"/>
        </a:defRPr>
      </a:lvl5pPr>
      <a:lvl6pPr marL="457200" algn="l" rtl="0" eaLnBrk="1" fontAlgn="base" hangingPunct="1">
        <a:spcBef>
          <a:spcPct val="0"/>
        </a:spcBef>
        <a:spcAft>
          <a:spcPct val="0"/>
        </a:spcAft>
        <a:defRPr sz="4200">
          <a:solidFill>
            <a:schemeClr val="tx2"/>
          </a:solidFill>
          <a:latin typeface="Garamond" pitchFamily="18" charset="0"/>
        </a:defRPr>
      </a:lvl6pPr>
      <a:lvl7pPr marL="914400" algn="l" rtl="0" eaLnBrk="1" fontAlgn="base" hangingPunct="1">
        <a:spcBef>
          <a:spcPct val="0"/>
        </a:spcBef>
        <a:spcAft>
          <a:spcPct val="0"/>
        </a:spcAft>
        <a:defRPr sz="4200">
          <a:solidFill>
            <a:schemeClr val="tx2"/>
          </a:solidFill>
          <a:latin typeface="Garamond" pitchFamily="18" charset="0"/>
        </a:defRPr>
      </a:lvl7pPr>
      <a:lvl8pPr marL="1371600" algn="l" rtl="0" eaLnBrk="1" fontAlgn="base" hangingPunct="1">
        <a:spcBef>
          <a:spcPct val="0"/>
        </a:spcBef>
        <a:spcAft>
          <a:spcPct val="0"/>
        </a:spcAft>
        <a:defRPr sz="4200">
          <a:solidFill>
            <a:schemeClr val="tx2"/>
          </a:solidFill>
          <a:latin typeface="Garamond" pitchFamily="18" charset="0"/>
        </a:defRPr>
      </a:lvl8pPr>
      <a:lvl9pPr marL="1828800" algn="l" rtl="0" eaLnBrk="1" fontAlgn="base" hangingPunct="1">
        <a:spcBef>
          <a:spcPct val="0"/>
        </a:spcBef>
        <a:spcAft>
          <a:spcPct val="0"/>
        </a:spcAft>
        <a:defRPr sz="42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1" fontAlgn="base" hangingPunct="1">
        <a:spcBef>
          <a:spcPct val="20000"/>
        </a:spcBef>
        <a:spcAft>
          <a:spcPct val="0"/>
        </a:spcAft>
        <a:buClr>
          <a:schemeClr val="accent2"/>
        </a:buClr>
        <a:buSzPct val="60000"/>
        <a:buFont typeface="Wingdings" pitchFamily="2" charset="2"/>
        <a:buChar char="q"/>
        <a:defRPr sz="2600">
          <a:solidFill>
            <a:schemeClr val="tx1"/>
          </a:solidFill>
          <a:latin typeface="+mn-lt"/>
        </a:defRPr>
      </a:lvl2pPr>
      <a:lvl3pPr marL="1022350" indent="-350838" algn="l" rtl="0" eaLnBrk="1" fontAlgn="base" hangingPunct="1">
        <a:spcBef>
          <a:spcPct val="20000"/>
        </a:spcBef>
        <a:spcAft>
          <a:spcPct val="0"/>
        </a:spcAft>
        <a:buClr>
          <a:schemeClr val="accent1"/>
        </a:buClr>
        <a:buSzPct val="65000"/>
        <a:buFont typeface="Wingdings" pitchFamily="2" charset="2"/>
        <a:buChar char="n"/>
        <a:defRPr sz="2200">
          <a:solidFill>
            <a:schemeClr val="tx1"/>
          </a:solidFill>
          <a:latin typeface="+mn-lt"/>
        </a:defRPr>
      </a:lvl3pPr>
      <a:lvl4pPr marL="1339850" indent="-315913" algn="l" rtl="0" eaLnBrk="1" fontAlgn="base" hangingPunct="1">
        <a:spcBef>
          <a:spcPct val="20000"/>
        </a:spcBef>
        <a:spcAft>
          <a:spcPct val="0"/>
        </a:spcAft>
        <a:buClr>
          <a:schemeClr val="accent2"/>
        </a:buClr>
        <a:buSzPct val="70000"/>
        <a:buFont typeface="Wingdings" pitchFamily="2" charset="2"/>
        <a:buChar char="q"/>
        <a:defRPr sz="2000">
          <a:solidFill>
            <a:schemeClr val="tx1"/>
          </a:solidFill>
          <a:latin typeface="+mn-lt"/>
        </a:defRPr>
      </a:lvl4pPr>
      <a:lvl5pPr marL="16811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5pPr>
      <a:lvl6pPr marL="21383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6pPr>
      <a:lvl7pPr marL="25955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7pPr>
      <a:lvl8pPr marL="30527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8pPr>
      <a:lvl9pPr marL="3509963" indent="-339725" algn="l" rtl="0" eaLnBrk="1" fontAlgn="base" hangingPunct="1">
        <a:spcBef>
          <a:spcPct val="20000"/>
        </a:spcBef>
        <a:spcAft>
          <a:spcPct val="0"/>
        </a:spcAft>
        <a:buClr>
          <a:schemeClr val="accent1"/>
        </a:buClr>
        <a:buSzPct val="75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icots8.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gif"/></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Assessing Student Learning about Statistical Inference</a:t>
            </a:r>
            <a:endParaRPr lang="en-US" dirty="0"/>
          </a:p>
        </p:txBody>
      </p:sp>
      <p:sp>
        <p:nvSpPr>
          <p:cNvPr id="3" name="Subtitle 2"/>
          <p:cNvSpPr>
            <a:spLocks noGrp="1"/>
          </p:cNvSpPr>
          <p:nvPr>
            <p:ph type="subTitle" idx="1"/>
          </p:nvPr>
        </p:nvSpPr>
        <p:spPr>
          <a:xfrm>
            <a:off x="914400" y="3962400"/>
            <a:ext cx="8077200" cy="1752600"/>
          </a:xfrm>
        </p:spPr>
        <p:txBody>
          <a:bodyPr/>
          <a:lstStyle/>
          <a:p>
            <a:r>
              <a:rPr lang="en-US" dirty="0" smtClean="0"/>
              <a:t>Beth Chance – Cal Poly, San Luis Obispo, USA</a:t>
            </a:r>
          </a:p>
          <a:p>
            <a:r>
              <a:rPr lang="en-US" dirty="0" smtClean="0"/>
              <a:t>John Holcomb – Cleveland State University, USA</a:t>
            </a:r>
          </a:p>
          <a:p>
            <a:r>
              <a:rPr lang="en-US" dirty="0" smtClean="0"/>
              <a:t>Allan </a:t>
            </a:r>
            <a:r>
              <a:rPr lang="en-US" dirty="0" err="1" smtClean="0"/>
              <a:t>Rossman</a:t>
            </a:r>
            <a:r>
              <a:rPr lang="en-US" dirty="0" smtClean="0"/>
              <a:t> – Cal Poly, San Luis Obispo, USA</a:t>
            </a:r>
          </a:p>
          <a:p>
            <a:r>
              <a:rPr lang="en-US" dirty="0" smtClean="0"/>
              <a:t>George Cobb – Mt. Holyoke College, USA</a:t>
            </a:r>
            <a:endParaRPr lang="en-US" dirty="0"/>
          </a:p>
        </p:txBody>
      </p:sp>
      <p:pic>
        <p:nvPicPr>
          <p:cNvPr id="39940" name="Picture 4" descr="Home page">
            <a:hlinkClick r:id="rId3"/>
          </p:cNvPr>
          <p:cNvPicPr>
            <a:picLocks noChangeAspect="1" noChangeArrowheads="1"/>
          </p:cNvPicPr>
          <p:nvPr/>
        </p:nvPicPr>
        <p:blipFill>
          <a:blip r:embed="rId4" cstate="print"/>
          <a:srcRect/>
          <a:stretch>
            <a:fillRect/>
          </a:stretch>
        </p:blipFill>
        <p:spPr bwMode="auto">
          <a:xfrm>
            <a:off x="0" y="6000749"/>
            <a:ext cx="952500" cy="857251"/>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Existing Items – CAOS Post-test</a:t>
            </a:r>
            <a:endParaRPr lang="en-US" dirty="0"/>
          </a:p>
        </p:txBody>
      </p:sp>
      <p:sp>
        <p:nvSpPr>
          <p:cNvPr id="3" name="Content Placeholder 2"/>
          <p:cNvSpPr>
            <a:spLocks noGrp="1"/>
          </p:cNvSpPr>
          <p:nvPr>
            <p:ph idx="1"/>
          </p:nvPr>
        </p:nvSpPr>
        <p:spPr/>
        <p:txBody>
          <a:bodyPr/>
          <a:lstStyle/>
          <a:p>
            <a:pPr>
              <a:buNone/>
            </a:pPr>
            <a:r>
              <a:rPr lang="en-US" dirty="0" smtClean="0"/>
              <a:t>27. p-value as probability of Ha – Invalid</a:t>
            </a:r>
          </a:p>
          <a:p>
            <a:pPr lvl="1"/>
            <a:r>
              <a:rPr lang="en-US" dirty="0" smtClean="0"/>
              <a:t>Traditional (National/Hope/CP): 54/48/72%</a:t>
            </a:r>
          </a:p>
          <a:p>
            <a:pPr lvl="1"/>
            <a:r>
              <a:rPr lang="en-US" dirty="0" smtClean="0"/>
              <a:t>Randomization (Hope/CP): 45/67%</a:t>
            </a:r>
          </a:p>
          <a:p>
            <a:endParaRPr lang="en-US" dirty="0"/>
          </a:p>
        </p:txBody>
      </p:sp>
      <p:pic>
        <p:nvPicPr>
          <p:cNvPr id="5122" name="Picture 2"/>
          <p:cNvPicPr>
            <a:picLocks noChangeAspect="1" noChangeArrowheads="1"/>
          </p:cNvPicPr>
          <p:nvPr/>
        </p:nvPicPr>
        <p:blipFill>
          <a:blip r:embed="rId2" cstate="print"/>
          <a:srcRect/>
          <a:stretch>
            <a:fillRect/>
          </a:stretch>
        </p:blipFill>
        <p:spPr bwMode="auto">
          <a:xfrm>
            <a:off x="1981200" y="3048000"/>
            <a:ext cx="4781550" cy="3094967"/>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10</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Existing Items – CAOS Post-test</a:t>
            </a:r>
            <a:endParaRPr lang="en-US" dirty="0"/>
          </a:p>
        </p:txBody>
      </p:sp>
      <p:sp>
        <p:nvSpPr>
          <p:cNvPr id="3" name="Content Placeholder 2"/>
          <p:cNvSpPr>
            <a:spLocks noGrp="1"/>
          </p:cNvSpPr>
          <p:nvPr>
            <p:ph idx="1"/>
          </p:nvPr>
        </p:nvSpPr>
        <p:spPr/>
        <p:txBody>
          <a:bodyPr/>
          <a:lstStyle/>
          <a:p>
            <a:pPr>
              <a:buNone/>
            </a:pPr>
            <a:r>
              <a:rPr lang="en-US" dirty="0" smtClean="0"/>
              <a:t>37. Recognize a simulation approach to evaluate significance (simulate with no preference vs. repeating the experiment)</a:t>
            </a:r>
          </a:p>
          <a:p>
            <a:pPr lvl="1"/>
            <a:r>
              <a:rPr lang="en-US" dirty="0" smtClean="0"/>
              <a:t>Traditional (National/Hope/CP): 20/20/30%</a:t>
            </a:r>
          </a:p>
          <a:p>
            <a:pPr lvl="1"/>
            <a:r>
              <a:rPr lang="en-US" dirty="0" smtClean="0"/>
              <a:t>Randomization (Hope/CP): 32%/40%</a:t>
            </a:r>
          </a:p>
          <a:p>
            <a:endParaRPr lang="en-US" dirty="0"/>
          </a:p>
        </p:txBody>
      </p:sp>
      <p:pic>
        <p:nvPicPr>
          <p:cNvPr id="6146" name="Picture 2"/>
          <p:cNvPicPr>
            <a:picLocks noChangeAspect="1" noChangeArrowheads="1"/>
          </p:cNvPicPr>
          <p:nvPr/>
        </p:nvPicPr>
        <p:blipFill>
          <a:blip r:embed="rId3" cstate="print"/>
          <a:srcRect/>
          <a:stretch>
            <a:fillRect/>
          </a:stretch>
        </p:blipFill>
        <p:spPr bwMode="auto">
          <a:xfrm>
            <a:off x="2590800" y="4001528"/>
            <a:ext cx="4038599" cy="2523218"/>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11</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1028" name="Picture 4"/>
          <p:cNvPicPr>
            <a:picLocks noChangeAspect="1" noChangeArrowheads="1"/>
          </p:cNvPicPr>
          <p:nvPr/>
        </p:nvPicPr>
        <p:blipFill>
          <a:blip r:embed="rId2" cstate="print"/>
          <a:srcRect/>
          <a:stretch>
            <a:fillRect/>
          </a:stretch>
        </p:blipFill>
        <p:spPr bwMode="auto">
          <a:xfrm>
            <a:off x="457200" y="762000"/>
            <a:ext cx="8168640" cy="5105400"/>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12</a:t>
            </a:fld>
            <a:endParaRPr lang="en-US" alt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 Do students understand the simulation activities?</a:t>
            </a:r>
          </a:p>
        </p:txBody>
      </p:sp>
      <p:sp>
        <p:nvSpPr>
          <p:cNvPr id="3" name="Content Placeholder 2"/>
          <p:cNvSpPr>
            <a:spLocks noGrp="1"/>
          </p:cNvSpPr>
          <p:nvPr>
            <p:ph idx="1"/>
          </p:nvPr>
        </p:nvSpPr>
        <p:spPr>
          <a:xfrm>
            <a:off x="457200" y="1870075"/>
            <a:ext cx="8229600" cy="4530725"/>
          </a:xfrm>
        </p:spPr>
        <p:txBody>
          <a:bodyPr>
            <a:normAutofit fontScale="92500"/>
          </a:bodyPr>
          <a:lstStyle/>
          <a:p>
            <a:pPr>
              <a:buNone/>
            </a:pPr>
            <a:r>
              <a:rPr lang="en-US" sz="2800" dirty="0" smtClean="0"/>
              <a:t>a) What do the cards represent?</a:t>
            </a:r>
          </a:p>
          <a:p>
            <a:pPr>
              <a:buNone/>
            </a:pPr>
            <a:r>
              <a:rPr lang="en-US" sz="2800" dirty="0" smtClean="0"/>
              <a:t>b) What did shuffling and dealing the cards represent?</a:t>
            </a:r>
          </a:p>
          <a:p>
            <a:pPr>
              <a:buNone/>
            </a:pPr>
            <a:r>
              <a:rPr lang="en-US" sz="2800" dirty="0" smtClean="0"/>
              <a:t>c) What kind of people did the face cards represent?</a:t>
            </a:r>
          </a:p>
          <a:p>
            <a:pPr>
              <a:buNone/>
            </a:pPr>
            <a:r>
              <a:rPr lang="en-US" sz="2800" dirty="0" smtClean="0"/>
              <a:t>d) What implicit assumption about the two groups did the </a:t>
            </a:r>
            <a:r>
              <a:rPr lang="en-US" sz="2800" dirty="0" smtClean="0"/>
              <a:t>shuffling of the cards </a:t>
            </a:r>
            <a:r>
              <a:rPr lang="en-US" sz="2800" dirty="0" smtClean="0"/>
              <a:t>represent?</a:t>
            </a:r>
          </a:p>
          <a:p>
            <a:pPr>
              <a:buNone/>
            </a:pPr>
            <a:r>
              <a:rPr lang="en-US" sz="2800" dirty="0" smtClean="0"/>
              <a:t>e) What observational units were represented by the dots in the </a:t>
            </a:r>
            <a:r>
              <a:rPr lang="en-US" sz="2800" dirty="0" err="1" smtClean="0"/>
              <a:t>dotplot</a:t>
            </a:r>
            <a:r>
              <a:rPr lang="en-US" sz="2800" dirty="0" smtClean="0"/>
              <a:t>?</a:t>
            </a:r>
          </a:p>
          <a:p>
            <a:pPr>
              <a:buNone/>
            </a:pPr>
            <a:r>
              <a:rPr lang="en-US" sz="2800" dirty="0" smtClean="0"/>
              <a:t>f) Why did we count the number of repetitions with 10 or more?</a:t>
            </a:r>
            <a:endParaRPr lang="en-US" sz="2800"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13</a:t>
            </a:fld>
            <a:endParaRPr lang="en-US" alt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 Do students understand the simulation activities (first module)?</a:t>
            </a:r>
          </a:p>
        </p:txBody>
      </p:sp>
      <p:sp>
        <p:nvSpPr>
          <p:cNvPr id="3" name="Content Placeholder 2"/>
          <p:cNvSpPr>
            <a:spLocks noGrp="1"/>
          </p:cNvSpPr>
          <p:nvPr>
            <p:ph sz="half" idx="1"/>
          </p:nvPr>
        </p:nvSpPr>
        <p:spPr/>
        <p:txBody>
          <a:bodyPr>
            <a:normAutofit/>
          </a:bodyPr>
          <a:lstStyle/>
          <a:p>
            <a:pPr>
              <a:buNone/>
            </a:pPr>
            <a:r>
              <a:rPr lang="en-US" sz="2400" dirty="0" smtClean="0"/>
              <a:t>d) What implicit assumption about the two groups did the </a:t>
            </a:r>
            <a:r>
              <a:rPr lang="en-US" sz="2400" dirty="0" smtClean="0"/>
              <a:t>shuffling represent</a:t>
            </a:r>
            <a:r>
              <a:rPr lang="en-US" sz="2400" dirty="0" smtClean="0"/>
              <a:t>?</a:t>
            </a:r>
          </a:p>
          <a:p>
            <a:pPr>
              <a:buNone/>
            </a:pPr>
            <a:endParaRPr lang="en-US" sz="2400" dirty="0" smtClean="0"/>
          </a:p>
          <a:p>
            <a:pPr>
              <a:buNone/>
            </a:pPr>
            <a:r>
              <a:rPr lang="en-US" sz="2400" dirty="0" smtClean="0"/>
              <a:t>e) What observational units were represented by the dots in the </a:t>
            </a:r>
            <a:r>
              <a:rPr lang="en-US" sz="2400" dirty="0" err="1" smtClean="0"/>
              <a:t>dotplot</a:t>
            </a:r>
            <a:r>
              <a:rPr lang="en-US" sz="2400" dirty="0" smtClean="0"/>
              <a:t>?</a:t>
            </a:r>
          </a:p>
          <a:p>
            <a:pPr>
              <a:buNone/>
            </a:pPr>
            <a:endParaRPr lang="en-US" sz="2400" dirty="0" smtClean="0"/>
          </a:p>
          <a:p>
            <a:pPr>
              <a:buNone/>
            </a:pPr>
            <a:r>
              <a:rPr lang="en-US" sz="2400" dirty="0" smtClean="0"/>
              <a:t>f) Why did we count the number of repetitions with 10 or more</a:t>
            </a:r>
            <a:r>
              <a:rPr lang="en-US" sz="2800" dirty="0" smtClean="0"/>
              <a:t>?</a:t>
            </a:r>
            <a:endParaRPr lang="en-US" sz="2800" dirty="0"/>
          </a:p>
        </p:txBody>
      </p:sp>
      <p:sp>
        <p:nvSpPr>
          <p:cNvPr id="4" name="Content Placeholder 3"/>
          <p:cNvSpPr>
            <a:spLocks noGrp="1"/>
          </p:cNvSpPr>
          <p:nvPr>
            <p:ph sz="half" idx="2"/>
          </p:nvPr>
        </p:nvSpPr>
        <p:spPr>
          <a:xfrm>
            <a:off x="4648200" y="1600200"/>
            <a:ext cx="4343400" cy="4530725"/>
          </a:xfrm>
        </p:spPr>
        <p:txBody>
          <a:bodyPr/>
          <a:lstStyle/>
          <a:p>
            <a:r>
              <a:rPr lang="en-US" sz="2400" dirty="0" smtClean="0"/>
              <a:t>No treatment effect (20%)</a:t>
            </a:r>
          </a:p>
          <a:p>
            <a:r>
              <a:rPr lang="en-US" sz="2400" dirty="0" smtClean="0"/>
              <a:t>Random assignment (63%)</a:t>
            </a:r>
          </a:p>
          <a:p>
            <a:endParaRPr lang="en-US" sz="2400" dirty="0" smtClean="0"/>
          </a:p>
          <a:p>
            <a:endParaRPr lang="en-US" sz="2400" dirty="0" smtClean="0"/>
          </a:p>
          <a:p>
            <a:r>
              <a:rPr lang="en-US" sz="2400" dirty="0" smtClean="0"/>
              <a:t>Repetitions (2%)</a:t>
            </a:r>
          </a:p>
          <a:p>
            <a:r>
              <a:rPr lang="en-US" sz="2400" dirty="0" smtClean="0"/>
              <a:t>Variable (55%) or outcome (31%)</a:t>
            </a:r>
          </a:p>
          <a:p>
            <a:pPr>
              <a:buNone/>
            </a:pPr>
            <a:endParaRPr lang="en-US" sz="2400" dirty="0" smtClean="0"/>
          </a:p>
          <a:p>
            <a:r>
              <a:rPr lang="en-US" sz="2400" dirty="0" smtClean="0"/>
              <a:t>Link to observed data (22%)</a:t>
            </a:r>
          </a:p>
          <a:p>
            <a:r>
              <a:rPr lang="en-US" sz="2400" dirty="0" smtClean="0"/>
              <a:t>Decision making</a:t>
            </a:r>
            <a:endParaRPr lang="en-US" sz="2400" dirty="0"/>
          </a:p>
        </p:txBody>
      </p:sp>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13495F14-5482-4ED1-8AFA-A80A50FACE95}" type="slidenum">
              <a:rPr lang="en-US" altLang="en-US" smtClean="0"/>
              <a:pPr>
                <a:defRPr/>
              </a:pPr>
              <a:t>14</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2b. Conceptual Multiple Choice Questions</a:t>
            </a:r>
            <a:endParaRPr lang="en-US" dirty="0"/>
          </a:p>
        </p:txBody>
      </p:sp>
      <p:sp>
        <p:nvSpPr>
          <p:cNvPr id="6" name="Content Placeholder 5"/>
          <p:cNvSpPr>
            <a:spLocks noGrp="1"/>
          </p:cNvSpPr>
          <p:nvPr>
            <p:ph idx="1"/>
          </p:nvPr>
        </p:nvSpPr>
        <p:spPr/>
        <p:txBody>
          <a:bodyPr>
            <a:normAutofit/>
          </a:bodyPr>
          <a:lstStyle/>
          <a:p>
            <a:r>
              <a:rPr lang="en-US" sz="2800" dirty="0" smtClean="0"/>
              <a:t>Goals:</a:t>
            </a:r>
          </a:p>
          <a:p>
            <a:pPr lvl="1"/>
            <a:r>
              <a:rPr lang="en-US" sz="2400" dirty="0" smtClean="0"/>
              <a:t>Ease of administration and grading, with informative </a:t>
            </a:r>
            <a:r>
              <a:rPr lang="en-US" sz="2400" dirty="0" err="1" smtClean="0"/>
              <a:t>distractors</a:t>
            </a:r>
            <a:endParaRPr lang="en-US" sz="2400" dirty="0" smtClean="0"/>
          </a:p>
          <a:p>
            <a:pPr lvl="1"/>
            <a:r>
              <a:rPr lang="en-US" sz="2400" dirty="0" smtClean="0"/>
              <a:t>Jargon free</a:t>
            </a:r>
          </a:p>
          <a:p>
            <a:pPr lvl="1"/>
            <a:r>
              <a:rPr lang="en-US" sz="2400" dirty="0" smtClean="0"/>
              <a:t>Formative or summative evaluation (including pre/post test)</a:t>
            </a:r>
          </a:p>
          <a:p>
            <a:pPr lvl="1"/>
            <a:r>
              <a:rPr lang="en-US" sz="2400" dirty="0" smtClean="0"/>
              <a:t>Focus on interpretation of significance, drawing conclusions in context, effect of sample size, treatment effect</a:t>
            </a:r>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7" name="Slide Number Placeholder 6"/>
          <p:cNvSpPr>
            <a:spLocks noGrp="1"/>
          </p:cNvSpPr>
          <p:nvPr>
            <p:ph type="sldNum" sz="quarter" idx="12"/>
          </p:nvPr>
        </p:nvSpPr>
        <p:spPr/>
        <p:txBody>
          <a:bodyPr/>
          <a:lstStyle/>
          <a:p>
            <a:pPr>
              <a:defRPr/>
            </a:pPr>
            <a:fld id="{5AE333AB-6A83-471C-9DE0-F353046D62C7}" type="slidenum">
              <a:rPr lang="en-US" altLang="en-US" smtClean="0"/>
              <a:pPr>
                <a:defRPr/>
              </a:pPr>
              <a:t>15</a:t>
            </a:fld>
            <a:endParaRPr lang="en-US" alt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2b. Conceptual Multiple Choice Questions</a:t>
            </a:r>
            <a:endParaRPr lang="en-US" dirty="0"/>
          </a:p>
        </p:txBody>
      </p:sp>
      <p:sp>
        <p:nvSpPr>
          <p:cNvPr id="3" name="Content Placeholder 2"/>
          <p:cNvSpPr>
            <a:spLocks noGrp="1"/>
          </p:cNvSpPr>
          <p:nvPr>
            <p:ph idx="1"/>
          </p:nvPr>
        </p:nvSpPr>
        <p:spPr/>
        <p:txBody>
          <a:bodyPr>
            <a:normAutofit fontScale="92500" lnSpcReduction="10000"/>
          </a:bodyPr>
          <a:lstStyle/>
          <a:p>
            <a:pPr>
              <a:buNone/>
            </a:pPr>
            <a:r>
              <a:rPr lang="en-US" sz="3200" dirty="0" smtClean="0">
                <a:solidFill>
                  <a:schemeClr val="accent1"/>
                </a:solidFill>
              </a:rPr>
              <a:t>Example: </a:t>
            </a:r>
            <a:r>
              <a:rPr lang="en-US" sz="3200" dirty="0" smtClean="0"/>
              <a:t>You want to investigate a claim that women are more likely than men to dream in color. You take a random sample of men and a random sample of women (in your community) and ask whether they dream in color. </a:t>
            </a:r>
          </a:p>
          <a:p>
            <a:pPr>
              <a:buNone/>
            </a:pPr>
            <a:r>
              <a:rPr lang="en-US" sz="3200" dirty="0" smtClean="0">
                <a:solidFill>
                  <a:schemeClr val="accent1"/>
                </a:solidFill>
              </a:rPr>
              <a:t>(Optional) Note: </a:t>
            </a:r>
            <a:r>
              <a:rPr lang="en-US" sz="3200" dirty="0" smtClean="0"/>
              <a:t>A “statistically significant” difference provides convincing evidence (e.g., small p-value) of a difference between men and women</a:t>
            </a:r>
          </a:p>
          <a:p>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16</a:t>
            </a:fld>
            <a:endParaRPr lang="en-US" alt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2b. Conceptual Multiple Choice Questions</a:t>
            </a:r>
            <a:endParaRPr lang="en-US" dirty="0"/>
          </a:p>
        </p:txBody>
      </p:sp>
      <p:sp>
        <p:nvSpPr>
          <p:cNvPr id="3" name="Content Placeholder 2"/>
          <p:cNvSpPr>
            <a:spLocks noGrp="1"/>
          </p:cNvSpPr>
          <p:nvPr>
            <p:ph idx="1"/>
          </p:nvPr>
        </p:nvSpPr>
        <p:spPr/>
        <p:txBody>
          <a:bodyPr>
            <a:normAutofit/>
          </a:bodyPr>
          <a:lstStyle/>
          <a:p>
            <a:pPr>
              <a:buNone/>
            </a:pPr>
            <a:r>
              <a:rPr lang="en-US" sz="2800" dirty="0" smtClean="0"/>
              <a:t>1) What conclusion draw if not statistically significant?</a:t>
            </a:r>
          </a:p>
          <a:p>
            <a:pPr>
              <a:buNone/>
            </a:pPr>
            <a:r>
              <a:rPr lang="en-US" sz="2800" dirty="0" smtClean="0"/>
              <a:t>2) What conclusion draw if statistically significant?</a:t>
            </a:r>
          </a:p>
          <a:p>
            <a:pPr>
              <a:buNone/>
            </a:pPr>
            <a:r>
              <a:rPr lang="en-US" sz="2800" dirty="0" smtClean="0"/>
              <a:t>3) What if not significant but really believe is a difference?</a:t>
            </a:r>
          </a:p>
          <a:p>
            <a:pPr>
              <a:buNone/>
            </a:pPr>
            <a:r>
              <a:rPr lang="en-US" sz="2800" dirty="0" smtClean="0"/>
              <a:t>6) Two studies with different differences in sample proportions, which more evidence?</a:t>
            </a:r>
          </a:p>
          <a:p>
            <a:pPr>
              <a:buNone/>
            </a:pPr>
            <a:r>
              <a:rPr lang="en-US" sz="2800" dirty="0" smtClean="0"/>
              <a:t>7) Two studies with different sample sizes, which more evidence?</a:t>
            </a:r>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17</a:t>
            </a:fld>
            <a:endParaRPr lang="en-US" alt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2b. Conceptual Multiple Choice Questions</a:t>
            </a:r>
            <a:endParaRPr lang="en-US" dirty="0"/>
          </a:p>
        </p:txBody>
      </p:sp>
      <p:sp>
        <p:nvSpPr>
          <p:cNvPr id="3" name="Content Placeholder 2"/>
          <p:cNvSpPr>
            <a:spLocks noGrp="1"/>
          </p:cNvSpPr>
          <p:nvPr>
            <p:ph idx="1"/>
          </p:nvPr>
        </p:nvSpPr>
        <p:spPr/>
        <p:txBody>
          <a:bodyPr>
            <a:normAutofit fontScale="92500" lnSpcReduction="20000"/>
          </a:bodyPr>
          <a:lstStyle/>
          <a:p>
            <a:pPr>
              <a:buNone/>
            </a:pPr>
            <a:r>
              <a:rPr lang="en-US" dirty="0" smtClean="0"/>
              <a:t>4) If the difference in the proportions (who dream in color) between the two groups </a:t>
            </a:r>
            <a:r>
              <a:rPr lang="en-US" u="sng" dirty="0" smtClean="0"/>
              <a:t>does</a:t>
            </a:r>
            <a:r>
              <a:rPr lang="en-US" dirty="0" smtClean="0"/>
              <a:t> turn out to be statistically significant, which of the following is a possible explanation for this result?</a:t>
            </a:r>
          </a:p>
          <a:p>
            <a:pPr>
              <a:buNone/>
            </a:pPr>
            <a:r>
              <a:rPr lang="en-US" dirty="0" smtClean="0"/>
              <a:t>8%  a) Men and women do not differ on this issue but there is a small chance that random sampling alone led to the difference we observed between the two groups.</a:t>
            </a:r>
          </a:p>
          <a:p>
            <a:pPr>
              <a:buNone/>
            </a:pPr>
            <a:r>
              <a:rPr lang="en-US" dirty="0" smtClean="0"/>
              <a:t>30%  b) Men and women differ on this issue.</a:t>
            </a:r>
          </a:p>
          <a:p>
            <a:pPr>
              <a:buNone/>
            </a:pPr>
            <a:r>
              <a:rPr lang="en-US" b="1" dirty="0" smtClean="0"/>
              <a:t>62% </a:t>
            </a:r>
            <a:r>
              <a:rPr lang="en-US" dirty="0" smtClean="0"/>
              <a:t>c) Either (a) or (b) are possible explanations for this result. </a:t>
            </a:r>
          </a:p>
          <a:p>
            <a:pPr>
              <a:buNone/>
            </a:pPr>
            <a:endParaRPr lang="en-US" sz="2400" dirty="0" smtClean="0"/>
          </a:p>
          <a:p>
            <a:pPr>
              <a:buNone/>
            </a:pPr>
            <a:endParaRPr lang="en-US" sz="2400" dirty="0"/>
          </a:p>
        </p:txBody>
      </p:sp>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18</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2b. Conceptual Multiple Choice Questions</a:t>
            </a:r>
            <a:endParaRPr lang="en-US" dirty="0"/>
          </a:p>
        </p:txBody>
      </p:sp>
      <p:sp>
        <p:nvSpPr>
          <p:cNvPr id="3" name="Content Placeholder 2"/>
          <p:cNvSpPr>
            <a:spLocks noGrp="1"/>
          </p:cNvSpPr>
          <p:nvPr>
            <p:ph idx="1"/>
          </p:nvPr>
        </p:nvSpPr>
        <p:spPr/>
        <p:txBody>
          <a:bodyPr/>
          <a:lstStyle/>
          <a:p>
            <a:pPr>
              <a:buNone/>
            </a:pPr>
            <a:r>
              <a:rPr lang="en-US" sz="2800" dirty="0" smtClean="0"/>
              <a:t>5) Reconsider the previous question. Now think about not possible explanations but </a:t>
            </a:r>
            <a:r>
              <a:rPr lang="en-US" sz="2800" i="1" dirty="0" smtClean="0"/>
              <a:t>plausible </a:t>
            </a:r>
            <a:r>
              <a:rPr lang="en-US" sz="2800" dirty="0" smtClean="0"/>
              <a:t>explanations. Which is the more plausible explanation for the result?</a:t>
            </a:r>
          </a:p>
          <a:p>
            <a:pPr>
              <a:buNone/>
            </a:pPr>
            <a:r>
              <a:rPr lang="en-US" sz="2800" dirty="0" smtClean="0"/>
              <a:t>28% a) Men and women do not differ on this issue but there is a small chance that random sampling alone led to the difference we observed between the two groups.</a:t>
            </a:r>
          </a:p>
          <a:p>
            <a:pPr>
              <a:buNone/>
            </a:pPr>
            <a:r>
              <a:rPr lang="en-US" sz="2800" b="1" dirty="0" smtClean="0"/>
              <a:t>36% </a:t>
            </a:r>
            <a:r>
              <a:rPr lang="en-US" sz="2800" dirty="0" smtClean="0"/>
              <a:t>b) Men and women differ on this issue.</a:t>
            </a:r>
          </a:p>
          <a:p>
            <a:pPr>
              <a:buNone/>
            </a:pPr>
            <a:r>
              <a:rPr lang="en-US" sz="2800" dirty="0" smtClean="0"/>
              <a:t>36% c) They are equally plausible explanations.</a:t>
            </a:r>
            <a:endParaRPr lang="en-US" sz="2800"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19</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lnSpcReduction="10000"/>
          </a:bodyPr>
          <a:lstStyle/>
          <a:p>
            <a:r>
              <a:rPr lang="en-US" dirty="0" smtClean="0"/>
              <a:t>Many students leave an introductory statistics course without a deep understanding of the statistical process/inference</a:t>
            </a:r>
          </a:p>
          <a:p>
            <a:r>
              <a:rPr lang="en-US" dirty="0" smtClean="0"/>
              <a:t>NSF grant to develop a randomization-based curriculum focused on conceptual understanding of statistical inference (Holcomb et al., 2010, Fri 14:00-16:00)</a:t>
            </a:r>
          </a:p>
          <a:p>
            <a:pPr lvl="1"/>
            <a:r>
              <a:rPr lang="en-US" dirty="0" smtClean="0"/>
              <a:t>Estimating p-values through simulations under the null model</a:t>
            </a:r>
          </a:p>
          <a:p>
            <a:pPr lvl="1"/>
            <a:r>
              <a:rPr lang="en-US" dirty="0" smtClean="0"/>
              <a:t>Example: </a:t>
            </a:r>
            <a:r>
              <a:rPr lang="en-US" dirty="0" smtClean="0"/>
              <a:t>Dolphin </a:t>
            </a:r>
            <a:r>
              <a:rPr lang="en-US" dirty="0" smtClean="0"/>
              <a:t>Study</a:t>
            </a:r>
            <a:endParaRPr lang="en-US" dirty="0" smtClean="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2c. Components of p-value Interpretation</a:t>
            </a:r>
            <a:endParaRPr lang="en-US" dirty="0"/>
          </a:p>
        </p:txBody>
      </p:sp>
      <p:sp>
        <p:nvSpPr>
          <p:cNvPr id="3" name="Content Placeholder 2"/>
          <p:cNvSpPr>
            <a:spLocks noGrp="1"/>
          </p:cNvSpPr>
          <p:nvPr>
            <p:ph idx="1"/>
          </p:nvPr>
        </p:nvSpPr>
        <p:spPr/>
        <p:txBody>
          <a:bodyPr>
            <a:normAutofit fontScale="92500"/>
          </a:bodyPr>
          <a:lstStyle/>
          <a:p>
            <a:r>
              <a:rPr lang="en-US" sz="2400" dirty="0" smtClean="0"/>
              <a:t>All subjects in an experiment were told to imagine they have moved to a new state and applied for a driver’s license. </a:t>
            </a:r>
          </a:p>
          <a:p>
            <a:endParaRPr lang="en-US" sz="2400" dirty="0" smtClean="0"/>
          </a:p>
          <a:p>
            <a:endParaRPr lang="en-US" sz="2400" dirty="0" smtClean="0"/>
          </a:p>
          <a:p>
            <a:endParaRPr lang="en-US" sz="2400" dirty="0" smtClean="0"/>
          </a:p>
          <a:p>
            <a:pPr>
              <a:buNone/>
            </a:pPr>
            <a:r>
              <a:rPr lang="en-US" sz="2400" dirty="0" smtClean="0"/>
              <a:t>(a) Use the Two-way Table Simulation applet to approximate the p-value for determining whether there is evidence that a higher proportion are willing to be donors when the default option is to be a donor.  Report the approximate p-value.</a:t>
            </a:r>
          </a:p>
          <a:p>
            <a:pPr>
              <a:buNone/>
            </a:pPr>
            <a:r>
              <a:rPr lang="en-US" sz="2400" dirty="0" smtClean="0"/>
              <a:t>(b) Provide an interpretation of the p-value you calculated in the context of this study. </a:t>
            </a:r>
          </a:p>
          <a:p>
            <a:pPr>
              <a:buNone/>
            </a:pPr>
            <a:r>
              <a:rPr lang="en-US" sz="2400" dirty="0" smtClean="0"/>
              <a:t>	Optional hint: What is it the probability of?</a:t>
            </a:r>
            <a:endParaRPr lang="en-US" sz="2400" dirty="0"/>
          </a:p>
        </p:txBody>
      </p:sp>
      <p:graphicFrame>
        <p:nvGraphicFramePr>
          <p:cNvPr id="4" name="Table 3"/>
          <p:cNvGraphicFramePr>
            <a:graphicFrameLocks noGrp="1"/>
          </p:cNvGraphicFramePr>
          <p:nvPr/>
        </p:nvGraphicFramePr>
        <p:xfrm>
          <a:off x="838200" y="2438400"/>
          <a:ext cx="7086600" cy="975360"/>
        </p:xfrm>
        <a:graphic>
          <a:graphicData uri="http://schemas.openxmlformats.org/drawingml/2006/table">
            <a:tbl>
              <a:tblPr/>
              <a:tblGrid>
                <a:gridCol w="2362200"/>
                <a:gridCol w="1905000"/>
                <a:gridCol w="1676400"/>
                <a:gridCol w="1143000"/>
              </a:tblGrid>
              <a:tr h="0">
                <a:tc>
                  <a:txBody>
                    <a:bodyPr/>
                    <a:lstStyle/>
                    <a:p>
                      <a:pPr marL="0" marR="0">
                        <a:spcBef>
                          <a:spcPts val="0"/>
                        </a:spcBef>
                        <a:spcAft>
                          <a:spcPts val="0"/>
                        </a:spcAft>
                      </a:pPr>
                      <a:endParaRPr lang="en-US" sz="1600" dirty="0">
                        <a:latin typeface="Arial"/>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smtClean="0">
                          <a:latin typeface="Arial"/>
                          <a:ea typeface="Times New Roman"/>
                          <a:cs typeface="Times New Roman"/>
                        </a:rPr>
                        <a:t>Default</a:t>
                      </a:r>
                      <a:r>
                        <a:rPr lang="en-US" sz="1600" baseline="0" dirty="0" smtClean="0">
                          <a:latin typeface="Arial"/>
                          <a:ea typeface="Times New Roman"/>
                          <a:cs typeface="Times New Roman"/>
                        </a:rPr>
                        <a:t> not donor</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600" dirty="0" smtClean="0">
                          <a:latin typeface="Arial"/>
                          <a:ea typeface="Times New Roman"/>
                          <a:cs typeface="Times New Roman"/>
                        </a:rPr>
                        <a:t>Default</a:t>
                      </a:r>
                      <a:r>
                        <a:rPr lang="en-US" sz="1600" baseline="0" dirty="0" smtClean="0">
                          <a:latin typeface="Arial"/>
                          <a:ea typeface="Times New Roman"/>
                          <a:cs typeface="Times New Roman"/>
                        </a:rPr>
                        <a:t> donor</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a:latin typeface="Arial"/>
                          <a:ea typeface="Times New Roman"/>
                          <a:cs typeface="Times New Roman"/>
                        </a:rPr>
                        <a:t>Total</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600" dirty="0" smtClean="0">
                          <a:latin typeface="Arial"/>
                          <a:ea typeface="Times New Roman"/>
                          <a:cs typeface="Times New Roman"/>
                        </a:rPr>
                        <a:t>Became donor</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25</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40</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65</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600" dirty="0" smtClean="0">
                          <a:latin typeface="Arial"/>
                          <a:ea typeface="Times New Roman"/>
                          <a:cs typeface="Times New Roman"/>
                        </a:rPr>
                        <a:t>Did</a:t>
                      </a:r>
                      <a:r>
                        <a:rPr lang="en-US" sz="1600" baseline="0" dirty="0" smtClean="0">
                          <a:latin typeface="Arial"/>
                          <a:ea typeface="Times New Roman"/>
                          <a:cs typeface="Times New Roman"/>
                        </a:rPr>
                        <a:t> not become donor</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25</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15</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40</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marL="0" marR="0">
                        <a:spcBef>
                          <a:spcPts val="0"/>
                        </a:spcBef>
                        <a:spcAft>
                          <a:spcPts val="0"/>
                        </a:spcAft>
                      </a:pPr>
                      <a:r>
                        <a:rPr lang="en-US" sz="1600" dirty="0">
                          <a:latin typeface="Arial"/>
                          <a:ea typeface="Times New Roman"/>
                          <a:cs typeface="Times New Roman"/>
                        </a:rPr>
                        <a:t>Total</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50</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55</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600" dirty="0" smtClean="0">
                          <a:latin typeface="Arial"/>
                          <a:ea typeface="Times New Roman"/>
                          <a:cs typeface="Times New Roman"/>
                        </a:rPr>
                        <a:t>105</a:t>
                      </a:r>
                      <a:endParaRPr lang="en-US" sz="16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20</a:t>
            </a:fld>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2c. Components of p-value Interpretation</a:t>
            </a:r>
            <a:endParaRPr lang="en-US" dirty="0"/>
          </a:p>
        </p:txBody>
      </p:sp>
      <p:sp>
        <p:nvSpPr>
          <p:cNvPr id="3" name="Content Placeholder 2"/>
          <p:cNvSpPr>
            <a:spLocks noGrp="1"/>
          </p:cNvSpPr>
          <p:nvPr>
            <p:ph idx="1"/>
          </p:nvPr>
        </p:nvSpPr>
        <p:spPr/>
        <p:txBody>
          <a:bodyPr/>
          <a:lstStyle/>
          <a:p>
            <a:r>
              <a:rPr lang="en-US" dirty="0" smtClean="0"/>
              <a:t>What components of interpretation do students (voluntarily) mention?  How changes over time?</a:t>
            </a:r>
          </a:p>
          <a:p>
            <a:pPr lvl="1"/>
            <a:r>
              <a:rPr lang="en-US" dirty="0" smtClean="0"/>
              <a:t>Probability of observed data</a:t>
            </a:r>
          </a:p>
          <a:p>
            <a:pPr lvl="1"/>
            <a:r>
              <a:rPr lang="en-US" dirty="0" smtClean="0"/>
              <a:t>Tail probability</a:t>
            </a:r>
          </a:p>
          <a:p>
            <a:pPr lvl="1"/>
            <a:r>
              <a:rPr lang="en-US" dirty="0" smtClean="0"/>
              <a:t>Based on random sampling or assignment</a:t>
            </a:r>
          </a:p>
          <a:p>
            <a:pPr lvl="1"/>
            <a:r>
              <a:rPr lang="en-US" dirty="0" smtClean="0"/>
              <a:t>Under the null hypothesis </a:t>
            </a:r>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21</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Rubric</a:t>
            </a:r>
            <a:endParaRPr lang="en-US" dirty="0"/>
          </a:p>
        </p:txBody>
      </p:sp>
      <p:graphicFrame>
        <p:nvGraphicFramePr>
          <p:cNvPr id="4" name="Content Placeholder 3"/>
          <p:cNvGraphicFramePr>
            <a:graphicFrameLocks noGrp="1"/>
          </p:cNvGraphicFramePr>
          <p:nvPr>
            <p:ph idx="1"/>
          </p:nvPr>
        </p:nvGraphicFramePr>
        <p:xfrm>
          <a:off x="304800" y="1143000"/>
          <a:ext cx="8305800" cy="4695892"/>
        </p:xfrm>
        <a:graphic>
          <a:graphicData uri="http://schemas.openxmlformats.org/drawingml/2006/table">
            <a:tbl>
              <a:tblPr/>
              <a:tblGrid>
                <a:gridCol w="2190750"/>
                <a:gridCol w="2228850"/>
                <a:gridCol w="2514600"/>
                <a:gridCol w="1371600"/>
              </a:tblGrid>
              <a:tr h="222701">
                <a:tc>
                  <a:txBody>
                    <a:bodyPr/>
                    <a:lstStyle/>
                    <a:p>
                      <a:pPr marL="0" marR="0">
                        <a:spcBef>
                          <a:spcPts val="0"/>
                        </a:spcBef>
                        <a:spcAft>
                          <a:spcPts val="0"/>
                        </a:spcAft>
                      </a:pP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Times New Roman"/>
                          <a:ea typeface="Times New Roman"/>
                          <a:cs typeface="Times New Roman"/>
                        </a:rPr>
                        <a:t>Essentially correct (E)</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Times New Roman"/>
                          <a:ea typeface="Times New Roman"/>
                          <a:cs typeface="Times New Roman"/>
                        </a:rPr>
                        <a:t>Partially correct (P)</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800" dirty="0" smtClean="0">
                          <a:latin typeface="Times New Roman"/>
                          <a:ea typeface="Times New Roman"/>
                          <a:cs typeface="Times New Roman"/>
                        </a:rPr>
                        <a:t>Incorrect (I)</a:t>
                      </a:r>
                      <a:endParaRPr lang="en-US" sz="1800" dirty="0">
                        <a:latin typeface="Times New Roman"/>
                        <a:ea typeface="Times New Roman"/>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805">
                <a:tc>
                  <a:txBody>
                    <a:bodyPr/>
                    <a:lstStyle/>
                    <a:p>
                      <a:pPr marL="0" marR="0">
                        <a:spcBef>
                          <a:spcPts val="0"/>
                        </a:spcBef>
                        <a:spcAft>
                          <a:spcPts val="0"/>
                        </a:spcAft>
                      </a:pPr>
                      <a:r>
                        <a:rPr lang="en-US" sz="1800" dirty="0">
                          <a:latin typeface="Times New Roman"/>
                          <a:ea typeface="Times New Roman"/>
                          <a:cs typeface="Times New Roman"/>
                        </a:rPr>
                        <a:t>Probability of data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of observed data (with context and numerical value)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of “these values” (no numerical values) but seems to be of data at hand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unclear event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3506">
                <a:tc>
                  <a:txBody>
                    <a:bodyPr/>
                    <a:lstStyle/>
                    <a:p>
                      <a:pPr marL="0" marR="0">
                        <a:spcBef>
                          <a:spcPts val="0"/>
                        </a:spcBef>
                        <a:spcAft>
                          <a:spcPts val="0"/>
                        </a:spcAft>
                      </a:pPr>
                      <a:r>
                        <a:rPr lang="en-US" sz="1800">
                          <a:latin typeface="Times New Roman"/>
                          <a:ea typeface="Times New Roman"/>
                          <a:cs typeface="Times New Roman"/>
                        </a:rPr>
                        <a:t>Tail probability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give correct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gives wrong direction or unclear direction (“or more extreme”) but still a tail probability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no indication of tail</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805">
                <a:tc>
                  <a:txBody>
                    <a:bodyPr/>
                    <a:lstStyle/>
                    <a:p>
                      <a:pPr marL="0" marR="0">
                        <a:spcBef>
                          <a:spcPts val="0"/>
                        </a:spcBef>
                        <a:spcAft>
                          <a:spcPts val="0"/>
                        </a:spcAft>
                      </a:pPr>
                      <a:r>
                        <a:rPr lang="en-US" sz="1800">
                          <a:latin typeface="Times New Roman"/>
                          <a:ea typeface="Times New Roman"/>
                          <a:cs typeface="Times New Roman"/>
                        </a:rPr>
                        <a:t>Based on randomness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by random assignment or random sampling</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something is repeated or source of randomness is not clear, e.g. “by chance”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no randomness specified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13506">
                <a:tc>
                  <a:txBody>
                    <a:bodyPr/>
                    <a:lstStyle/>
                    <a:p>
                      <a:pPr marL="0" marR="0">
                        <a:spcBef>
                          <a:spcPts val="0"/>
                        </a:spcBef>
                        <a:spcAft>
                          <a:spcPts val="0"/>
                        </a:spcAft>
                      </a:pPr>
                      <a:r>
                        <a:rPr lang="en-US" sz="1800">
                          <a:latin typeface="Times New Roman"/>
                          <a:ea typeface="Times New Roman"/>
                          <a:cs typeface="Times New Roman"/>
                        </a:rPr>
                        <a:t>Under null hypothesis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a:latin typeface="Times New Roman"/>
                          <a:ea typeface="Times New Roman"/>
                          <a:cs typeface="Times New Roman"/>
                        </a:rPr>
                        <a:t>assuming no difference or assuming specific parameter values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assuming randomness is only explanation but no context given (e.g., “by chance </a:t>
                      </a:r>
                      <a:r>
                        <a:rPr lang="en-US" sz="1800" i="1" dirty="0">
                          <a:latin typeface="Times New Roman"/>
                          <a:ea typeface="Times New Roman"/>
                          <a:cs typeface="Times New Roman"/>
                        </a:rPr>
                        <a:t>alone</a:t>
                      </a:r>
                      <a:r>
                        <a:rPr lang="en-US" sz="1800" dirty="0">
                          <a:latin typeface="Times New Roman"/>
                          <a:ea typeface="Times New Roman"/>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spcBef>
                          <a:spcPts val="0"/>
                        </a:spcBef>
                        <a:spcAft>
                          <a:spcPts val="0"/>
                        </a:spcAft>
                      </a:pPr>
                      <a:r>
                        <a:rPr lang="en-US" sz="1800" dirty="0">
                          <a:latin typeface="Times New Roman"/>
                          <a:ea typeface="Times New Roman"/>
                          <a:cs typeface="Times New Roman"/>
                        </a:rPr>
                        <a:t>no specification of a condition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22</a:t>
            </a:fld>
            <a:endParaRPr lang="en-US"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(first </a:t>
            </a:r>
            <a:r>
              <a:rPr lang="en-US" dirty="0" smtClean="0"/>
              <a:t>exam)</a:t>
            </a:r>
            <a:endParaRPr lang="en-US" dirty="0"/>
          </a:p>
        </p:txBody>
      </p:sp>
      <p:sp>
        <p:nvSpPr>
          <p:cNvPr id="3" name="Content Placeholder 2"/>
          <p:cNvSpPr>
            <a:spLocks noGrp="1"/>
          </p:cNvSpPr>
          <p:nvPr>
            <p:ph idx="1"/>
          </p:nvPr>
        </p:nvSpPr>
        <p:spPr/>
        <p:txBody>
          <a:bodyPr>
            <a:normAutofit lnSpcReduction="10000"/>
          </a:bodyPr>
          <a:lstStyle/>
          <a:p>
            <a:pPr lvl="0"/>
            <a:r>
              <a:rPr lang="en-US" dirty="0" smtClean="0"/>
              <a:t>Being that the default is to be a donor or not did have an effect on the subjects, it is not just by random chance. [IIPP – focused on conclusion]</a:t>
            </a:r>
          </a:p>
          <a:p>
            <a:pPr lvl="0"/>
            <a:r>
              <a:rPr lang="en-US" dirty="0" smtClean="0"/>
              <a:t>So the observed data in this study would be surprising to have happened by random chance alone. [P</a:t>
            </a:r>
            <a:r>
              <a:rPr lang="en-US" baseline="30000" dirty="0" smtClean="0"/>
              <a:t>+</a:t>
            </a:r>
            <a:r>
              <a:rPr lang="en-US" dirty="0" smtClean="0"/>
              <a:t>IPP]</a:t>
            </a:r>
          </a:p>
          <a:p>
            <a:pPr lvl="0"/>
            <a:r>
              <a:rPr lang="en-US" dirty="0" smtClean="0"/>
              <a:t>If this study was redone, only a proportion of .029 times would the data be as extreme or more extreme as the study. [PPPI]</a:t>
            </a:r>
          </a:p>
          <a:p>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23</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92500"/>
          </a:bodyPr>
          <a:lstStyle/>
          <a:p>
            <a:pPr lvl="0"/>
            <a:r>
              <a:rPr lang="en-US" dirty="0" smtClean="0"/>
              <a:t>In every 500 sets, 3 showed the [group A] would have the same values, or be as extreme as, the original observed value… chance that our original observed results will be repeated. [EPPP]</a:t>
            </a:r>
          </a:p>
          <a:p>
            <a:r>
              <a:rPr lang="en-US" dirty="0" smtClean="0"/>
              <a:t>If the subjects were going to be donate, regardless of which condition they were in, it shows how often would the random assignment process lead to such a large difference in the conditional proportions.  [EIEE]</a:t>
            </a:r>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24</a:t>
            </a:fld>
            <a:endParaRPr lang="en-US" alt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Observations (over 3 exams)</a:t>
            </a:r>
            <a:endParaRPr lang="en-US" dirty="0"/>
          </a:p>
        </p:txBody>
      </p:sp>
      <p:sp>
        <p:nvSpPr>
          <p:cNvPr id="3" name="Content Placeholder 2"/>
          <p:cNvSpPr>
            <a:spLocks noGrp="1"/>
          </p:cNvSpPr>
          <p:nvPr>
            <p:ph idx="1"/>
          </p:nvPr>
        </p:nvSpPr>
        <p:spPr/>
        <p:txBody>
          <a:bodyPr>
            <a:normAutofit lnSpcReduction="10000"/>
          </a:bodyPr>
          <a:lstStyle/>
          <a:p>
            <a:r>
              <a:rPr lang="en-US" dirty="0" smtClean="0"/>
              <a:t>Often, students only talk about the conclusion will draw from p-value (evaluation vs. </a:t>
            </a:r>
            <a:r>
              <a:rPr lang="en-US" dirty="0" err="1" smtClean="0"/>
              <a:t>interp</a:t>
            </a:r>
            <a:r>
              <a:rPr lang="en-US" dirty="0" smtClean="0"/>
              <a:t>)</a:t>
            </a:r>
          </a:p>
          <a:p>
            <a:r>
              <a:rPr lang="en-US" dirty="0" smtClean="0"/>
              <a:t>Many students quickly get to “result wouldn’t happen by chance alone”</a:t>
            </a:r>
          </a:p>
          <a:p>
            <a:r>
              <a:rPr lang="en-US" dirty="0" smtClean="0"/>
              <a:t>Initially, most often missed component is the conditional nature of the probability (under null hypothesis) but greatest improvement</a:t>
            </a:r>
          </a:p>
          <a:p>
            <a:r>
              <a:rPr lang="en-US" dirty="0" smtClean="0"/>
              <a:t>Continue to struggle with</a:t>
            </a:r>
          </a:p>
          <a:p>
            <a:pPr lvl="1"/>
            <a:r>
              <a:rPr lang="en-US" dirty="0" smtClean="0"/>
              <a:t>Specifying a tail probability</a:t>
            </a:r>
          </a:p>
          <a:p>
            <a:pPr lvl="1"/>
            <a:r>
              <a:rPr lang="en-US" dirty="0" smtClean="0"/>
              <a:t>Specifying specific source of randomness</a:t>
            </a:r>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25</a:t>
            </a:fld>
            <a:endParaRPr lang="en-US" altLang="en-US"/>
          </a:p>
        </p:txBody>
      </p:sp>
      <p:pic>
        <p:nvPicPr>
          <p:cNvPr id="11266" name="Picture 2"/>
          <p:cNvPicPr>
            <a:picLocks noChangeAspect="1" noChangeArrowheads="1"/>
          </p:cNvPicPr>
          <p:nvPr/>
        </p:nvPicPr>
        <p:blipFill>
          <a:blip r:embed="rId3" cstate="print"/>
          <a:srcRect/>
          <a:stretch>
            <a:fillRect/>
          </a:stretch>
        </p:blipFill>
        <p:spPr bwMode="auto">
          <a:xfrm>
            <a:off x="3657600" y="304801"/>
            <a:ext cx="5124450" cy="3145792"/>
          </a:xfrm>
          <a:prstGeom prst="rect">
            <a:avLst/>
          </a:prstGeom>
          <a:noFill/>
          <a:ln w="9525">
            <a:noFill/>
            <a:miter lim="800000"/>
            <a:headEnd/>
            <a:tailEnd/>
          </a:ln>
        </p:spPr>
      </p:pic>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Compromise?</a:t>
            </a:r>
            <a:endParaRPr lang="en-US" dirty="0"/>
          </a:p>
        </p:txBody>
      </p:sp>
      <p:sp>
        <p:nvSpPr>
          <p:cNvPr id="3" name="Content Placeholder 2"/>
          <p:cNvSpPr>
            <a:spLocks noGrp="1"/>
          </p:cNvSpPr>
          <p:nvPr>
            <p:ph idx="1"/>
          </p:nvPr>
        </p:nvSpPr>
        <p:spPr/>
        <p:txBody>
          <a:bodyPr>
            <a:normAutofit fontScale="85000" lnSpcReduction="20000"/>
          </a:bodyPr>
          <a:lstStyle/>
          <a:p>
            <a:pPr>
              <a:buNone/>
            </a:pPr>
            <a:r>
              <a:rPr lang="en-US" i="1" dirty="0" smtClean="0"/>
              <a:t>We have said the p-value can often be interpreted as “the </a:t>
            </a:r>
            <a:r>
              <a:rPr lang="en-US" i="1" u="sng" dirty="0" smtClean="0"/>
              <a:t>probability</a:t>
            </a:r>
            <a:r>
              <a:rPr lang="en-US" i="1" dirty="0" smtClean="0"/>
              <a:t> you would get </a:t>
            </a:r>
            <a:r>
              <a:rPr lang="en-US" i="1" u="sng" dirty="0" smtClean="0"/>
              <a:t>results at least this extreme</a:t>
            </a:r>
            <a:r>
              <a:rPr lang="en-US" i="1" dirty="0" smtClean="0"/>
              <a:t> by </a:t>
            </a:r>
            <a:r>
              <a:rPr lang="en-US" i="1" u="sng" dirty="0" smtClean="0"/>
              <a:t>chance</a:t>
            </a:r>
            <a:r>
              <a:rPr lang="en-US" i="1" dirty="0" smtClean="0"/>
              <a:t> </a:t>
            </a:r>
            <a:r>
              <a:rPr lang="en-US" i="1" u="sng" dirty="0" smtClean="0"/>
              <a:t>alone</a:t>
            </a:r>
            <a:r>
              <a:rPr lang="en-US" i="1" dirty="0" smtClean="0"/>
              <a:t>.”  Explain what is meant by each underlined phrase in this context.</a:t>
            </a:r>
          </a:p>
          <a:p>
            <a:endParaRPr lang="en-US" i="1" dirty="0" smtClean="0"/>
          </a:p>
          <a:p>
            <a:pPr>
              <a:buNone/>
            </a:pPr>
            <a:r>
              <a:rPr lang="en-US" i="1" dirty="0" smtClean="0"/>
              <a:t>	Probability:</a:t>
            </a:r>
          </a:p>
          <a:p>
            <a:pPr>
              <a:buNone/>
            </a:pPr>
            <a:r>
              <a:rPr lang="en-US" i="1" dirty="0" smtClean="0"/>
              <a:t> </a:t>
            </a:r>
          </a:p>
          <a:p>
            <a:pPr>
              <a:buNone/>
            </a:pPr>
            <a:r>
              <a:rPr lang="en-US" i="1" dirty="0" smtClean="0"/>
              <a:t>	Results at least this extreme:</a:t>
            </a:r>
          </a:p>
          <a:p>
            <a:pPr>
              <a:buNone/>
            </a:pPr>
            <a:r>
              <a:rPr lang="en-US" i="1" dirty="0" smtClean="0"/>
              <a:t> </a:t>
            </a:r>
          </a:p>
          <a:p>
            <a:pPr>
              <a:buNone/>
            </a:pPr>
            <a:r>
              <a:rPr lang="en-US" i="1" dirty="0" smtClean="0"/>
              <a:t>	Chance:</a:t>
            </a:r>
          </a:p>
          <a:p>
            <a:pPr>
              <a:buNone/>
            </a:pPr>
            <a:r>
              <a:rPr lang="en-US" i="1" dirty="0" smtClean="0"/>
              <a:t> </a:t>
            </a:r>
          </a:p>
          <a:p>
            <a:pPr>
              <a:buNone/>
            </a:pPr>
            <a:r>
              <a:rPr lang="en-US" i="1" dirty="0" smtClean="0"/>
              <a:t>	Alone:</a:t>
            </a:r>
          </a:p>
          <a:p>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26</a:t>
            </a:fld>
            <a:endParaRPr lang="en-US" alt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2d. Extension Questions</a:t>
            </a:r>
            <a:endParaRPr lang="en-US" dirty="0"/>
          </a:p>
        </p:txBody>
      </p:sp>
      <p:sp>
        <p:nvSpPr>
          <p:cNvPr id="3" name="Content Placeholder 2"/>
          <p:cNvSpPr>
            <a:spLocks noGrp="1"/>
          </p:cNvSpPr>
          <p:nvPr>
            <p:ph idx="1"/>
          </p:nvPr>
        </p:nvSpPr>
        <p:spPr/>
        <p:txBody>
          <a:bodyPr/>
          <a:lstStyle/>
          <a:p>
            <a:r>
              <a:rPr lang="en-US" dirty="0" smtClean="0"/>
              <a:t>Applying concepts to new study</a:t>
            </a:r>
          </a:p>
          <a:p>
            <a:pPr lvl="1"/>
            <a:r>
              <a:rPr lang="en-US" dirty="0" smtClean="0"/>
              <a:t>Describe how to carry out simulation using a deck of cards…</a:t>
            </a:r>
          </a:p>
          <a:p>
            <a:pPr lvl="1"/>
            <a:r>
              <a:rPr lang="en-US" dirty="0" smtClean="0"/>
              <a:t>What is the “null model”?</a:t>
            </a:r>
          </a:p>
          <a:p>
            <a:r>
              <a:rPr lang="en-US" dirty="0" smtClean="0"/>
              <a:t>Novel scenarios</a:t>
            </a:r>
          </a:p>
          <a:p>
            <a:pPr lvl="1"/>
            <a:r>
              <a:rPr lang="en-US" dirty="0" smtClean="0"/>
              <a:t>Apply lessons learned in comparing two groups to discuss how would assess significance among three groups</a:t>
            </a:r>
          </a:p>
          <a:p>
            <a:pPr lvl="1"/>
            <a:r>
              <a:rPr lang="en-US" dirty="0" smtClean="0"/>
              <a:t>Matched pairs design</a:t>
            </a:r>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27</a:t>
            </a:fld>
            <a:endParaRPr lang="en-US" alt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2009 AP Statistics Exam</a:t>
            </a:r>
            <a:endParaRPr lang="en-US" dirty="0"/>
          </a:p>
        </p:txBody>
      </p:sp>
      <p:sp>
        <p:nvSpPr>
          <p:cNvPr id="3" name="Content Placeholder 2"/>
          <p:cNvSpPr>
            <a:spLocks noGrp="1"/>
          </p:cNvSpPr>
          <p:nvPr>
            <p:ph idx="1"/>
          </p:nvPr>
        </p:nvSpPr>
        <p:spPr/>
        <p:txBody>
          <a:bodyPr/>
          <a:lstStyle/>
          <a:p>
            <a:r>
              <a:rPr lang="en-US" dirty="0" smtClean="0"/>
              <a:t>A consumer organization would like a method for measuring the </a:t>
            </a:r>
            <a:r>
              <a:rPr lang="en-US" dirty="0" err="1" smtClean="0"/>
              <a:t>skewness</a:t>
            </a:r>
            <a:r>
              <a:rPr lang="en-US" dirty="0" smtClean="0"/>
              <a:t> of the data. One possible statistic for measuring </a:t>
            </a:r>
            <a:r>
              <a:rPr lang="en-US" dirty="0" err="1" smtClean="0"/>
              <a:t>skewness</a:t>
            </a:r>
            <a:r>
              <a:rPr lang="en-US" dirty="0" smtClean="0"/>
              <a:t> is the ratio </a:t>
            </a:r>
            <a:r>
              <a:rPr lang="en-US" i="1" dirty="0" smtClean="0"/>
              <a:t>mean/median</a:t>
            </a:r>
            <a:r>
              <a:rPr lang="en-US" dirty="0" smtClean="0"/>
              <a:t>….  </a:t>
            </a:r>
          </a:p>
          <a:p>
            <a:pPr lvl="1"/>
            <a:r>
              <a:rPr lang="en-US" dirty="0" smtClean="0"/>
              <a:t>Calculate statistic for sample data…</a:t>
            </a:r>
          </a:p>
          <a:p>
            <a:pPr lvl="1"/>
            <a:r>
              <a:rPr lang="en-US" dirty="0" smtClean="0"/>
              <a:t>Draw conclusion from simulated data …</a:t>
            </a:r>
          </a:p>
          <a:p>
            <a:endParaRPr lang="en-US" dirty="0"/>
          </a:p>
        </p:txBody>
      </p:sp>
      <p:pic>
        <p:nvPicPr>
          <p:cNvPr id="4" name="Picture 3"/>
          <p:cNvPicPr/>
          <p:nvPr/>
        </p:nvPicPr>
        <p:blipFill>
          <a:blip r:embed="rId2" cstate="print"/>
          <a:srcRect/>
          <a:stretch>
            <a:fillRect/>
          </a:stretch>
        </p:blipFill>
        <p:spPr bwMode="auto">
          <a:xfrm>
            <a:off x="1828800" y="4572000"/>
            <a:ext cx="4800600" cy="1143000"/>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28</a:t>
            </a:fld>
            <a:endParaRPr lang="en-US" alt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Highlighting student difficulties</a:t>
            </a:r>
          </a:p>
          <a:p>
            <a:pPr lvl="1"/>
            <a:r>
              <a:rPr lang="en-US" dirty="0" smtClean="0"/>
              <a:t>Deeply understanding </a:t>
            </a:r>
            <a:r>
              <a:rPr lang="en-US" i="1" dirty="0" smtClean="0"/>
              <a:t>why</a:t>
            </a:r>
            <a:r>
              <a:rPr lang="en-US" dirty="0" smtClean="0"/>
              <a:t> we perform the simulations under the null model</a:t>
            </a:r>
          </a:p>
          <a:p>
            <a:pPr lvl="1"/>
            <a:r>
              <a:rPr lang="en-US" dirty="0" smtClean="0"/>
              <a:t>Differentiating between sample data and simulated data under null model</a:t>
            </a:r>
          </a:p>
          <a:p>
            <a:pPr lvl="1"/>
            <a:r>
              <a:rPr lang="en-US" dirty="0" smtClean="0"/>
              <a:t>Understanding our expectation in clarity and thoroughness of written response</a:t>
            </a:r>
          </a:p>
          <a:p>
            <a:r>
              <a:rPr lang="en-US" dirty="0" smtClean="0"/>
              <a:t>More work to be done in refining items </a:t>
            </a:r>
            <a:r>
              <a:rPr lang="en-US" smtClean="0"/>
              <a:t>and in</a:t>
            </a:r>
            <a:endParaRPr lang="en-US" dirty="0" smtClean="0"/>
          </a:p>
          <a:p>
            <a:pPr lvl="1"/>
            <a:r>
              <a:rPr lang="en-US" dirty="0" smtClean="0"/>
              <a:t>Linking randomization process across activities, scenarios (random sampling vs. random assignment) </a:t>
            </a:r>
          </a:p>
          <a:p>
            <a:pPr lvl="1"/>
            <a:r>
              <a:rPr lang="en-US" dirty="0" smtClean="0"/>
              <a:t>Using assessments to build understanding</a:t>
            </a:r>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29</a:t>
            </a:fld>
            <a:endParaRPr lang="en-US" alt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Dolphin Study</a:t>
            </a:r>
            <a:endParaRPr lang="en-US" dirty="0"/>
          </a:p>
        </p:txBody>
      </p:sp>
      <p:sp>
        <p:nvSpPr>
          <p:cNvPr id="3" name="Content Placeholder 2"/>
          <p:cNvSpPr>
            <a:spLocks noGrp="1"/>
          </p:cNvSpPr>
          <p:nvPr>
            <p:ph idx="1"/>
          </p:nvPr>
        </p:nvSpPr>
        <p:spPr/>
        <p:txBody>
          <a:bodyPr/>
          <a:lstStyle/>
          <a:p>
            <a:r>
              <a:rPr lang="en-US" dirty="0" err="1" smtClean="0"/>
              <a:t>Antonioli</a:t>
            </a:r>
            <a:r>
              <a:rPr lang="en-US" dirty="0" smtClean="0"/>
              <a:t> and </a:t>
            </a:r>
            <a:r>
              <a:rPr lang="en-US" dirty="0" err="1" smtClean="0"/>
              <a:t>Reveley</a:t>
            </a:r>
            <a:r>
              <a:rPr lang="en-US" dirty="0" smtClean="0"/>
              <a:t> (2005)</a:t>
            </a:r>
          </a:p>
          <a:p>
            <a:endParaRPr lang="en-US" dirty="0" smtClean="0"/>
          </a:p>
          <a:p>
            <a:endParaRPr lang="en-US" dirty="0" smtClean="0"/>
          </a:p>
          <a:p>
            <a:endParaRPr lang="en-US" dirty="0" smtClean="0"/>
          </a:p>
          <a:p>
            <a:endParaRPr lang="en-US" dirty="0" smtClean="0"/>
          </a:p>
          <a:p>
            <a:r>
              <a:rPr lang="en-US" dirty="0" smtClean="0"/>
              <a:t>Are depression patients who swim with dolphins more likely to show substantial improvement in their symptoms?</a:t>
            </a:r>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a:t>
            </a:fld>
            <a:endParaRPr lang="en-US" altLang="en-US"/>
          </a:p>
        </p:txBody>
      </p:sp>
      <p:pic>
        <p:nvPicPr>
          <p:cNvPr id="57347" name="Picture 3"/>
          <p:cNvPicPr>
            <a:picLocks noChangeAspect="1" noChangeArrowheads="1"/>
          </p:cNvPicPr>
          <p:nvPr/>
        </p:nvPicPr>
        <p:blipFill>
          <a:blip r:embed="rId2" cstate="print"/>
          <a:srcRect t="10363"/>
          <a:stretch>
            <a:fillRect/>
          </a:stretch>
        </p:blipFill>
        <p:spPr bwMode="auto">
          <a:xfrm>
            <a:off x="1905000" y="2209800"/>
            <a:ext cx="4572000" cy="2133600"/>
          </a:xfrm>
          <a:prstGeom prst="rect">
            <a:avLst/>
          </a:prstGeom>
          <a:noFill/>
          <a:ln w="9525">
            <a:noFill/>
            <a:miter lim="800000"/>
            <a:headEnd/>
            <a:tailEnd/>
          </a:ln>
        </p:spPr>
      </p:pic>
      <p:pic>
        <p:nvPicPr>
          <p:cNvPr id="57348" name="Picture 4"/>
          <p:cNvPicPr>
            <a:picLocks noChangeAspect="1" noChangeArrowheads="1"/>
          </p:cNvPicPr>
          <p:nvPr/>
        </p:nvPicPr>
        <p:blipFill>
          <a:blip r:embed="rId3" cstate="print"/>
          <a:srcRect/>
          <a:stretch>
            <a:fillRect/>
          </a:stretch>
        </p:blipFill>
        <p:spPr bwMode="auto">
          <a:xfrm>
            <a:off x="5867400" y="1981200"/>
            <a:ext cx="2867025" cy="7239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Content Placeholder 2"/>
          <p:cNvSpPr>
            <a:spLocks noGrp="1"/>
          </p:cNvSpPr>
          <p:nvPr>
            <p:ph idx="1"/>
          </p:nvPr>
        </p:nvSpPr>
        <p:spPr/>
        <p:txBody>
          <a:bodyPr>
            <a:normAutofit fontScale="92500"/>
          </a:bodyPr>
          <a:lstStyle/>
          <a:p>
            <a:r>
              <a:rPr lang="en-US" dirty="0" smtClean="0"/>
              <a:t>Assessment items: </a:t>
            </a:r>
          </a:p>
          <a:p>
            <a:pPr lvl="1"/>
            <a:r>
              <a:rPr lang="en-US" dirty="0" smtClean="0"/>
              <a:t>Chance, Holcomb, </a:t>
            </a:r>
            <a:r>
              <a:rPr lang="en-US" dirty="0" err="1" smtClean="0"/>
              <a:t>Rossman</a:t>
            </a:r>
            <a:r>
              <a:rPr lang="en-US" dirty="0" smtClean="0"/>
              <a:t>, and Cobb (2010, Proceedings)</a:t>
            </a:r>
          </a:p>
          <a:p>
            <a:pPr lvl="1"/>
            <a:r>
              <a:rPr lang="en-US" dirty="0" smtClean="0"/>
              <a:t>http://statweb.calpoly.edu/csi/  (advisors page)</a:t>
            </a:r>
          </a:p>
          <a:p>
            <a:r>
              <a:rPr lang="en-US" dirty="0" smtClean="0"/>
              <a:t>Instructional </a:t>
            </a:r>
            <a:r>
              <a:rPr lang="en-US" dirty="0" smtClean="0"/>
              <a:t>modules, development process:</a:t>
            </a:r>
            <a:endParaRPr lang="en-US" dirty="0" smtClean="0"/>
          </a:p>
          <a:p>
            <a:pPr lvl="1"/>
            <a:r>
              <a:rPr lang="en-US" dirty="0" smtClean="0"/>
              <a:t>Holcomb, Chance, </a:t>
            </a:r>
            <a:r>
              <a:rPr lang="en-US" dirty="0" err="1" smtClean="0"/>
              <a:t>Rossman</a:t>
            </a:r>
            <a:r>
              <a:rPr lang="en-US" dirty="0" smtClean="0"/>
              <a:t>, </a:t>
            </a:r>
            <a:r>
              <a:rPr lang="en-US" dirty="0" err="1" smtClean="0"/>
              <a:t>Tietjen</a:t>
            </a:r>
            <a:r>
              <a:rPr lang="en-US" dirty="0" smtClean="0"/>
              <a:t>, and Cobb (2010, Proceedings)</a:t>
            </a:r>
          </a:p>
          <a:p>
            <a:pPr lvl="1"/>
            <a:r>
              <a:rPr lang="en-US" dirty="0" smtClean="0"/>
              <a:t>Session 8D, Friday 14:00-16:00</a:t>
            </a:r>
          </a:p>
          <a:p>
            <a:r>
              <a:rPr lang="en-US" dirty="0" smtClean="0"/>
              <a:t>This project has been supported by the National Science Foundation, DUE/CCLI  #0633349</a:t>
            </a:r>
          </a:p>
          <a:p>
            <a:pPr lvl="1"/>
            <a:endParaRPr lang="en-US" dirty="0" smtClean="0"/>
          </a:p>
          <a:p>
            <a:pPr lvl="1"/>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30</a:t>
            </a:fld>
            <a:endParaRPr lang="en-US" alt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normAutofit fontScale="70000" lnSpcReduction="20000"/>
          </a:bodyPr>
          <a:lstStyle/>
          <a:p>
            <a:r>
              <a:rPr lang="en-US" sz="3600" i="1" dirty="0" smtClean="0"/>
              <a:t>In 1977, the U.S. government sued the City of Hazelwood, a suburb of St. Louis, on the grounds that it discriminated against African Americans in its hiring of school teachers (Finkelstein and Levin, 1990). The statistical evidence introduced noted that of the 405 teachers hired in 1972 and 1973 (the years following the passage of the Civil Rights Act), only 15 had been African American. But according to 1970 census figures, 15.4% of teachers employed in St. Louis County that year were African American. Suppose we find the p-value is less than .0001. Provide a one-sentence interpretation of this p-value in this context.</a:t>
            </a:r>
          </a:p>
          <a:p>
            <a:r>
              <a:rPr lang="en-US" sz="3600" i="1" dirty="0" smtClean="0"/>
              <a:t>Optional: What is it the probability of?</a:t>
            </a:r>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31</a:t>
            </a:fld>
            <a:endParaRPr lang="en-US" alt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a:r>
              <a:rPr lang="en-US" dirty="0" smtClean="0"/>
              <a:t>This is the probability of observing 15 hired African-Americans out of a random sample of 405 teachers if 15.4% of teachers are African-American. (EIEE)</a:t>
            </a:r>
          </a:p>
          <a:p>
            <a:pPr lvl="0"/>
            <a:r>
              <a:rPr lang="en-US" dirty="0" smtClean="0"/>
              <a:t>There is a small probability, close to 0, that by randomization we would get fewer than 15 African-American teachers hired. (EEPI)</a:t>
            </a:r>
          </a:p>
          <a:p>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32</a:t>
            </a:fld>
            <a:endParaRPr lang="en-US" alt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1: Probability of observed data</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33</a:t>
            </a:fld>
            <a:endParaRPr lang="en-US" altLang="en-US"/>
          </a:p>
        </p:txBody>
      </p:sp>
      <p:sp>
        <p:nvSpPr>
          <p:cNvPr id="10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5" name="Object 1"/>
          <p:cNvGraphicFramePr>
            <a:graphicFrameLocks noChangeAspect="1"/>
          </p:cNvGraphicFramePr>
          <p:nvPr/>
        </p:nvGraphicFramePr>
        <p:xfrm>
          <a:off x="1524000" y="1905000"/>
          <a:ext cx="5486400" cy="3657600"/>
        </p:xfrm>
        <a:graphic>
          <a:graphicData uri="http://schemas.openxmlformats.org/presentationml/2006/ole">
            <p:oleObj spid="_x0000_s1025" name="Graph" r:id="rId3" imgW="5486400" imgH="3657600" progId="MtbGraph.Document.15">
              <p:embed/>
            </p:oleObj>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2: Tail Probability</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34</a:t>
            </a:fld>
            <a:endParaRPr lang="en-US" altLang="en-US"/>
          </a:p>
        </p:txBody>
      </p:sp>
      <p:sp>
        <p:nvSpPr>
          <p:cNvPr id="409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097" name="Object 1"/>
          <p:cNvGraphicFramePr>
            <a:graphicFrameLocks noChangeAspect="1"/>
          </p:cNvGraphicFramePr>
          <p:nvPr/>
        </p:nvGraphicFramePr>
        <p:xfrm>
          <a:off x="1524000" y="2133600"/>
          <a:ext cx="5486400" cy="3657600"/>
        </p:xfrm>
        <a:graphic>
          <a:graphicData uri="http://schemas.openxmlformats.org/presentationml/2006/ole">
            <p:oleObj spid="_x0000_s4097" name="Graph" r:id="rId3" imgW="5486400" imgH="3657600" progId="MtbGraph.Document.15">
              <p:embed/>
            </p:oleObj>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3: Randomization </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35</a:t>
            </a:fld>
            <a:endParaRPr lang="en-US" altLang="en-US"/>
          </a:p>
        </p:txBody>
      </p:sp>
      <p:sp>
        <p:nvSpPr>
          <p:cNvPr id="30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073" name="Object 1"/>
          <p:cNvGraphicFramePr>
            <a:graphicFrameLocks noChangeAspect="1"/>
          </p:cNvGraphicFramePr>
          <p:nvPr/>
        </p:nvGraphicFramePr>
        <p:xfrm>
          <a:off x="1371600" y="1828800"/>
          <a:ext cx="5486400" cy="3657600"/>
        </p:xfrm>
        <a:graphic>
          <a:graphicData uri="http://schemas.openxmlformats.org/presentationml/2006/ole">
            <p:oleObj spid="_x0000_s3073" name="Graph" r:id="rId3" imgW="5486400" imgH="3657600" progId="MtbGraph.Document.15">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Component 4: Under null hypothesis </a:t>
            </a:r>
            <a:endParaRPr lang="en-US" dirty="0"/>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36</a:t>
            </a:fld>
            <a:endParaRPr lang="en-US" altLang="en-US"/>
          </a:p>
        </p:txBody>
      </p:sp>
      <p:sp>
        <p:nvSpPr>
          <p:cNvPr id="205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9" name="Object 1"/>
          <p:cNvGraphicFramePr>
            <a:graphicFrameLocks noChangeAspect="1"/>
          </p:cNvGraphicFramePr>
          <p:nvPr/>
        </p:nvGraphicFramePr>
        <p:xfrm>
          <a:off x="1219200" y="1828800"/>
          <a:ext cx="5486400" cy="3657600"/>
        </p:xfrm>
        <a:graphic>
          <a:graphicData uri="http://schemas.openxmlformats.org/presentationml/2006/ole">
            <p:oleObj spid="_x0000_s2049" name="Graph" r:id="rId3" imgW="5486400" imgH="3657600" progId="MtbGraph.Document.15">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Parallel Goal</a:t>
            </a:r>
            <a:endParaRPr lang="en-US" dirty="0"/>
          </a:p>
        </p:txBody>
      </p:sp>
      <p:sp>
        <p:nvSpPr>
          <p:cNvPr id="3" name="Content Placeholder 2"/>
          <p:cNvSpPr>
            <a:spLocks noGrp="1"/>
          </p:cNvSpPr>
          <p:nvPr>
            <p:ph idx="1"/>
          </p:nvPr>
        </p:nvSpPr>
        <p:spPr/>
        <p:txBody>
          <a:bodyPr/>
          <a:lstStyle/>
          <a:p>
            <a:r>
              <a:rPr lang="en-US" dirty="0" smtClean="0"/>
              <a:t>Assess student understanding of p-value, statistical inference, statistical process</a:t>
            </a:r>
          </a:p>
          <a:p>
            <a:pPr lvl="1"/>
            <a:r>
              <a:rPr lang="en-US" dirty="0" smtClean="0"/>
              <a:t>Identify student intuitions</a:t>
            </a:r>
          </a:p>
          <a:p>
            <a:pPr lvl="1"/>
            <a:r>
              <a:rPr lang="en-US" dirty="0" smtClean="0"/>
              <a:t>Effectiveness of learning activity, curriculum</a:t>
            </a:r>
          </a:p>
          <a:p>
            <a:pPr lvl="1"/>
            <a:r>
              <a:rPr lang="en-US" dirty="0" smtClean="0"/>
              <a:t>Evaluate long-term retention</a:t>
            </a:r>
          </a:p>
          <a:p>
            <a:r>
              <a:rPr lang="en-US" dirty="0" smtClean="0"/>
              <a:t>Outline</a:t>
            </a:r>
          </a:p>
          <a:p>
            <a:pPr lvl="1"/>
            <a:r>
              <a:rPr lang="en-US" dirty="0" smtClean="0"/>
              <a:t>Example items under development</a:t>
            </a:r>
          </a:p>
          <a:p>
            <a:pPr lvl="1"/>
            <a:r>
              <a:rPr lang="en-US" dirty="0" smtClean="0"/>
              <a:t>Sample results</a:t>
            </a:r>
          </a:p>
          <a:p>
            <a:pPr lvl="1"/>
            <a:r>
              <a:rPr lang="en-US" dirty="0" smtClean="0"/>
              <a:t>Lessons learned</a:t>
            </a:r>
          </a:p>
          <a:p>
            <a:pPr lvl="1"/>
            <a:endParaRPr lang="en-US" dirty="0" smtClean="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4</a:t>
            </a:fld>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Assessment Items</a:t>
            </a:r>
            <a:endParaRPr lang="en-US" dirty="0"/>
          </a:p>
        </p:txBody>
      </p:sp>
      <p:sp>
        <p:nvSpPr>
          <p:cNvPr id="3" name="Content Placeholder 2"/>
          <p:cNvSpPr>
            <a:spLocks noGrp="1"/>
          </p:cNvSpPr>
          <p:nvPr>
            <p:ph idx="1"/>
          </p:nvPr>
        </p:nvSpPr>
        <p:spPr>
          <a:xfrm>
            <a:off x="457200" y="1447800"/>
            <a:ext cx="8229600" cy="4530725"/>
          </a:xfrm>
        </p:spPr>
        <p:txBody>
          <a:bodyPr/>
          <a:lstStyle/>
          <a:p>
            <a:pPr>
              <a:buNone/>
            </a:pPr>
            <a:r>
              <a:rPr lang="en-US" dirty="0" smtClean="0">
                <a:solidFill>
                  <a:schemeClr val="accent1"/>
                </a:solidFill>
              </a:rPr>
              <a:t>1. </a:t>
            </a:r>
            <a:r>
              <a:rPr lang="en-US" dirty="0" smtClean="0"/>
              <a:t>Existing Questions</a:t>
            </a:r>
          </a:p>
          <a:p>
            <a:pPr lvl="1"/>
            <a:r>
              <a:rPr lang="en-US" dirty="0" smtClean="0"/>
              <a:t>CAOS = Comprehensive Assessment of Outcomes in a first Statistics course (</a:t>
            </a:r>
            <a:r>
              <a:rPr lang="en-US" dirty="0" err="1" smtClean="0"/>
              <a:t>delMas</a:t>
            </a:r>
            <a:r>
              <a:rPr lang="en-US" dirty="0" smtClean="0"/>
              <a:t>, Garfield, </a:t>
            </a:r>
            <a:r>
              <a:rPr lang="en-US" dirty="0" err="1" smtClean="0"/>
              <a:t>Ooms</a:t>
            </a:r>
            <a:r>
              <a:rPr lang="en-US" dirty="0" smtClean="0"/>
              <a:t>, &amp; Chance, 2007)</a:t>
            </a:r>
          </a:p>
          <a:p>
            <a:pPr lvl="1"/>
            <a:r>
              <a:rPr lang="en-US" dirty="0" smtClean="0"/>
              <a:t>RPASS (Lane-</a:t>
            </a:r>
            <a:r>
              <a:rPr lang="en-US" dirty="0" err="1" smtClean="0"/>
              <a:t>Getaz</a:t>
            </a:r>
            <a:r>
              <a:rPr lang="en-US" dirty="0" smtClean="0"/>
              <a:t>, </a:t>
            </a:r>
            <a:r>
              <a:rPr lang="en-US" dirty="0" smtClean="0"/>
              <a:t>2010 </a:t>
            </a:r>
            <a:r>
              <a:rPr lang="en-US" dirty="0" smtClean="0"/>
              <a:t>Proceedings)</a:t>
            </a:r>
          </a:p>
          <a:p>
            <a:pPr>
              <a:buNone/>
            </a:pPr>
            <a:r>
              <a:rPr lang="en-US" dirty="0" smtClean="0">
                <a:solidFill>
                  <a:schemeClr val="accent1"/>
                </a:solidFill>
              </a:rPr>
              <a:t>2. </a:t>
            </a:r>
            <a:r>
              <a:rPr lang="en-US" dirty="0" smtClean="0"/>
              <a:t>Additional Questions	</a:t>
            </a:r>
          </a:p>
          <a:p>
            <a:pPr lvl="1">
              <a:buNone/>
            </a:pPr>
            <a:r>
              <a:rPr lang="en-US" dirty="0" smtClean="0"/>
              <a:t>a. Understanding components of learning activity</a:t>
            </a:r>
          </a:p>
          <a:p>
            <a:pPr lvl="1">
              <a:buNone/>
            </a:pPr>
            <a:r>
              <a:rPr lang="en-US" dirty="0" smtClean="0"/>
              <a:t>b. Conceptual multiple choice questions</a:t>
            </a:r>
          </a:p>
          <a:p>
            <a:pPr lvl="1">
              <a:buNone/>
            </a:pPr>
            <a:r>
              <a:rPr lang="en-US" dirty="0" smtClean="0"/>
              <a:t>c. Open-ended p-value interpretation</a:t>
            </a:r>
          </a:p>
          <a:p>
            <a:pPr lvl="1">
              <a:buNone/>
            </a:pPr>
            <a:r>
              <a:rPr lang="en-US" dirty="0" smtClean="0"/>
              <a:t>d. Extension questions</a:t>
            </a:r>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5</a:t>
            </a:fld>
            <a:endParaRPr lang="en-US" alt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Existing Items – CAOS Post-test</a:t>
            </a:r>
            <a:endParaRPr lang="en-US" dirty="0"/>
          </a:p>
        </p:txBody>
      </p:sp>
      <p:sp>
        <p:nvSpPr>
          <p:cNvPr id="3" name="Content Placeholder 2"/>
          <p:cNvSpPr>
            <a:spLocks noGrp="1"/>
          </p:cNvSpPr>
          <p:nvPr>
            <p:ph idx="1"/>
          </p:nvPr>
        </p:nvSpPr>
        <p:spPr>
          <a:xfrm>
            <a:off x="457200" y="1600200"/>
            <a:ext cx="8458200" cy="4530725"/>
          </a:xfrm>
        </p:spPr>
        <p:txBody>
          <a:bodyPr/>
          <a:lstStyle/>
          <a:p>
            <a:r>
              <a:rPr lang="en-US" dirty="0" smtClean="0"/>
              <a:t>CAOS 4 = 40 multiple choice questions</a:t>
            </a:r>
          </a:p>
          <a:p>
            <a:pPr lvl="1"/>
            <a:r>
              <a:rPr lang="en-US" dirty="0" smtClean="0"/>
              <a:t>5 questions emphasizing significance, p-value interpretation, simulation</a:t>
            </a:r>
          </a:p>
          <a:p>
            <a:pPr lvl="1"/>
            <a:r>
              <a:rPr lang="en-US" dirty="0" smtClean="0"/>
              <a:t>Normative results from 1470 undergraduates</a:t>
            </a:r>
          </a:p>
          <a:p>
            <a:pPr lvl="1"/>
            <a:r>
              <a:rPr lang="en-US" dirty="0" smtClean="0"/>
              <a:t>Comparison of more traditional courses vs. randomization based courses </a:t>
            </a:r>
          </a:p>
          <a:p>
            <a:pPr lvl="2"/>
            <a:r>
              <a:rPr lang="en-US" dirty="0" smtClean="0"/>
              <a:t>Hope College (Fall 07 </a:t>
            </a:r>
            <a:r>
              <a:rPr lang="en-US" i="1" dirty="0" smtClean="0"/>
              <a:t>n</a:t>
            </a:r>
            <a:r>
              <a:rPr lang="en-US" dirty="0" smtClean="0"/>
              <a:t>=198, Fall 09 </a:t>
            </a:r>
            <a:r>
              <a:rPr lang="en-US" i="1" dirty="0" smtClean="0"/>
              <a:t>n=</a:t>
            </a:r>
            <a:r>
              <a:rPr lang="en-US" dirty="0" smtClean="0"/>
              <a:t>202)</a:t>
            </a:r>
          </a:p>
          <a:p>
            <a:pPr lvl="3"/>
            <a:r>
              <a:rPr lang="en-US" sz="1800" dirty="0" err="1" smtClean="0"/>
              <a:t>Tintle</a:t>
            </a:r>
            <a:r>
              <a:rPr lang="en-US" sz="1800" dirty="0" smtClean="0"/>
              <a:t>, </a:t>
            </a:r>
            <a:r>
              <a:rPr lang="en-US" sz="1800" dirty="0" err="1" smtClean="0"/>
              <a:t>Vanderstoep</a:t>
            </a:r>
            <a:r>
              <a:rPr lang="en-US" sz="1800" dirty="0" smtClean="0"/>
              <a:t>, Holmes, </a:t>
            </a:r>
            <a:r>
              <a:rPr lang="en-US" sz="1800" dirty="0" err="1" smtClean="0"/>
              <a:t>Quisenberry</a:t>
            </a:r>
            <a:r>
              <a:rPr lang="en-US" sz="1800" dirty="0" smtClean="0"/>
              <a:t>, &amp;  Swanson (submitted)</a:t>
            </a:r>
          </a:p>
          <a:p>
            <a:pPr lvl="2"/>
            <a:r>
              <a:rPr lang="en-US" dirty="0" smtClean="0"/>
              <a:t>Cal Poly (Spring 10 </a:t>
            </a:r>
            <a:r>
              <a:rPr lang="en-US" i="1" dirty="0" smtClean="0"/>
              <a:t>n=</a:t>
            </a:r>
            <a:r>
              <a:rPr lang="en-US" dirty="0" smtClean="0"/>
              <a:t>69,  Fall 09/Winter 10 </a:t>
            </a:r>
            <a:r>
              <a:rPr lang="en-US" i="1" dirty="0" smtClean="0"/>
              <a:t>n=</a:t>
            </a:r>
            <a:r>
              <a:rPr lang="en-US" dirty="0" smtClean="0"/>
              <a:t>101)</a:t>
            </a:r>
          </a:p>
          <a:p>
            <a:endParaRPr lang="en-US" dirty="0"/>
          </a:p>
        </p:txBody>
      </p:sp>
      <p:sp>
        <p:nvSpPr>
          <p:cNvPr id="4" name="Date Placeholder 3"/>
          <p:cNvSpPr>
            <a:spLocks noGrp="1"/>
          </p:cNvSpPr>
          <p:nvPr>
            <p:ph type="dt" sz="half" idx="10"/>
          </p:nvPr>
        </p:nvSpPr>
        <p:spPr/>
        <p:txBody>
          <a:bodyPr/>
          <a:lstStyle/>
          <a:p>
            <a:pPr>
              <a:defRPr/>
            </a:pPr>
            <a:r>
              <a:rPr lang="en-US" altLang="en-US" smtClean="0"/>
              <a:t>ICOTS-8, July 2010</a:t>
            </a:r>
            <a:endParaRPr lang="en-US" altLang="en-US"/>
          </a:p>
        </p:txBody>
      </p:sp>
      <p:sp>
        <p:nvSpPr>
          <p:cNvPr id="5" name="Slide Number Placeholder 4"/>
          <p:cNvSpPr>
            <a:spLocks noGrp="1"/>
          </p:cNvSpPr>
          <p:nvPr>
            <p:ph type="sldNum" sz="quarter" idx="12"/>
          </p:nvPr>
        </p:nvSpPr>
        <p:spPr/>
        <p:txBody>
          <a:bodyPr/>
          <a:lstStyle/>
          <a:p>
            <a:pPr>
              <a:defRPr/>
            </a:pPr>
            <a:fld id="{5AE333AB-6A83-471C-9DE0-F353046D62C7}" type="slidenum">
              <a:rPr lang="en-US" altLang="en-US" smtClean="0"/>
              <a:pPr>
                <a:defRPr/>
              </a:pPr>
              <a:t>6</a:t>
            </a:fld>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Existing Items – CAOS Post-test</a:t>
            </a:r>
            <a:endParaRPr lang="en-US" dirty="0"/>
          </a:p>
        </p:txBody>
      </p:sp>
      <p:sp>
        <p:nvSpPr>
          <p:cNvPr id="3" name="Content Placeholder 2"/>
          <p:cNvSpPr>
            <a:spLocks noGrp="1"/>
          </p:cNvSpPr>
          <p:nvPr>
            <p:ph idx="1"/>
          </p:nvPr>
        </p:nvSpPr>
        <p:spPr/>
        <p:txBody>
          <a:bodyPr/>
          <a:lstStyle/>
          <a:p>
            <a:pPr>
              <a:buNone/>
            </a:pPr>
            <a:r>
              <a:rPr lang="en-US" dirty="0" smtClean="0"/>
              <a:t>19. Statistically significant results correspond to small p-values</a:t>
            </a:r>
          </a:p>
          <a:p>
            <a:pPr lvl="1"/>
            <a:r>
              <a:rPr lang="en-US" dirty="0" smtClean="0"/>
              <a:t>Traditional (National/Hope/CP): 69/86/41%</a:t>
            </a:r>
          </a:p>
          <a:p>
            <a:pPr lvl="1"/>
            <a:r>
              <a:rPr lang="en-US" dirty="0" smtClean="0"/>
              <a:t>Randomization (Hope/CP): 95%/95%</a:t>
            </a:r>
          </a:p>
          <a:p>
            <a:endParaRPr lang="en-US" dirty="0"/>
          </a:p>
        </p:txBody>
      </p:sp>
      <p:pic>
        <p:nvPicPr>
          <p:cNvPr id="2050" name="Picture 2"/>
          <p:cNvPicPr>
            <a:picLocks noChangeAspect="1" noChangeArrowheads="1"/>
          </p:cNvPicPr>
          <p:nvPr/>
        </p:nvPicPr>
        <p:blipFill>
          <a:blip r:embed="rId3" cstate="print"/>
          <a:srcRect/>
          <a:stretch>
            <a:fillRect/>
          </a:stretch>
        </p:blipFill>
        <p:spPr bwMode="auto">
          <a:xfrm>
            <a:off x="2590800" y="3733800"/>
            <a:ext cx="3748088" cy="2439341"/>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7</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Existing Items – CAOS Post-test</a:t>
            </a:r>
            <a:endParaRPr lang="en-US" dirty="0"/>
          </a:p>
        </p:txBody>
      </p:sp>
      <p:sp>
        <p:nvSpPr>
          <p:cNvPr id="3" name="Content Placeholder 2"/>
          <p:cNvSpPr>
            <a:spLocks noGrp="1"/>
          </p:cNvSpPr>
          <p:nvPr>
            <p:ph idx="1"/>
          </p:nvPr>
        </p:nvSpPr>
        <p:spPr/>
        <p:txBody>
          <a:bodyPr/>
          <a:lstStyle/>
          <a:p>
            <a:pPr>
              <a:buNone/>
            </a:pPr>
            <a:r>
              <a:rPr lang="en-US" dirty="0" smtClean="0"/>
              <a:t>25. Recognize valid p-value interpretation</a:t>
            </a:r>
          </a:p>
          <a:p>
            <a:pPr lvl="1"/>
            <a:r>
              <a:rPr lang="en-US" dirty="0" smtClean="0"/>
              <a:t>Traditional (National/Hope/CP): 57/41/74%</a:t>
            </a:r>
          </a:p>
          <a:p>
            <a:pPr lvl="1"/>
            <a:r>
              <a:rPr lang="en-US" dirty="0" smtClean="0"/>
              <a:t>Randomization (Hope/CP): 60/72%</a:t>
            </a:r>
          </a:p>
          <a:p>
            <a:endParaRPr lang="en-US" dirty="0"/>
          </a:p>
        </p:txBody>
      </p:sp>
      <p:pic>
        <p:nvPicPr>
          <p:cNvPr id="3074" name="Picture 2"/>
          <p:cNvPicPr>
            <a:picLocks noChangeAspect="1" noChangeArrowheads="1"/>
          </p:cNvPicPr>
          <p:nvPr/>
        </p:nvPicPr>
        <p:blipFill>
          <a:blip r:embed="rId3" cstate="print"/>
          <a:srcRect/>
          <a:stretch>
            <a:fillRect/>
          </a:stretch>
        </p:blipFill>
        <p:spPr bwMode="auto">
          <a:xfrm>
            <a:off x="2057400" y="3200400"/>
            <a:ext cx="4572000" cy="2929711"/>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8</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Existing Items – CAOS Post-test</a:t>
            </a:r>
            <a:endParaRPr lang="en-US" dirty="0"/>
          </a:p>
        </p:txBody>
      </p:sp>
      <p:sp>
        <p:nvSpPr>
          <p:cNvPr id="3" name="Content Placeholder 2"/>
          <p:cNvSpPr>
            <a:spLocks noGrp="1"/>
          </p:cNvSpPr>
          <p:nvPr>
            <p:ph idx="1"/>
          </p:nvPr>
        </p:nvSpPr>
        <p:spPr/>
        <p:txBody>
          <a:bodyPr/>
          <a:lstStyle/>
          <a:p>
            <a:pPr>
              <a:buNone/>
            </a:pPr>
            <a:r>
              <a:rPr lang="en-US" dirty="0" smtClean="0"/>
              <a:t>26. p-value as probability of Ho - Invalid</a:t>
            </a:r>
          </a:p>
          <a:p>
            <a:pPr lvl="1"/>
            <a:r>
              <a:rPr lang="en-US" dirty="0" smtClean="0"/>
              <a:t>Traditional (National/Hope/CP): 59/69/68%</a:t>
            </a:r>
          </a:p>
          <a:p>
            <a:pPr lvl="1"/>
            <a:r>
              <a:rPr lang="en-US" dirty="0" smtClean="0"/>
              <a:t>Randomization (Hope/CP): 80%/89%	</a:t>
            </a:r>
            <a:endParaRPr lang="en-US" dirty="0"/>
          </a:p>
        </p:txBody>
      </p:sp>
      <p:pic>
        <p:nvPicPr>
          <p:cNvPr id="4098" name="Picture 2"/>
          <p:cNvPicPr>
            <a:picLocks noChangeAspect="1" noChangeArrowheads="1"/>
          </p:cNvPicPr>
          <p:nvPr/>
        </p:nvPicPr>
        <p:blipFill>
          <a:blip r:embed="rId3" cstate="print"/>
          <a:srcRect/>
          <a:stretch>
            <a:fillRect/>
          </a:stretch>
        </p:blipFill>
        <p:spPr bwMode="auto">
          <a:xfrm>
            <a:off x="2514600" y="3124200"/>
            <a:ext cx="4495800" cy="2980911"/>
          </a:xfrm>
          <a:prstGeom prst="rect">
            <a:avLst/>
          </a:prstGeom>
          <a:noFill/>
          <a:ln w="9525">
            <a:noFill/>
            <a:miter lim="800000"/>
            <a:headEnd/>
            <a:tailEnd/>
          </a:ln>
        </p:spPr>
      </p:pic>
      <p:sp>
        <p:nvSpPr>
          <p:cNvPr id="5" name="Date Placeholder 4"/>
          <p:cNvSpPr>
            <a:spLocks noGrp="1"/>
          </p:cNvSpPr>
          <p:nvPr>
            <p:ph type="dt" sz="half" idx="10"/>
          </p:nvPr>
        </p:nvSpPr>
        <p:spPr/>
        <p:txBody>
          <a:bodyPr/>
          <a:lstStyle/>
          <a:p>
            <a:pPr>
              <a:defRPr/>
            </a:pPr>
            <a:r>
              <a:rPr lang="en-US" altLang="en-US" smtClean="0"/>
              <a:t>ICOTS-8, July 2010</a:t>
            </a:r>
            <a:endParaRPr lang="en-US" altLang="en-US"/>
          </a:p>
        </p:txBody>
      </p:sp>
      <p:sp>
        <p:nvSpPr>
          <p:cNvPr id="6" name="Slide Number Placeholder 5"/>
          <p:cNvSpPr>
            <a:spLocks noGrp="1"/>
          </p:cNvSpPr>
          <p:nvPr>
            <p:ph type="sldNum" sz="quarter" idx="12"/>
          </p:nvPr>
        </p:nvSpPr>
        <p:spPr/>
        <p:txBody>
          <a:bodyPr/>
          <a:lstStyle/>
          <a:p>
            <a:pPr>
              <a:defRPr/>
            </a:pPr>
            <a:fld id="{5AE333AB-6A83-471C-9DE0-F353046D62C7}" type="slidenum">
              <a:rPr lang="en-US" altLang="en-US" smtClean="0"/>
              <a:pPr>
                <a:defRPr/>
              </a:pPr>
              <a:t>9</a:t>
            </a:fld>
            <a:endParaRPr lang="en-US" altLang="en-US"/>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5.5"/>
</p:tagLst>
</file>

<file path=ppt/tags/tag10.xml><?xml version="1.0" encoding="utf-8"?>
<p:tagLst xmlns:a="http://schemas.openxmlformats.org/drawingml/2006/main" xmlns:r="http://schemas.openxmlformats.org/officeDocument/2006/relationships" xmlns:p="http://schemas.openxmlformats.org/presentationml/2006/main">
  <p:tag name="TIMING" val="|0.4|29.3|11.5"/>
</p:tagLst>
</file>

<file path=ppt/tags/tag11.xml><?xml version="1.0" encoding="utf-8"?>
<p:tagLst xmlns:a="http://schemas.openxmlformats.org/drawingml/2006/main" xmlns:r="http://schemas.openxmlformats.org/officeDocument/2006/relationships" xmlns:p="http://schemas.openxmlformats.org/presentationml/2006/main">
  <p:tag name="TIMING" val="|4.1|6.8|14.1|8.8|9.1"/>
</p:tagLst>
</file>

<file path=ppt/tags/tag2.xml><?xml version="1.0" encoding="utf-8"?>
<p:tagLst xmlns:a="http://schemas.openxmlformats.org/drawingml/2006/main" xmlns:r="http://schemas.openxmlformats.org/officeDocument/2006/relationships" xmlns:p="http://schemas.openxmlformats.org/presentationml/2006/main">
  <p:tag name="TIMING" val="|0.3|18.8"/>
</p:tagLst>
</file>

<file path=ppt/tags/tag3.xml><?xml version="1.0" encoding="utf-8"?>
<p:tagLst xmlns:a="http://schemas.openxmlformats.org/drawingml/2006/main" xmlns:r="http://schemas.openxmlformats.org/officeDocument/2006/relationships" xmlns:p="http://schemas.openxmlformats.org/presentationml/2006/main">
  <p:tag name="TIMING" val="|2.5|8.4"/>
</p:tagLst>
</file>

<file path=ppt/tags/tag4.xml><?xml version="1.0" encoding="utf-8"?>
<p:tagLst xmlns:a="http://schemas.openxmlformats.org/drawingml/2006/main" xmlns:r="http://schemas.openxmlformats.org/officeDocument/2006/relationships" xmlns:p="http://schemas.openxmlformats.org/presentationml/2006/main">
  <p:tag name="TIMING" val="|12.4"/>
</p:tagLst>
</file>

<file path=ppt/tags/tag5.xml><?xml version="1.0" encoding="utf-8"?>
<p:tagLst xmlns:a="http://schemas.openxmlformats.org/drawingml/2006/main" xmlns:r="http://schemas.openxmlformats.org/officeDocument/2006/relationships" xmlns:p="http://schemas.openxmlformats.org/presentationml/2006/main">
  <p:tag name="TIMING" val="|0.5"/>
</p:tagLst>
</file>

<file path=ppt/tags/tag6.xml><?xml version="1.0" encoding="utf-8"?>
<p:tagLst xmlns:a="http://schemas.openxmlformats.org/drawingml/2006/main" xmlns:r="http://schemas.openxmlformats.org/officeDocument/2006/relationships" xmlns:p="http://schemas.openxmlformats.org/presentationml/2006/main">
  <p:tag name="TIMING" val="|0.2|5.6|8.1|8.6|14.8|5.5|21.7|6.5|1.5"/>
</p:tagLst>
</file>

<file path=ppt/tags/tag7.xml><?xml version="1.0" encoding="utf-8"?>
<p:tagLst xmlns:a="http://schemas.openxmlformats.org/drawingml/2006/main" xmlns:r="http://schemas.openxmlformats.org/officeDocument/2006/relationships" xmlns:p="http://schemas.openxmlformats.org/presentationml/2006/main">
  <p:tag name="TIMING" val="|0.2|8.7|8.5|5"/>
</p:tagLst>
</file>

<file path=ppt/tags/tag8.xml><?xml version="1.0" encoding="utf-8"?>
<p:tagLst xmlns:a="http://schemas.openxmlformats.org/drawingml/2006/main" xmlns:r="http://schemas.openxmlformats.org/officeDocument/2006/relationships" xmlns:p="http://schemas.openxmlformats.org/presentationml/2006/main">
  <p:tag name="TIMING" val="|0.3|10.3"/>
</p:tagLst>
</file>

<file path=ppt/tags/tag9.xml><?xml version="1.0" encoding="utf-8"?>
<p:tagLst xmlns:a="http://schemas.openxmlformats.org/drawingml/2006/main" xmlns:r="http://schemas.openxmlformats.org/officeDocument/2006/relationships" xmlns:p="http://schemas.openxmlformats.org/presentationml/2006/main">
  <p:tag name="TIMING" val="|0.6|5.5"/>
</p:tagLst>
</file>

<file path=ppt/theme/theme1.xml><?xml version="1.0" encoding="utf-8"?>
<a:theme xmlns:a="http://schemas.openxmlformats.org/drawingml/2006/main" name="Default Them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11383</TotalTime>
  <Words>2421</Words>
  <Application>Microsoft Office PowerPoint</Application>
  <PresentationFormat>On-screen Show (4:3)</PresentationFormat>
  <Paragraphs>314</Paragraphs>
  <Slides>36</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Default Theme</vt:lpstr>
      <vt:lpstr>Graph</vt:lpstr>
      <vt:lpstr>Assessing Student Learning about Statistical Inference</vt:lpstr>
      <vt:lpstr>Background</vt:lpstr>
      <vt:lpstr>Dolphin Study</vt:lpstr>
      <vt:lpstr>Parallel Goal</vt:lpstr>
      <vt:lpstr>Assessment Items</vt:lpstr>
      <vt:lpstr>1. Existing Items – CAOS Post-test</vt:lpstr>
      <vt:lpstr>1. Existing Items – CAOS Post-test</vt:lpstr>
      <vt:lpstr>1. Existing Items – CAOS Post-test</vt:lpstr>
      <vt:lpstr>1. Existing Items – CAOS Post-test</vt:lpstr>
      <vt:lpstr>1. Existing Items – CAOS Post-test</vt:lpstr>
      <vt:lpstr>1. Existing Items – CAOS Post-test</vt:lpstr>
      <vt:lpstr>Slide 12</vt:lpstr>
      <vt:lpstr>2a. Do students understand the simulation activities?</vt:lpstr>
      <vt:lpstr>2a. Do students understand the simulation activities (first module)?</vt:lpstr>
      <vt:lpstr>2b. Conceptual Multiple Choice Questions</vt:lpstr>
      <vt:lpstr>2b. Conceptual Multiple Choice Questions</vt:lpstr>
      <vt:lpstr>2b. Conceptual Multiple Choice Questions</vt:lpstr>
      <vt:lpstr>2b. Conceptual Multiple Choice Questions</vt:lpstr>
      <vt:lpstr>2b. Conceptual Multiple Choice Questions</vt:lpstr>
      <vt:lpstr>2c. Components of p-value Interpretation</vt:lpstr>
      <vt:lpstr>2c. Components of p-value Interpretation</vt:lpstr>
      <vt:lpstr>Rubric</vt:lpstr>
      <vt:lpstr>Example (first exam)</vt:lpstr>
      <vt:lpstr>Example</vt:lpstr>
      <vt:lpstr>Observations (over 3 exams)</vt:lpstr>
      <vt:lpstr>Compromise?</vt:lpstr>
      <vt:lpstr>2d. Extension Questions</vt:lpstr>
      <vt:lpstr>Example – 2009 AP Statistics Exam</vt:lpstr>
      <vt:lpstr>Conclusion</vt:lpstr>
      <vt:lpstr>Thank you!</vt:lpstr>
      <vt:lpstr>Example</vt:lpstr>
      <vt:lpstr>Slide 32</vt:lpstr>
      <vt:lpstr>Component 1: Probability of observed data</vt:lpstr>
      <vt:lpstr>Component 2: Tail Probability</vt:lpstr>
      <vt:lpstr>Component 3: Randomization </vt:lpstr>
      <vt:lpstr>Component 4: Under null hypothesis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ITS/CSS</dc:creator>
  <cp:lastModifiedBy>ITS/CSS</cp:lastModifiedBy>
  <cp:revision>72</cp:revision>
  <dcterms:created xsi:type="dcterms:W3CDTF">2010-06-30T18:15:55Z</dcterms:created>
  <dcterms:modified xsi:type="dcterms:W3CDTF">2010-07-15T10:32:35Z</dcterms:modified>
</cp:coreProperties>
</file>