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4"/>
  </p:notesMasterIdLst>
  <p:handoutMasterIdLst>
    <p:handoutMasterId r:id="rId45"/>
  </p:handoutMasterIdLst>
  <p:sldIdLst>
    <p:sldId id="256" r:id="rId2"/>
    <p:sldId id="257" r:id="rId3"/>
    <p:sldId id="258" r:id="rId4"/>
    <p:sldId id="298" r:id="rId5"/>
    <p:sldId id="259" r:id="rId6"/>
    <p:sldId id="263" r:id="rId7"/>
    <p:sldId id="260" r:id="rId8"/>
    <p:sldId id="281" r:id="rId9"/>
    <p:sldId id="262" r:id="rId10"/>
    <p:sldId id="282" r:id="rId11"/>
    <p:sldId id="264" r:id="rId12"/>
    <p:sldId id="265" r:id="rId13"/>
    <p:sldId id="303" r:id="rId14"/>
    <p:sldId id="266" r:id="rId15"/>
    <p:sldId id="283" r:id="rId16"/>
    <p:sldId id="267" r:id="rId17"/>
    <p:sldId id="284" r:id="rId18"/>
    <p:sldId id="268" r:id="rId19"/>
    <p:sldId id="269" r:id="rId20"/>
    <p:sldId id="270" r:id="rId21"/>
    <p:sldId id="299" r:id="rId22"/>
    <p:sldId id="300" r:id="rId23"/>
    <p:sldId id="301" r:id="rId24"/>
    <p:sldId id="302" r:id="rId25"/>
    <p:sldId id="286" r:id="rId26"/>
    <p:sldId id="272" r:id="rId27"/>
    <p:sldId id="287" r:id="rId28"/>
    <p:sldId id="273" r:id="rId29"/>
    <p:sldId id="288" r:id="rId30"/>
    <p:sldId id="274" r:id="rId31"/>
    <p:sldId id="289" r:id="rId32"/>
    <p:sldId id="295" r:id="rId33"/>
    <p:sldId id="275" r:id="rId34"/>
    <p:sldId id="290" r:id="rId35"/>
    <p:sldId id="297" r:id="rId36"/>
    <p:sldId id="276" r:id="rId37"/>
    <p:sldId id="291" r:id="rId38"/>
    <p:sldId id="292" r:id="rId39"/>
    <p:sldId id="277" r:id="rId40"/>
    <p:sldId id="293" r:id="rId41"/>
    <p:sldId id="278" r:id="rId42"/>
    <p:sldId id="279" r:id="rId4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58" autoAdjust="0"/>
  </p:normalViewPr>
  <p:slideViewPr>
    <p:cSldViewPr>
      <p:cViewPr varScale="1">
        <p:scale>
          <a:sx n="89" d="100"/>
          <a:sy n="89" d="100"/>
        </p:scale>
        <p:origin x="-5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AF08C4FE-2692-4CD5-9F4A-871683DD8B1F}" type="datetimeFigureOut">
              <a:rPr lang="en-US"/>
              <a:pPr>
                <a:defRPr/>
              </a:pPr>
              <a:t>7/16/2010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67F905F-129E-4566-A24A-3AEFEDA4377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05C33F-0665-43E5-8A23-0B88B9EDAB53}" type="datetimeFigureOut">
              <a:rPr lang="en-US"/>
              <a:pPr>
                <a:defRPr/>
              </a:pPr>
              <a:t>7/16/2010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6F214BC-ADCE-4B21-8A9F-CABC6350642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659F47-991B-45C9-8B0C-95922789828E}" type="slidenum">
              <a:rPr lang="en-US"/>
              <a:pPr fontAlgn="base">
                <a:spcBef>
                  <a:spcPct val="0"/>
                </a:spcBef>
                <a:spcAft>
                  <a:spcPct val="0"/>
                </a:spcAft>
                <a:defRPr/>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E5975A-E4FA-42E6-B8CC-D6F2B967FCB4}" type="slidenum">
              <a:rPr lang="en-US"/>
              <a:pPr fontAlgn="base">
                <a:spcBef>
                  <a:spcPct val="0"/>
                </a:spcBef>
                <a:spcAft>
                  <a:spcPct val="0"/>
                </a:spcAft>
                <a:defRPr/>
              </a:pPr>
              <a:t>33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p:spPr>
      </p:sp>
      <p:sp>
        <p:nvSpPr>
          <p:cNvPr id="522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So they say it helps them and they like them even if we don’t see a demonstratable difference in their performance</a:t>
            </a:r>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CF8AB2-9C30-4908-86FC-023AAA48CC91}" type="slidenum">
              <a:rPr lang="en-US"/>
              <a:pPr fontAlgn="base">
                <a:spcBef>
                  <a:spcPct val="0"/>
                </a:spcBef>
                <a:spcAft>
                  <a:spcPct val="0"/>
                </a:spcAft>
                <a:defRPr/>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Will briefly give plusses and minuses to each?</a:t>
            </a:r>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2E1B90-2BCE-4CB5-BC60-BB48507B06E6}" type="slidenum">
              <a:rPr lang="en-US"/>
              <a:pPr fontAlgn="base">
                <a:spcBef>
                  <a:spcPct val="0"/>
                </a:spcBef>
                <a:spcAft>
                  <a:spcPct val="0"/>
                </a:spcAft>
                <a:defRPr/>
              </a:pPr>
              <a:t>36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089BFA81-2B76-4C33-B93A-1543180966A3}" type="datetimeFigureOut">
              <a:rPr lang="en-US"/>
              <a:pPr>
                <a:defRPr/>
              </a:pPr>
              <a:t>7/16/2010</a:t>
            </a:fld>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4AF2851E-0ADC-4809-AA69-CA78F6E5DD27}"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519537F-4821-4CB1-BEBF-0DCD96A47A1B}" type="datetimeFigureOut">
              <a:rPr lang="en-US"/>
              <a:pPr>
                <a:defRPr/>
              </a:pPr>
              <a:t>7/16/2010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3266764-B5BA-4600-815A-4E44877040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764011F-435A-4D3F-A0A1-8AE2C167F93C}" type="datetimeFigureOut">
              <a:rPr lang="en-US"/>
              <a:pPr>
                <a:defRPr/>
              </a:pPr>
              <a:t>7/16/2010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E4AEF50-99A3-4432-BD6F-00A8754B8D8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BAFCB64-EA93-4721-8DBA-3FA721094F9D}" type="datetimeFigureOut">
              <a:rPr lang="en-US"/>
              <a:pPr>
                <a:defRPr/>
              </a:pPr>
              <a:t>7/16/2010</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9D2949F7-7F8B-4DF6-B49E-DB5E7A3889D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FF06E829-9A9D-44C5-9C8F-D3FDBA264381}" type="datetimeFigureOut">
              <a:rPr lang="en-US"/>
              <a:pPr>
                <a:defRPr/>
              </a:pPr>
              <a:t>7/16/2010</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CC21AD5-EC93-4D16-ACCB-AEF9599C05C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14B0BAE-1599-4E03-8A6A-688FB2F24FC6}" type="datetimeFigureOut">
              <a:rPr lang="en-US"/>
              <a:pPr>
                <a:defRPr/>
              </a:pPr>
              <a:t>7/16/2010</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5B80AE45-990E-402C-A89A-8C84AEEF3ED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92D299E1-D483-4FBF-833D-E4C162FE1959}" type="datetimeFigureOut">
              <a:rPr lang="en-US"/>
              <a:pPr>
                <a:defRPr/>
              </a:pPr>
              <a:t>7/16/2010</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57696646-2501-4F61-B897-5ACA8375952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F3A86F44-B595-4BA9-8572-9597195758D1}" type="datetimeFigureOut">
              <a:rPr lang="en-US"/>
              <a:pPr>
                <a:defRPr/>
              </a:pPr>
              <a:t>7/16/2010</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D46A8772-5A3E-4DF7-88E2-CD4E5723B9C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6A0970C5-D03C-4860-ADD2-30E6E10B67AF}" type="datetimeFigureOut">
              <a:rPr lang="en-US"/>
              <a:pPr>
                <a:defRPr/>
              </a:pPr>
              <a:t>7/16/2010</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8FDBB6EB-9DAF-496A-B298-20EAFFC68C6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2A4BE44B-E7E0-4353-8BA3-64BB0C3B78A6}" type="datetimeFigureOut">
              <a:rPr lang="en-US"/>
              <a:pPr>
                <a:defRPr/>
              </a:pPr>
              <a:t>7/16/2010</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609D8A1F-5BA0-452F-A759-F4CBBA03C3A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F07615CC-6D19-45E0-A491-6B359838F19A}" type="datetimeFigureOut">
              <a:rPr lang="en-US"/>
              <a:pPr>
                <a:defRPr/>
              </a:pPr>
              <a:t>7/16/2010</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2F66C6BE-5D94-4B81-88A8-EBC59F6C1C8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defRPr>
            </a:lvl1pPr>
          </a:lstStyle>
          <a:p>
            <a:pPr>
              <a:defRPr/>
            </a:pPr>
            <a:fld id="{43A22003-CC31-4EFF-9A7E-BCD496532A07}" type="datetimeFigureOut">
              <a:rPr lang="en-US"/>
              <a:pPr>
                <a:defRPr/>
              </a:pPr>
              <a:t>7/16/2010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AF00D968-4677-4EAE-BE89-61685069FF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2" r:id="rId1"/>
    <p:sldLayoutId id="2147483725" r:id="rId2"/>
    <p:sldLayoutId id="2147483733" r:id="rId3"/>
    <p:sldLayoutId id="2147483726" r:id="rId4"/>
    <p:sldLayoutId id="2147483727" r:id="rId5"/>
    <p:sldLayoutId id="2147483728" r:id="rId6"/>
    <p:sldLayoutId id="2147483729" r:id="rId7"/>
    <p:sldLayoutId id="2147483734" r:id="rId8"/>
    <p:sldLayoutId id="2147483735" r:id="rId9"/>
    <p:sldLayoutId id="2147483730" r:id="rId10"/>
    <p:sldLayoutId id="2147483731"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tatweb.calpoly.edu/cs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rossmanchance.com/apple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tatweb.calpoly.edu/csi" TargetMode="External"/><Relationship Id="rId2" Type="http://schemas.openxmlformats.org/officeDocument/2006/relationships/hyperlink" Target="http://www.escholarship.org/uc/item/6hb3k0nz"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yale.edu/infantlab/socialevaluation/Helper-Hinderer.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ubtitle 2"/>
          <p:cNvSpPr>
            <a:spLocks noGrp="1"/>
          </p:cNvSpPr>
          <p:nvPr>
            <p:ph type="subTitle" idx="1"/>
          </p:nvPr>
        </p:nvSpPr>
        <p:spPr>
          <a:xfrm>
            <a:off x="228600" y="3886200"/>
            <a:ext cx="8686800" cy="2209800"/>
          </a:xfrm>
        </p:spPr>
        <p:txBody>
          <a:bodyPr/>
          <a:lstStyle/>
          <a:p>
            <a:pPr eaLnBrk="1" hangingPunct="1"/>
            <a:r>
              <a:rPr lang="en-US" smtClean="0"/>
              <a:t>John Holcomb - Cleveland State University</a:t>
            </a:r>
          </a:p>
          <a:p>
            <a:pPr eaLnBrk="1" hangingPunct="1"/>
            <a:r>
              <a:rPr lang="en-US" smtClean="0"/>
              <a:t>Beth Chance, Allan Rossman, Emily Tietjen - Cal Poly State University</a:t>
            </a:r>
          </a:p>
          <a:p>
            <a:pPr eaLnBrk="1" hangingPunct="1"/>
            <a:r>
              <a:rPr lang="en-US" smtClean="0"/>
              <a:t>George Cobb - Mount Holyoke College</a:t>
            </a:r>
          </a:p>
          <a:p>
            <a:pPr eaLnBrk="1" hangingPunct="1"/>
            <a:r>
              <a:rPr lang="en-US" smtClean="0">
                <a:hlinkClick r:id="rId2"/>
              </a:rPr>
              <a:t>http://statweb.calpoly.edu/csi/</a:t>
            </a:r>
            <a:endParaRPr lang="en-US" smtClean="0"/>
          </a:p>
          <a:p>
            <a:pPr eaLnBrk="1" hangingPunct="1"/>
            <a:endParaRPr lang="en-US" smtClean="0"/>
          </a:p>
        </p:txBody>
      </p:sp>
      <p:sp>
        <p:nvSpPr>
          <p:cNvPr id="15362" name="Title 1"/>
          <p:cNvSpPr>
            <a:spLocks noGrp="1"/>
          </p:cNvSpPr>
          <p:nvPr>
            <p:ph type="ctrTitle"/>
          </p:nvPr>
        </p:nvSpPr>
        <p:spPr>
          <a:xfrm>
            <a:off x="457200" y="1506538"/>
            <a:ext cx="8229600" cy="1470025"/>
          </a:xfrm>
        </p:spPr>
        <p:txBody>
          <a:bodyPr/>
          <a:lstStyle/>
          <a:p>
            <a:pPr eaLnBrk="1" hangingPunct="1"/>
            <a:r>
              <a:rPr b="1" smtClean="0"/>
              <a:t>Introducing Concepts of Statistical Inference Via Randomization Tests</a:t>
            </a:r>
            <a:endParaRP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z="4400" smtClean="0">
                <a:latin typeface="Perpetua" pitchFamily="18" charset="0"/>
              </a:rPr>
              <a:t>Randomization approach</a:t>
            </a:r>
          </a:p>
        </p:txBody>
      </p:sp>
      <p:sp>
        <p:nvSpPr>
          <p:cNvPr id="25602" name="Content Placeholder 2"/>
          <p:cNvSpPr>
            <a:spLocks noGrp="1"/>
          </p:cNvSpPr>
          <p:nvPr>
            <p:ph sz="quarter" idx="1"/>
          </p:nvPr>
        </p:nvSpPr>
        <p:spPr/>
        <p:txBody>
          <a:bodyPr/>
          <a:lstStyle/>
          <a:p>
            <a:pPr marL="273050" lvl="1" indent="-273050" eaLnBrk="1" hangingPunct="1">
              <a:spcBef>
                <a:spcPts val="575"/>
              </a:spcBef>
              <a:buClr>
                <a:schemeClr val="accent1"/>
              </a:buClr>
            </a:pPr>
            <a:r>
              <a:rPr lang="en-US" sz="3600" smtClean="0"/>
              <a:t>Use an applet to simulate randomization process 1000 times and explore the frequency of a difference in means of 15.92 or more extreme by chance alone.</a:t>
            </a:r>
          </a:p>
          <a:p>
            <a:pPr marL="273050" lvl="1" indent="-273050" eaLnBrk="1" hangingPunct="1">
              <a:spcBef>
                <a:spcPts val="575"/>
              </a:spcBef>
              <a:buClr>
                <a:schemeClr val="accent1"/>
              </a:buClr>
            </a:pPr>
            <a:r>
              <a:rPr lang="en-US" sz="3600" smtClean="0">
                <a:hlinkClick r:id="rId2"/>
              </a:rPr>
              <a:t>http://www.rossmanchance.com/applets</a:t>
            </a:r>
            <a:endParaRPr lang="en-US" sz="3600" smtClean="0"/>
          </a:p>
          <a:p>
            <a:pPr marL="273050" lvl="1" indent="-273050" eaLnBrk="1" hangingPunct="1">
              <a:spcBef>
                <a:spcPts val="575"/>
              </a:spcBef>
              <a:buClr>
                <a:schemeClr val="accent1"/>
              </a:buClr>
              <a:buFont typeface="Wingdings 2" pitchFamily="18" charset="2"/>
              <a:buNone/>
            </a:pPr>
            <a:endParaRPr lang="en-US" sz="3600" smtClean="0"/>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2"/>
          <p:cNvPicPr>
            <a:picLocks noChangeAspect="1" noChangeArrowheads="1"/>
          </p:cNvPicPr>
          <p:nvPr/>
        </p:nvPicPr>
        <p:blipFill>
          <a:blip r:embed="rId2"/>
          <a:srcRect/>
          <a:stretch>
            <a:fillRect/>
          </a:stretch>
        </p:blipFill>
        <p:spPr bwMode="auto">
          <a:xfrm>
            <a:off x="533400" y="304800"/>
            <a:ext cx="7505700" cy="5562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p:cNvPicPr>
            <a:picLocks noChangeAspect="1" noChangeArrowheads="1"/>
          </p:cNvPicPr>
          <p:nvPr/>
        </p:nvPicPr>
        <p:blipFill>
          <a:blip r:embed="rId2"/>
          <a:srcRect l="11610" t="52113" r="30428"/>
          <a:stretch>
            <a:fillRect/>
          </a:stretch>
        </p:blipFill>
        <p:spPr bwMode="auto">
          <a:xfrm>
            <a:off x="533400" y="838200"/>
            <a:ext cx="7618413"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3"/>
          <p:cNvSpPr>
            <a:spLocks noGrp="1"/>
          </p:cNvSpPr>
          <p:nvPr>
            <p:ph type="title" idx="4294967295"/>
          </p:nvPr>
        </p:nvSpPr>
        <p:spPr/>
        <p:txBody>
          <a:bodyPr/>
          <a:lstStyle/>
          <a:p>
            <a:pPr eaLnBrk="1" hangingPunct="1"/>
            <a:r>
              <a:rPr lang="en-US" sz="4400" smtClean="0">
                <a:latin typeface="Perpetua" pitchFamily="18" charset="0"/>
              </a:rPr>
              <a:t>Research Goal</a:t>
            </a:r>
          </a:p>
        </p:txBody>
      </p:sp>
      <p:sp>
        <p:nvSpPr>
          <p:cNvPr id="66563" name="Content Placeholder 2"/>
          <p:cNvSpPr>
            <a:spLocks noGrp="1"/>
          </p:cNvSpPr>
          <p:nvPr>
            <p:ph sz="quarter" idx="4294967295"/>
          </p:nvPr>
        </p:nvSpPr>
        <p:spPr/>
        <p:txBody>
          <a:bodyPr/>
          <a:lstStyle/>
          <a:p>
            <a:pPr eaLnBrk="1" hangingPunct="1"/>
            <a:r>
              <a:rPr lang="en-US" sz="3600" smtClean="0"/>
              <a:t>Make evidence-based curriculum decisions.  </a:t>
            </a:r>
          </a:p>
          <a:p>
            <a:pPr lvl="1" eaLnBrk="1" hangingPunct="1"/>
            <a:r>
              <a:rPr lang="en-US" sz="3200" smtClean="0"/>
              <a:t>Implement and collect data from small-scale classroom experiments.</a:t>
            </a:r>
          </a:p>
          <a:p>
            <a:pPr marL="1143000" lvl="2" eaLnBrk="1" hangingPunct="1"/>
            <a:r>
              <a:rPr lang="en-US" sz="3200" smtClean="0"/>
              <a:t>Identify issues that create difficulties for student understanding.  </a:t>
            </a:r>
          </a:p>
          <a:p>
            <a:pPr marL="1143000" lvl="2" eaLnBrk="1" hangingPunct="1"/>
            <a:r>
              <a:rPr lang="en-US" sz="3200" smtClean="0"/>
              <a:t>Formulate questions about the most pedagogically effective way to implement this approach.</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63563"/>
            <a:ext cx="7772400" cy="1417637"/>
          </a:xfrm>
        </p:spPr>
        <p:txBody>
          <a:bodyPr>
            <a:noAutofit/>
          </a:bodyPr>
          <a:lstStyle/>
          <a:p>
            <a:pPr eaLnBrk="1" hangingPunct="1"/>
            <a:r>
              <a:rPr lang="en-US" sz="4400" smtClean="0">
                <a:latin typeface="Perpetua" pitchFamily="18" charset="0"/>
              </a:rPr>
              <a:t>Curriculum Design Issue #1: </a:t>
            </a:r>
            <a:br>
              <a:rPr lang="en-US" sz="4400" smtClean="0">
                <a:latin typeface="Perpetua" pitchFamily="18" charset="0"/>
              </a:rPr>
            </a:br>
            <a:r>
              <a:rPr lang="en-US" sz="4400" smtClean="0">
                <a:latin typeface="Perpetua" pitchFamily="18" charset="0"/>
              </a:rPr>
              <a:t>First Activity</a:t>
            </a:r>
          </a:p>
        </p:txBody>
      </p:sp>
      <p:sp>
        <p:nvSpPr>
          <p:cNvPr id="28674" name="Content Placeholder 2"/>
          <p:cNvSpPr>
            <a:spLocks noGrp="1"/>
          </p:cNvSpPr>
          <p:nvPr>
            <p:ph sz="quarter" idx="1"/>
          </p:nvPr>
        </p:nvSpPr>
        <p:spPr>
          <a:xfrm>
            <a:off x="914400" y="2438400"/>
            <a:ext cx="7772400" cy="2819400"/>
          </a:xfrm>
        </p:spPr>
        <p:txBody>
          <a:bodyPr/>
          <a:lstStyle/>
          <a:p>
            <a:pPr eaLnBrk="1" hangingPunct="1"/>
            <a:r>
              <a:rPr lang="en-US" sz="3600" smtClean="0"/>
              <a:t>Should the first example that students encounter be one where the result is statistically significant or one where the result is not significant at all?</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Advantages</a:t>
            </a:r>
            <a:endParaRPr lang="en-US" sz="4400" dirty="0">
              <a:latin typeface="+mn-lt"/>
            </a:endParaRPr>
          </a:p>
        </p:txBody>
      </p:sp>
      <p:sp>
        <p:nvSpPr>
          <p:cNvPr id="29698" name="Content Placeholder 2"/>
          <p:cNvSpPr>
            <a:spLocks noGrp="1"/>
          </p:cNvSpPr>
          <p:nvPr>
            <p:ph sz="quarter" idx="1"/>
          </p:nvPr>
        </p:nvSpPr>
        <p:spPr/>
        <p:txBody>
          <a:bodyPr/>
          <a:lstStyle/>
          <a:p>
            <a:pPr lvl="1" eaLnBrk="1" hangingPunct="1"/>
            <a:r>
              <a:rPr lang="en-US" sz="3600" smtClean="0"/>
              <a:t>Students may find it easier to judge when an observed result is surprising under a null model.</a:t>
            </a:r>
          </a:p>
          <a:p>
            <a:pPr lvl="1" eaLnBrk="1" hangingPunct="1"/>
            <a:r>
              <a:rPr lang="en-US" sz="3600" smtClean="0"/>
              <a:t>Starting with an insignificant result may reinforce students’ natural inclinations to regard a </a:t>
            </a:r>
            <a:r>
              <a:rPr lang="en-US" sz="3600" i="1" smtClean="0"/>
              <a:t>p</a:t>
            </a:r>
            <a:r>
              <a:rPr lang="en-US" sz="3600" smtClean="0"/>
              <a:t>-value as the probability the null model is true.  </a:t>
            </a:r>
          </a:p>
          <a:p>
            <a:pPr eaLnBrk="1" hangingPunct="1"/>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772400" cy="1143000"/>
          </a:xfrm>
        </p:spPr>
        <p:txBody>
          <a:bodyPr>
            <a:normAutofit/>
          </a:bodyPr>
          <a:lstStyle/>
          <a:p>
            <a:pPr eaLnBrk="1" fontAlgn="auto" hangingPunct="1">
              <a:spcAft>
                <a:spcPts val="0"/>
              </a:spcAft>
              <a:defRPr/>
            </a:pPr>
            <a:r>
              <a:rPr lang="en-US" sz="4400" dirty="0" smtClean="0">
                <a:latin typeface="+mn-lt"/>
              </a:rPr>
              <a:t>Classroom Experiment</a:t>
            </a:r>
            <a:endParaRPr lang="en-US" sz="4400" dirty="0">
              <a:latin typeface="+mn-lt"/>
            </a:endParaRPr>
          </a:p>
        </p:txBody>
      </p:sp>
      <p:sp>
        <p:nvSpPr>
          <p:cNvPr id="30722" name="Content Placeholder 2"/>
          <p:cNvSpPr>
            <a:spLocks noGrp="1"/>
          </p:cNvSpPr>
          <p:nvPr>
            <p:ph sz="quarter" idx="1"/>
          </p:nvPr>
        </p:nvSpPr>
        <p:spPr>
          <a:xfrm>
            <a:off x="457200" y="1447800"/>
            <a:ext cx="8534400" cy="5105400"/>
          </a:xfrm>
        </p:spPr>
        <p:txBody>
          <a:bodyPr/>
          <a:lstStyle/>
          <a:p>
            <a:pPr eaLnBrk="1" hangingPunct="1"/>
            <a:r>
              <a:rPr lang="en-US" sz="3600" smtClean="0"/>
              <a:t>Four sections of introductory statistics at Cal Poly.</a:t>
            </a:r>
          </a:p>
          <a:p>
            <a:pPr eaLnBrk="1" hangingPunct="1"/>
            <a:r>
              <a:rPr lang="en-US" sz="3600" smtClean="0"/>
              <a:t>Half the students told 9 of the 16 infants chose the helper toy (non-significant result group).</a:t>
            </a:r>
          </a:p>
          <a:p>
            <a:pPr eaLnBrk="1" hangingPunct="1"/>
            <a:r>
              <a:rPr lang="en-US" sz="3600" smtClean="0"/>
              <a:t>Half the students told 14 of the 16 infants chose the helper toy (significant result group).</a:t>
            </a:r>
          </a:p>
          <a:p>
            <a:pPr eaLnBrk="1" hangingPunct="1"/>
            <a:r>
              <a:rPr lang="en-US" sz="3600" smtClean="0"/>
              <a:t>Students given the activity and told to work in pairs.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eaLnBrk="1" fontAlgn="auto" hangingPunct="1">
              <a:spcAft>
                <a:spcPts val="0"/>
              </a:spcAft>
              <a:defRPr/>
            </a:pPr>
            <a:r>
              <a:rPr lang="en-US" sz="4400" dirty="0" smtClean="0">
                <a:latin typeface="+mn-lt"/>
              </a:rPr>
              <a:t>Classroom Experiment</a:t>
            </a:r>
            <a:endParaRPr lang="en-US" sz="4400" dirty="0">
              <a:latin typeface="+mn-lt"/>
            </a:endParaRPr>
          </a:p>
        </p:txBody>
      </p:sp>
      <p:sp>
        <p:nvSpPr>
          <p:cNvPr id="31746" name="Content Placeholder 3"/>
          <p:cNvSpPr>
            <a:spLocks noGrp="1"/>
          </p:cNvSpPr>
          <p:nvPr>
            <p:ph sz="quarter" idx="1"/>
          </p:nvPr>
        </p:nvSpPr>
        <p:spPr/>
        <p:txBody>
          <a:bodyPr/>
          <a:lstStyle/>
          <a:p>
            <a:pPr eaLnBrk="1" hangingPunct="1">
              <a:buFont typeface="Arial" charset="0"/>
              <a:buChar char="•"/>
            </a:pPr>
            <a:r>
              <a:rPr lang="en-US" sz="3600" smtClean="0"/>
              <a:t>Two instructors:  one randomized across sections and the other randomized by individuals.</a:t>
            </a:r>
          </a:p>
          <a:p>
            <a:pPr eaLnBrk="1" hangingPunct="1">
              <a:buFont typeface="Arial" charset="0"/>
              <a:buChar char="•"/>
            </a:pPr>
            <a:r>
              <a:rPr lang="en-US" sz="3600" smtClean="0"/>
              <a:t>Follow-up Quiz questions the next class period.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extBox 5"/>
          <p:cNvSpPr txBox="1">
            <a:spLocks noChangeArrowheads="1"/>
          </p:cNvSpPr>
          <p:nvPr/>
        </p:nvSpPr>
        <p:spPr bwMode="auto">
          <a:xfrm>
            <a:off x="304800" y="1676400"/>
            <a:ext cx="8458200" cy="3990975"/>
          </a:xfrm>
          <a:prstGeom prst="rect">
            <a:avLst/>
          </a:prstGeom>
          <a:noFill/>
          <a:ln w="9525">
            <a:noFill/>
            <a:miter lim="800000"/>
            <a:headEnd/>
            <a:tailEnd/>
          </a:ln>
        </p:spPr>
        <p:txBody>
          <a:bodyPr>
            <a:spAutoFit/>
          </a:bodyPr>
          <a:lstStyle/>
          <a:p>
            <a:r>
              <a:rPr lang="en-US" sz="3200" i="1">
                <a:latin typeface="Perpetua" pitchFamily="18" charset="0"/>
              </a:rPr>
              <a:t>When I conducted the simulation using 1,000,000 repetitions, I obtained a proportion (empirical p-value) of .402</a:t>
            </a:r>
            <a:r>
              <a:rPr lang="en-US" sz="3200" i="1">
                <a:solidFill>
                  <a:srgbClr val="FF0000"/>
                </a:solidFill>
                <a:latin typeface="Perpetua" pitchFamily="18" charset="0"/>
              </a:rPr>
              <a:t> </a:t>
            </a:r>
            <a:r>
              <a:rPr lang="en-US" sz="3200" i="1">
                <a:latin typeface="Perpetua" pitchFamily="18" charset="0"/>
              </a:rPr>
              <a:t>(.002). Based on this result, which assumes the null model of no genuine preference, the actual result obtained by the researchers,9 of 16 (14 of 16), choosing the helper is</a:t>
            </a:r>
          </a:p>
          <a:p>
            <a:endParaRPr lang="en-US" sz="3200" i="1">
              <a:latin typeface="Perpetua" pitchFamily="18" charset="0"/>
            </a:endParaRPr>
          </a:p>
          <a:p>
            <a:r>
              <a:rPr lang="en-US" sz="3200" i="1">
                <a:latin typeface="Perpetua" pitchFamily="18" charset="0"/>
              </a:rPr>
              <a:t>a) impossible				b) very surprising	</a:t>
            </a:r>
            <a:endParaRPr lang="en-US" sz="3200">
              <a:latin typeface="Perpetua" pitchFamily="18" charset="0"/>
            </a:endParaRPr>
          </a:p>
          <a:p>
            <a:r>
              <a:rPr lang="en-US" sz="3200" i="1">
                <a:latin typeface="Perpetua" pitchFamily="18" charset="0"/>
              </a:rPr>
              <a:t>c) somewhat surprising		d) not at all surprising</a:t>
            </a:r>
          </a:p>
        </p:txBody>
      </p:sp>
      <p:sp>
        <p:nvSpPr>
          <p:cNvPr id="7" name="Title 1"/>
          <p:cNvSpPr>
            <a:spLocks noGrp="1"/>
          </p:cNvSpPr>
          <p:nvPr>
            <p:ph type="title"/>
          </p:nvPr>
        </p:nvSpPr>
        <p:spPr>
          <a:xfrm>
            <a:off x="304800" y="304800"/>
            <a:ext cx="7772400" cy="1143000"/>
          </a:xfrm>
        </p:spPr>
        <p:txBody>
          <a:bodyPr>
            <a:normAutofit/>
          </a:bodyPr>
          <a:lstStyle/>
          <a:p>
            <a:pPr eaLnBrk="1" fontAlgn="auto" hangingPunct="1">
              <a:spcAft>
                <a:spcPts val="0"/>
              </a:spcAft>
              <a:defRPr/>
            </a:pPr>
            <a:r>
              <a:rPr lang="en-US" sz="4400" dirty="0" smtClean="0">
                <a:latin typeface="+mn-lt"/>
              </a:rPr>
              <a:t>Question 1</a:t>
            </a:r>
            <a:endParaRPr lang="en-US" sz="4400" dirty="0">
              <a:latin typeface="+mn-lt"/>
            </a:endParaRPr>
          </a:p>
        </p:txBody>
      </p:sp>
      <p:sp>
        <p:nvSpPr>
          <p:cNvPr id="32772" name="Text Box 4"/>
          <p:cNvSpPr txBox="1">
            <a:spLocks noChangeArrowheads="1"/>
          </p:cNvSpPr>
          <p:nvPr/>
        </p:nvSpPr>
        <p:spPr bwMode="auto">
          <a:xfrm>
            <a:off x="6384925" y="1027113"/>
            <a:ext cx="882650" cy="366712"/>
          </a:xfrm>
          <a:prstGeom prst="rect">
            <a:avLst/>
          </a:prstGeom>
          <a:noFill/>
          <a:ln w="9525">
            <a:noFill/>
            <a:miter lim="800000"/>
            <a:headEnd/>
            <a:tailEnd/>
          </a:ln>
          <a:effectLst/>
        </p:spPr>
        <p:txBody>
          <a:bodyPr wrap="none">
            <a:spAutoFit/>
          </a:bodyPr>
          <a:lstStyle/>
          <a:p>
            <a:r>
              <a:rPr lang="en-US">
                <a:solidFill>
                  <a:schemeClr val="hlink"/>
                </a:solidFill>
              </a:rPr>
              <a:t>9 of 16</a:t>
            </a:r>
          </a:p>
        </p:txBody>
      </p:sp>
      <p:sp>
        <p:nvSpPr>
          <p:cNvPr id="32773" name="Line 5"/>
          <p:cNvSpPr>
            <a:spLocks noChangeShapeType="1"/>
          </p:cNvSpPr>
          <p:nvPr/>
        </p:nvSpPr>
        <p:spPr bwMode="auto">
          <a:xfrm>
            <a:off x="6781800" y="1371600"/>
            <a:ext cx="0" cy="838200"/>
          </a:xfrm>
          <a:prstGeom prst="line">
            <a:avLst/>
          </a:prstGeom>
          <a:noFill/>
          <a:ln w="9525">
            <a:solidFill>
              <a:schemeClr val="hlink"/>
            </a:solidFill>
            <a:round/>
            <a:headEnd/>
            <a:tailEnd type="triangle" w="med" len="med"/>
          </a:ln>
          <a:effectLst/>
        </p:spPr>
        <p:txBody>
          <a:bodyPr/>
          <a:lstStyle/>
          <a:p>
            <a:endParaRPr lang="en-US"/>
          </a:p>
        </p:txBody>
      </p:sp>
      <p:sp>
        <p:nvSpPr>
          <p:cNvPr id="32774" name="Text Box 6"/>
          <p:cNvSpPr txBox="1">
            <a:spLocks noChangeArrowheads="1"/>
          </p:cNvSpPr>
          <p:nvPr/>
        </p:nvSpPr>
        <p:spPr bwMode="auto">
          <a:xfrm>
            <a:off x="7467600" y="990600"/>
            <a:ext cx="1009650" cy="366713"/>
          </a:xfrm>
          <a:prstGeom prst="rect">
            <a:avLst/>
          </a:prstGeom>
          <a:noFill/>
          <a:ln w="9525">
            <a:noFill/>
            <a:miter lim="800000"/>
            <a:headEnd/>
            <a:tailEnd/>
          </a:ln>
          <a:effectLst/>
        </p:spPr>
        <p:txBody>
          <a:bodyPr wrap="none">
            <a:spAutoFit/>
          </a:bodyPr>
          <a:lstStyle/>
          <a:p>
            <a:r>
              <a:rPr lang="en-US">
                <a:solidFill>
                  <a:schemeClr val="hlink"/>
                </a:solidFill>
              </a:rPr>
              <a:t>14 of 16</a:t>
            </a:r>
          </a:p>
        </p:txBody>
      </p:sp>
      <p:sp>
        <p:nvSpPr>
          <p:cNvPr id="32775" name="Line 7"/>
          <p:cNvSpPr>
            <a:spLocks noChangeShapeType="1"/>
          </p:cNvSpPr>
          <p:nvPr/>
        </p:nvSpPr>
        <p:spPr bwMode="auto">
          <a:xfrm flipH="1">
            <a:off x="7772400" y="1371600"/>
            <a:ext cx="228600" cy="914400"/>
          </a:xfrm>
          <a:prstGeom prst="line">
            <a:avLst/>
          </a:prstGeom>
          <a:noFill/>
          <a:ln w="9525">
            <a:solidFill>
              <a:schemeClr val="hlink"/>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Results</a:t>
            </a:r>
            <a:endParaRPr lang="en-US" sz="4400" dirty="0">
              <a:latin typeface="+mn-lt"/>
            </a:endParaRPr>
          </a:p>
        </p:txBody>
      </p:sp>
      <p:sp>
        <p:nvSpPr>
          <p:cNvPr id="34818" name="Content Placeholder 2"/>
          <p:cNvSpPr>
            <a:spLocks noGrp="1"/>
          </p:cNvSpPr>
          <p:nvPr>
            <p:ph sz="quarter" idx="1"/>
          </p:nvPr>
        </p:nvSpPr>
        <p:spPr/>
        <p:txBody>
          <a:bodyPr/>
          <a:lstStyle/>
          <a:p>
            <a:pPr eaLnBrk="1" hangingPunct="1">
              <a:lnSpc>
                <a:spcPct val="90000"/>
              </a:lnSpc>
            </a:pPr>
            <a:r>
              <a:rPr lang="en-US" sz="3600" smtClean="0"/>
              <a:t>60.6% (</a:t>
            </a:r>
            <a:r>
              <a:rPr lang="en-US" sz="3600" i="1" smtClean="0"/>
              <a:t>n</a:t>
            </a:r>
            <a:r>
              <a:rPr lang="en-US" sz="3600" smtClean="0"/>
              <a:t> = 71) students in the “9 of 16” group answered correctly.</a:t>
            </a:r>
          </a:p>
          <a:p>
            <a:pPr eaLnBrk="1" hangingPunct="1">
              <a:lnSpc>
                <a:spcPct val="90000"/>
              </a:lnSpc>
            </a:pPr>
            <a:r>
              <a:rPr lang="en-US" sz="3600" smtClean="0"/>
              <a:t>77.5% (</a:t>
            </a:r>
            <a:r>
              <a:rPr lang="en-US" sz="3600" i="1" smtClean="0"/>
              <a:t>n</a:t>
            </a:r>
            <a:r>
              <a:rPr lang="en-US" sz="3600" smtClean="0"/>
              <a:t> = 71) students in the “14 of 16” group answered correctly.</a:t>
            </a:r>
          </a:p>
          <a:p>
            <a:pPr eaLnBrk="1" hangingPunct="1">
              <a:lnSpc>
                <a:spcPct val="90000"/>
              </a:lnSpc>
            </a:pPr>
            <a:r>
              <a:rPr lang="en-US" sz="3600" smtClean="0"/>
              <a:t>Two-sided </a:t>
            </a:r>
            <a:r>
              <a:rPr lang="en-US" sz="3600" i="1" smtClean="0"/>
              <a:t>p</a:t>
            </a:r>
            <a:r>
              <a:rPr lang="en-US" sz="3600" smtClean="0"/>
              <a:t>-value is approximately 0.030.</a:t>
            </a:r>
          </a:p>
          <a:p>
            <a:pPr eaLnBrk="1" hangingPunct="1">
              <a:lnSpc>
                <a:spcPct val="90000"/>
              </a:lnSpc>
            </a:pPr>
            <a:r>
              <a:rPr lang="en-US" sz="3600" smtClean="0"/>
              <a:t>Interpretation:  students find it easier to interpret a surprising outcome than a non-surprising one.</a:t>
            </a:r>
          </a:p>
          <a:p>
            <a:pPr eaLnBrk="1" hangingPunct="1">
              <a:lnSpc>
                <a:spcPct val="90000"/>
              </a:lnSpc>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Introduction</a:t>
            </a:r>
            <a:endParaRPr lang="en-US" sz="4400" dirty="0">
              <a:latin typeface="+mn-lt"/>
            </a:endParaRPr>
          </a:p>
        </p:txBody>
      </p:sp>
      <p:sp>
        <p:nvSpPr>
          <p:cNvPr id="16386" name="Content Placeholder 2"/>
          <p:cNvSpPr>
            <a:spLocks noGrp="1"/>
          </p:cNvSpPr>
          <p:nvPr>
            <p:ph sz="quarter" idx="1"/>
          </p:nvPr>
        </p:nvSpPr>
        <p:spPr/>
        <p:txBody>
          <a:bodyPr/>
          <a:lstStyle/>
          <a:p>
            <a:pPr marL="381000" indent="-381000" eaLnBrk="1" hangingPunct="1"/>
            <a:r>
              <a:rPr lang="en-US" sz="3200" smtClean="0"/>
              <a:t>2005 USCOTS Cobb proposed the idea of a new introductory curriculum based on randomization methods.</a:t>
            </a:r>
          </a:p>
          <a:p>
            <a:pPr marL="381000" indent="-381000" eaLnBrk="1" hangingPunct="1"/>
            <a:r>
              <a:rPr lang="en-US" sz="3200" smtClean="0"/>
              <a:t>Cobb (2007) “Our curriculum is needlessly complicated because we put the normal distribution, as an approximate sampling distribution for the mean, instead of putting the core logic of inference at the center.” </a:t>
            </a:r>
          </a:p>
          <a:p>
            <a:pPr marL="381000" indent="-381000" eaLnBrk="1" hangingPunct="1"/>
            <a:r>
              <a:rPr lang="en-US" sz="3200" smtClean="0"/>
              <a:t>Why? “Tyranny of the computable.”</a:t>
            </a:r>
          </a:p>
          <a:p>
            <a:pPr marL="381000" indent="-381000" eaLnBrk="1" hangingPunct="1"/>
            <a:r>
              <a:rPr lang="en-US" sz="3200" smtClean="0"/>
              <a:t>How????</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772400" cy="1143000"/>
          </a:xfrm>
        </p:spPr>
        <p:txBody>
          <a:bodyPr>
            <a:normAutofit/>
          </a:bodyPr>
          <a:lstStyle/>
          <a:p>
            <a:pPr eaLnBrk="1" fontAlgn="auto" hangingPunct="1">
              <a:spcAft>
                <a:spcPts val="0"/>
              </a:spcAft>
              <a:defRPr/>
            </a:pPr>
            <a:r>
              <a:rPr lang="en-US" sz="4400" dirty="0" smtClean="0">
                <a:latin typeface="+mn-lt"/>
              </a:rPr>
              <a:t>Question 2</a:t>
            </a:r>
            <a:endParaRPr lang="en-US" sz="4400" dirty="0">
              <a:latin typeface="+mn-lt"/>
            </a:endParaRPr>
          </a:p>
        </p:txBody>
      </p:sp>
      <p:sp>
        <p:nvSpPr>
          <p:cNvPr id="35842" name="TextBox 3"/>
          <p:cNvSpPr txBox="1">
            <a:spLocks noChangeArrowheads="1"/>
          </p:cNvSpPr>
          <p:nvPr/>
        </p:nvSpPr>
        <p:spPr bwMode="auto">
          <a:xfrm>
            <a:off x="381000" y="1682750"/>
            <a:ext cx="8763000" cy="3016250"/>
          </a:xfrm>
          <a:prstGeom prst="rect">
            <a:avLst/>
          </a:prstGeom>
          <a:noFill/>
          <a:ln w="9525">
            <a:noFill/>
            <a:miter lim="800000"/>
            <a:headEnd/>
            <a:tailEnd/>
          </a:ln>
        </p:spPr>
        <p:txBody>
          <a:bodyPr>
            <a:spAutoFit/>
          </a:bodyPr>
          <a:lstStyle/>
          <a:p>
            <a:r>
              <a:rPr lang="en-US" sz="3200" i="1">
                <a:latin typeface="Perpetua" pitchFamily="18" charset="0"/>
              </a:rPr>
              <a:t>Fill in the blanks in the following sentence to interpret this proportion from part (l).</a:t>
            </a:r>
            <a:endParaRPr lang="en-US" sz="3200">
              <a:latin typeface="Perpetua" pitchFamily="18" charset="0"/>
            </a:endParaRPr>
          </a:p>
          <a:p>
            <a:endParaRPr lang="en-US" sz="3200" i="1">
              <a:latin typeface="Perpetua" pitchFamily="18" charset="0"/>
            </a:endParaRPr>
          </a:p>
          <a:p>
            <a:r>
              <a:rPr lang="en-US" sz="3200" i="1">
                <a:latin typeface="Perpetua" pitchFamily="18" charset="0"/>
              </a:rPr>
              <a:t>This proportion says that in about  </a:t>
            </a:r>
            <a:r>
              <a:rPr lang="en-US" sz="3200" i="1" u="sng">
                <a:latin typeface="Perpetua" pitchFamily="18" charset="0"/>
              </a:rPr>
              <a:t>   (1)   </a:t>
            </a:r>
            <a:r>
              <a:rPr lang="en-US" sz="3200" i="1">
                <a:latin typeface="Perpetua" pitchFamily="18" charset="0"/>
              </a:rPr>
              <a:t>  % of ___</a:t>
            </a:r>
            <a:r>
              <a:rPr lang="en-US" sz="3200" i="1" u="sng">
                <a:latin typeface="Perpetua" pitchFamily="18" charset="0"/>
              </a:rPr>
              <a:t>(2)</a:t>
            </a:r>
            <a:r>
              <a:rPr lang="en-US" sz="3200" i="1">
                <a:latin typeface="Perpetua" pitchFamily="18" charset="0"/>
              </a:rPr>
              <a:t>___, the researchers would get __</a:t>
            </a:r>
            <a:r>
              <a:rPr lang="en-US" sz="3200" i="1" u="sng">
                <a:latin typeface="Perpetua" pitchFamily="18" charset="0"/>
              </a:rPr>
              <a:t>(3)</a:t>
            </a:r>
            <a:r>
              <a:rPr lang="en-US" sz="3200" i="1">
                <a:latin typeface="Perpetua" pitchFamily="18" charset="0"/>
              </a:rPr>
              <a:t>___ who choose </a:t>
            </a:r>
          </a:p>
          <a:p>
            <a:r>
              <a:rPr lang="en-US" sz="3200" i="1">
                <a:latin typeface="Perpetua" pitchFamily="18" charset="0"/>
              </a:rPr>
              <a:t>the helper toy, assuming that ________</a:t>
            </a:r>
            <a:r>
              <a:rPr lang="en-US" sz="3200" i="1" u="sng">
                <a:latin typeface="Perpetua" pitchFamily="18" charset="0"/>
              </a:rPr>
              <a:t>(4)</a:t>
            </a:r>
            <a:r>
              <a:rPr lang="en-US" sz="3200" i="1">
                <a:latin typeface="Perpetua" pitchFamily="18" charset="0"/>
              </a:rPr>
              <a:t>______.</a:t>
            </a:r>
            <a:endParaRPr lang="en-US" sz="3200">
              <a:latin typeface="Perpetua"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3"/>
          <p:cNvSpPr>
            <a:spLocks noGrp="1"/>
          </p:cNvSpPr>
          <p:nvPr>
            <p:ph type="body" idx="1"/>
          </p:nvPr>
        </p:nvSpPr>
        <p:spPr>
          <a:xfrm>
            <a:off x="381000" y="1447800"/>
            <a:ext cx="8382000" cy="4572000"/>
          </a:xfrm>
        </p:spPr>
        <p:txBody>
          <a:bodyPr/>
          <a:lstStyle/>
          <a:p>
            <a:pPr eaLnBrk="1" hangingPunct="1">
              <a:buFont typeface="Wingdings 2" pitchFamily="18" charset="2"/>
              <a:buNone/>
            </a:pPr>
            <a:r>
              <a:rPr lang="en-US" sz="3200" i="1" smtClean="0"/>
              <a:t>   This proportion says that in about  </a:t>
            </a:r>
            <a:r>
              <a:rPr lang="en-US" sz="3200" i="1" u="sng" smtClean="0"/>
              <a:t>   (1)   </a:t>
            </a:r>
            <a:r>
              <a:rPr lang="en-US" sz="3200" i="1" smtClean="0"/>
              <a:t>  % of ___</a:t>
            </a:r>
            <a:r>
              <a:rPr lang="en-US" sz="3200" i="1" u="sng" smtClean="0"/>
              <a:t>(2)</a:t>
            </a:r>
            <a:r>
              <a:rPr lang="en-US" sz="3200" i="1" smtClean="0"/>
              <a:t>___, the researchers would get __</a:t>
            </a:r>
            <a:r>
              <a:rPr lang="en-US" sz="3200" i="1" u="sng" smtClean="0"/>
              <a:t>(3)</a:t>
            </a:r>
            <a:r>
              <a:rPr lang="en-US" sz="3200" i="1" smtClean="0"/>
              <a:t>___ who choose the helper toy, assuming that ______</a:t>
            </a:r>
            <a:r>
              <a:rPr lang="en-US" sz="3200" i="1" u="sng" smtClean="0"/>
              <a:t>(4)</a:t>
            </a:r>
            <a:r>
              <a:rPr lang="en-US" sz="3200" i="1" smtClean="0"/>
              <a:t>______.</a:t>
            </a:r>
            <a:endParaRPr lang="en-US" sz="3200" smtClean="0"/>
          </a:p>
          <a:p>
            <a:pPr eaLnBrk="1" hangingPunct="1">
              <a:buFont typeface="Wingdings 2" pitchFamily="18" charset="2"/>
              <a:buNone/>
            </a:pPr>
            <a:endParaRPr lang="en-US" sz="3200" smtClean="0"/>
          </a:p>
          <a:p>
            <a:pPr eaLnBrk="1" hangingPunct="1">
              <a:buFont typeface="Wingdings 2" pitchFamily="18" charset="2"/>
              <a:buNone/>
            </a:pPr>
            <a:r>
              <a:rPr lang="en-US" sz="3900" smtClean="0"/>
              <a:t>(</a:t>
            </a:r>
            <a:r>
              <a:rPr lang="en-US" sz="3900" i="1" smtClean="0"/>
              <a:t>1</a:t>
            </a:r>
            <a:r>
              <a:rPr lang="en-US" sz="3900" smtClean="0"/>
              <a:t>) 40.2% vs. 0.2%:  Non-significant group performed better, but may be an artifact of the difficulty of expressing 0.002 as a percentage.</a:t>
            </a:r>
          </a:p>
          <a:p>
            <a:pPr eaLnBrk="1" hangingPunct="1">
              <a:buFont typeface="Wingdings 2" pitchFamily="18" charset="2"/>
              <a:buNone/>
            </a:pPr>
            <a:endParaRPr lang="en-US" i="1" smtClean="0"/>
          </a:p>
        </p:txBody>
      </p:sp>
      <p:sp>
        <p:nvSpPr>
          <p:cNvPr id="36866" name="Rectangle 4"/>
          <p:cNvSpPr>
            <a:spLocks noGrp="1"/>
          </p:cNvSpPr>
          <p:nvPr>
            <p:ph type="title"/>
          </p:nvPr>
        </p:nvSpPr>
        <p:spPr/>
        <p:txBody>
          <a:bodyPr/>
          <a:lstStyle/>
          <a:p>
            <a:pPr eaLnBrk="1" hangingPunct="1"/>
            <a:r>
              <a:rPr lang="en-US" sz="4400" smtClean="0">
                <a:latin typeface="Perpetua" pitchFamily="18" charset="0"/>
              </a:rPr>
              <a:t>Results</a:t>
            </a:r>
          </a:p>
        </p:txBody>
      </p:sp>
      <p:sp>
        <p:nvSpPr>
          <p:cNvPr id="36868" name="Text Box 4"/>
          <p:cNvSpPr txBox="1">
            <a:spLocks noChangeArrowheads="1"/>
          </p:cNvSpPr>
          <p:nvPr/>
        </p:nvSpPr>
        <p:spPr bwMode="auto">
          <a:xfrm>
            <a:off x="990600" y="3200400"/>
            <a:ext cx="882650" cy="366713"/>
          </a:xfrm>
          <a:prstGeom prst="rect">
            <a:avLst/>
          </a:prstGeom>
          <a:noFill/>
          <a:ln w="9525">
            <a:noFill/>
            <a:miter lim="800000"/>
            <a:headEnd/>
            <a:tailEnd/>
          </a:ln>
          <a:effectLst/>
        </p:spPr>
        <p:txBody>
          <a:bodyPr wrap="none">
            <a:spAutoFit/>
          </a:bodyPr>
          <a:lstStyle/>
          <a:p>
            <a:r>
              <a:rPr lang="en-US">
                <a:solidFill>
                  <a:schemeClr val="hlink"/>
                </a:solidFill>
              </a:rPr>
              <a:t>9 of 16</a:t>
            </a:r>
          </a:p>
        </p:txBody>
      </p:sp>
      <p:sp>
        <p:nvSpPr>
          <p:cNvPr id="36869" name="Text Box 5"/>
          <p:cNvSpPr txBox="1">
            <a:spLocks noChangeArrowheads="1"/>
          </p:cNvSpPr>
          <p:nvPr/>
        </p:nvSpPr>
        <p:spPr bwMode="auto">
          <a:xfrm>
            <a:off x="2971800" y="3200400"/>
            <a:ext cx="1009650" cy="366713"/>
          </a:xfrm>
          <a:prstGeom prst="rect">
            <a:avLst/>
          </a:prstGeom>
          <a:noFill/>
          <a:ln w="9525">
            <a:noFill/>
            <a:miter lim="800000"/>
            <a:headEnd/>
            <a:tailEnd/>
          </a:ln>
          <a:effectLst/>
        </p:spPr>
        <p:txBody>
          <a:bodyPr wrap="none">
            <a:spAutoFit/>
          </a:bodyPr>
          <a:lstStyle/>
          <a:p>
            <a:r>
              <a:rPr lang="en-US">
                <a:solidFill>
                  <a:schemeClr val="hlink"/>
                </a:solidFill>
              </a:rPr>
              <a:t>14 of 16</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p:nvPr>
        </p:nvSpPr>
        <p:spPr/>
        <p:txBody>
          <a:bodyPr/>
          <a:lstStyle/>
          <a:p>
            <a:pPr eaLnBrk="1" hangingPunct="1"/>
            <a:r>
              <a:rPr lang="en-US" sz="4400" smtClean="0">
                <a:latin typeface="Perpetua" pitchFamily="18" charset="0"/>
              </a:rPr>
              <a:t>Results</a:t>
            </a:r>
          </a:p>
        </p:txBody>
      </p:sp>
      <p:sp>
        <p:nvSpPr>
          <p:cNvPr id="37890" name="Rectangle 3"/>
          <p:cNvSpPr>
            <a:spLocks noGrp="1"/>
          </p:cNvSpPr>
          <p:nvPr>
            <p:ph type="body" idx="1"/>
          </p:nvPr>
        </p:nvSpPr>
        <p:spPr/>
        <p:txBody>
          <a:bodyPr/>
          <a:lstStyle/>
          <a:p>
            <a:pPr eaLnBrk="1" hangingPunct="1">
              <a:buFont typeface="Wingdings 2" pitchFamily="18" charset="2"/>
              <a:buNone/>
            </a:pPr>
            <a:r>
              <a:rPr lang="en-US" sz="3200" i="1" smtClean="0"/>
              <a:t>  This proportion says that in about  </a:t>
            </a:r>
            <a:r>
              <a:rPr lang="en-US" sz="3200" i="1" u="sng" smtClean="0"/>
              <a:t>   (1)   </a:t>
            </a:r>
            <a:r>
              <a:rPr lang="en-US" sz="3200" i="1" smtClean="0"/>
              <a:t>  % of ___</a:t>
            </a:r>
            <a:r>
              <a:rPr lang="en-US" sz="3200" i="1" u="sng" smtClean="0"/>
              <a:t>(2)</a:t>
            </a:r>
            <a:r>
              <a:rPr lang="en-US" sz="3200" i="1" smtClean="0"/>
              <a:t>___, the researchers would get __</a:t>
            </a:r>
            <a:r>
              <a:rPr lang="en-US" sz="3200" i="1" u="sng" smtClean="0"/>
              <a:t>(3)</a:t>
            </a:r>
            <a:r>
              <a:rPr lang="en-US" sz="3200" i="1" smtClean="0"/>
              <a:t>___ who choose the helper toy, assuming that ______</a:t>
            </a:r>
            <a:r>
              <a:rPr lang="en-US" sz="3200" i="1" u="sng" smtClean="0"/>
              <a:t>(4)</a:t>
            </a:r>
            <a:r>
              <a:rPr lang="en-US" sz="3200" i="1" smtClean="0"/>
              <a:t>______.</a:t>
            </a:r>
            <a:endParaRPr lang="en-US" sz="3200" smtClean="0"/>
          </a:p>
          <a:p>
            <a:pPr eaLnBrk="1" hangingPunct="1">
              <a:buFont typeface="Wingdings 2" pitchFamily="18" charset="2"/>
              <a:buNone/>
            </a:pPr>
            <a:endParaRPr lang="en-US" sz="3200" smtClean="0"/>
          </a:p>
          <a:p>
            <a:pPr eaLnBrk="1" hangingPunct="1">
              <a:buFont typeface="Wingdings 2" pitchFamily="18" charset="2"/>
              <a:buNone/>
            </a:pPr>
            <a:r>
              <a:rPr lang="en-US" sz="3900" smtClean="0"/>
              <a:t>(</a:t>
            </a:r>
            <a:r>
              <a:rPr lang="en-US" sz="3900" i="1" smtClean="0"/>
              <a:t>2</a:t>
            </a:r>
            <a:r>
              <a:rPr lang="en-US" sz="3900" smtClean="0"/>
              <a:t>) Both groups about 50% correctly answering 1,000,000 repetitions.</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p:nvPr>
        </p:nvSpPr>
        <p:spPr/>
        <p:txBody>
          <a:bodyPr/>
          <a:lstStyle/>
          <a:p>
            <a:pPr eaLnBrk="1" hangingPunct="1"/>
            <a:r>
              <a:rPr lang="en-US" sz="4400" smtClean="0">
                <a:latin typeface="Perpetua" pitchFamily="18" charset="0"/>
              </a:rPr>
              <a:t>Results</a:t>
            </a:r>
          </a:p>
        </p:txBody>
      </p:sp>
      <p:sp>
        <p:nvSpPr>
          <p:cNvPr id="38914" name="Rectangle 3"/>
          <p:cNvSpPr>
            <a:spLocks noGrp="1"/>
          </p:cNvSpPr>
          <p:nvPr>
            <p:ph type="body" idx="1"/>
          </p:nvPr>
        </p:nvSpPr>
        <p:spPr/>
        <p:txBody>
          <a:bodyPr/>
          <a:lstStyle/>
          <a:p>
            <a:pPr eaLnBrk="1" hangingPunct="1">
              <a:lnSpc>
                <a:spcPct val="90000"/>
              </a:lnSpc>
              <a:buFont typeface="Wingdings 2" pitchFamily="18" charset="2"/>
              <a:buNone/>
            </a:pPr>
            <a:r>
              <a:rPr lang="en-US" sz="3200" i="1" smtClean="0"/>
              <a:t>  This proportion says that in about  </a:t>
            </a:r>
            <a:r>
              <a:rPr lang="en-US" sz="3200" i="1" u="sng" smtClean="0"/>
              <a:t>   (1)   </a:t>
            </a:r>
            <a:r>
              <a:rPr lang="en-US" sz="3200" i="1" smtClean="0"/>
              <a:t>  % of ___</a:t>
            </a:r>
            <a:r>
              <a:rPr lang="en-US" sz="3200" i="1" u="sng" smtClean="0"/>
              <a:t>(2)</a:t>
            </a:r>
            <a:r>
              <a:rPr lang="en-US" sz="3200" i="1" smtClean="0"/>
              <a:t>___, the researchers would get __</a:t>
            </a:r>
            <a:r>
              <a:rPr lang="en-US" sz="3200" i="1" u="sng" smtClean="0"/>
              <a:t>(3)</a:t>
            </a:r>
            <a:r>
              <a:rPr lang="en-US" sz="3200" i="1" smtClean="0"/>
              <a:t>___ who choose the helper toy, assuming that ______</a:t>
            </a:r>
            <a:r>
              <a:rPr lang="en-US" sz="3200" i="1" u="sng" smtClean="0"/>
              <a:t>(4)</a:t>
            </a:r>
            <a:r>
              <a:rPr lang="en-US" sz="3200" i="1" smtClean="0"/>
              <a:t>______.</a:t>
            </a:r>
            <a:endParaRPr lang="en-US" sz="3200" smtClean="0"/>
          </a:p>
          <a:p>
            <a:pPr eaLnBrk="1" hangingPunct="1">
              <a:lnSpc>
                <a:spcPct val="90000"/>
              </a:lnSpc>
              <a:buFont typeface="Wingdings 2" pitchFamily="18" charset="2"/>
              <a:buNone/>
            </a:pPr>
            <a:endParaRPr lang="en-US" sz="3200" smtClean="0"/>
          </a:p>
          <a:p>
            <a:pPr eaLnBrk="1" hangingPunct="1">
              <a:lnSpc>
                <a:spcPct val="90000"/>
              </a:lnSpc>
              <a:buFont typeface="Wingdings 2" pitchFamily="18" charset="2"/>
              <a:buNone/>
            </a:pPr>
            <a:r>
              <a:rPr lang="en-US" sz="3900" smtClean="0"/>
              <a:t>(</a:t>
            </a:r>
            <a:r>
              <a:rPr lang="en-US" sz="3900" i="1" smtClean="0"/>
              <a:t>3</a:t>
            </a:r>
            <a:r>
              <a:rPr lang="en-US" sz="3900" smtClean="0"/>
              <a:t>) “14 of 16” group performed better (54.2% vs. 38.9%, </a:t>
            </a:r>
            <a:r>
              <a:rPr lang="en-US" sz="3900" i="1" smtClean="0"/>
              <a:t>p</a:t>
            </a:r>
            <a:r>
              <a:rPr lang="en-US" sz="3900" smtClean="0"/>
              <a:t>-value = .066) in citing the observed result or more extreme.</a:t>
            </a:r>
          </a:p>
          <a:p>
            <a:pPr eaLnBrk="1" hangingPunct="1">
              <a:lnSpc>
                <a:spcPct val="90000"/>
              </a:lnSpc>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pPr eaLnBrk="1" hangingPunct="1"/>
            <a:r>
              <a:rPr lang="en-US" sz="4400" smtClean="0">
                <a:latin typeface="Perpetua" pitchFamily="18" charset="0"/>
              </a:rPr>
              <a:t>Results</a:t>
            </a:r>
          </a:p>
        </p:txBody>
      </p:sp>
      <p:sp>
        <p:nvSpPr>
          <p:cNvPr id="39938" name="Rectangle 3"/>
          <p:cNvSpPr>
            <a:spLocks noGrp="1"/>
          </p:cNvSpPr>
          <p:nvPr>
            <p:ph type="body" idx="1"/>
          </p:nvPr>
        </p:nvSpPr>
        <p:spPr/>
        <p:txBody>
          <a:bodyPr/>
          <a:lstStyle/>
          <a:p>
            <a:pPr eaLnBrk="1" hangingPunct="1">
              <a:buFont typeface="Wingdings 2" pitchFamily="18" charset="2"/>
              <a:buNone/>
            </a:pPr>
            <a:r>
              <a:rPr lang="en-US" sz="3200" i="1" smtClean="0"/>
              <a:t>  This proportion says that in about  </a:t>
            </a:r>
            <a:r>
              <a:rPr lang="en-US" sz="3200" i="1" u="sng" smtClean="0"/>
              <a:t>   (1)   </a:t>
            </a:r>
            <a:r>
              <a:rPr lang="en-US" sz="3200" i="1" smtClean="0"/>
              <a:t>  % of ___</a:t>
            </a:r>
            <a:r>
              <a:rPr lang="en-US" sz="3200" i="1" u="sng" smtClean="0"/>
              <a:t>(2)</a:t>
            </a:r>
            <a:r>
              <a:rPr lang="en-US" sz="3200" i="1" smtClean="0"/>
              <a:t>___, the researchers would get __</a:t>
            </a:r>
            <a:r>
              <a:rPr lang="en-US" sz="3200" i="1" u="sng" smtClean="0"/>
              <a:t>(3)</a:t>
            </a:r>
            <a:r>
              <a:rPr lang="en-US" sz="3200" i="1" smtClean="0"/>
              <a:t>___ who choose the helper toy, assuming that ______</a:t>
            </a:r>
            <a:r>
              <a:rPr lang="en-US" sz="3200" i="1" u="sng" smtClean="0"/>
              <a:t>(4)</a:t>
            </a:r>
            <a:r>
              <a:rPr lang="en-US" sz="3200" i="1" smtClean="0"/>
              <a:t>______.</a:t>
            </a:r>
            <a:endParaRPr lang="en-US" sz="3200" smtClean="0"/>
          </a:p>
          <a:p>
            <a:pPr eaLnBrk="1" hangingPunct="1">
              <a:buFont typeface="Wingdings 2" pitchFamily="18" charset="2"/>
              <a:buNone/>
            </a:pPr>
            <a:endParaRPr lang="en-US" sz="3200" smtClean="0"/>
          </a:p>
          <a:p>
            <a:pPr eaLnBrk="1" hangingPunct="1">
              <a:buFont typeface="Wingdings 2" pitchFamily="18" charset="2"/>
              <a:buNone/>
            </a:pPr>
            <a:r>
              <a:rPr lang="en-US" sz="3900" smtClean="0"/>
              <a:t>(</a:t>
            </a:r>
            <a:r>
              <a:rPr lang="en-US" sz="3900" i="1" smtClean="0"/>
              <a:t>4</a:t>
            </a:r>
            <a:r>
              <a:rPr lang="en-US" sz="3900" smtClean="0"/>
              <a:t>) Both groups about 76% correctly answering “assuming no preference.”</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Interpretation</a:t>
            </a:r>
            <a:endParaRPr lang="en-US" sz="4400" dirty="0">
              <a:latin typeface="+mn-lt"/>
            </a:endParaRPr>
          </a:p>
        </p:txBody>
      </p:sp>
      <p:sp>
        <p:nvSpPr>
          <p:cNvPr id="40962" name="Content Placeholder 2"/>
          <p:cNvSpPr>
            <a:spLocks noGrp="1"/>
          </p:cNvSpPr>
          <p:nvPr>
            <p:ph sz="quarter" idx="1"/>
          </p:nvPr>
        </p:nvSpPr>
        <p:spPr/>
        <p:txBody>
          <a:bodyPr/>
          <a:lstStyle/>
          <a:p>
            <a:pPr eaLnBrk="1" hangingPunct="1"/>
            <a:r>
              <a:rPr lang="en-US" sz="3600" smtClean="0"/>
              <a:t>Although students seem to equally understand the null model, they did differ slightly in realizing what the simulation told them.</a:t>
            </a:r>
          </a:p>
          <a:p>
            <a:pPr eaLnBrk="1" hangingPunct="1"/>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a:xfrm>
            <a:off x="533400" y="304800"/>
            <a:ext cx="7772400" cy="685800"/>
          </a:xfrm>
        </p:spPr>
        <p:txBody>
          <a:bodyPr/>
          <a:lstStyle/>
          <a:p>
            <a:pPr eaLnBrk="1" hangingPunct="1"/>
            <a:r>
              <a:rPr lang="en-US" sz="4400" smtClean="0">
                <a:latin typeface="Perpetua" pitchFamily="18" charset="0"/>
              </a:rPr>
              <a:t>Question 3</a:t>
            </a:r>
          </a:p>
        </p:txBody>
      </p:sp>
      <p:sp>
        <p:nvSpPr>
          <p:cNvPr id="41986" name="TextBox 3"/>
          <p:cNvSpPr txBox="1">
            <a:spLocks noChangeArrowheads="1"/>
          </p:cNvSpPr>
          <p:nvPr/>
        </p:nvSpPr>
        <p:spPr bwMode="auto">
          <a:xfrm>
            <a:off x="304800" y="1071563"/>
            <a:ext cx="8534400" cy="5727700"/>
          </a:xfrm>
          <a:prstGeom prst="rect">
            <a:avLst/>
          </a:prstGeom>
          <a:noFill/>
          <a:ln w="9525">
            <a:noFill/>
            <a:miter lim="800000"/>
            <a:headEnd/>
            <a:tailEnd/>
          </a:ln>
        </p:spPr>
        <p:txBody>
          <a:bodyPr>
            <a:spAutoFit/>
          </a:bodyPr>
          <a:lstStyle/>
          <a:p>
            <a:r>
              <a:rPr lang="en-US" sz="3200" i="1">
                <a:latin typeface="Perpetua" pitchFamily="18" charset="0"/>
              </a:rPr>
              <a:t>Based on your answer to (1) and (2), which of the following would you consider the most appropriate conclusion from this study? (choose one)</a:t>
            </a:r>
            <a:endParaRPr lang="en-US" sz="3200">
              <a:latin typeface="Perpetua" pitchFamily="18" charset="0"/>
            </a:endParaRPr>
          </a:p>
          <a:p>
            <a:r>
              <a:rPr lang="en-US" sz="3200" i="1">
                <a:latin typeface="Perpetua" pitchFamily="18" charset="0"/>
              </a:rPr>
              <a:t>(a) These 16 infants have no genuine preference and therefore there’s no reason to doubt that the researchers’ result is different from .5 just by random chance.</a:t>
            </a:r>
            <a:br>
              <a:rPr lang="en-US" sz="3200" i="1">
                <a:latin typeface="Perpetua" pitchFamily="18" charset="0"/>
              </a:rPr>
            </a:br>
            <a:r>
              <a:rPr lang="en-US" sz="3200" i="1">
                <a:latin typeface="Perpetua" pitchFamily="18" charset="0"/>
              </a:rPr>
              <a:t>(b) The researchers’ results would be very surprising if there was no genuine preference for the helper and therefore I believe there is a preference.</a:t>
            </a:r>
            <a:br>
              <a:rPr lang="en-US" sz="3200" i="1">
                <a:latin typeface="Perpetua" pitchFamily="18" charset="0"/>
              </a:rPr>
            </a:br>
            <a:r>
              <a:rPr lang="en-US" sz="3200" i="1">
                <a:latin typeface="Perpetua" pitchFamily="18" charset="0"/>
              </a:rPr>
              <a:t>(c) There is a large (small) chance that there is a genuine preference for the helper.</a:t>
            </a:r>
            <a:endParaRPr lang="en-US" sz="3200">
              <a:latin typeface="Perpetua" pitchFamily="18" charset="0"/>
            </a:endParaRPr>
          </a:p>
          <a:p>
            <a:endParaRPr lang="en-US">
              <a:latin typeface="Perpetua"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7772400" cy="731838"/>
          </a:xfrm>
        </p:spPr>
        <p:txBody>
          <a:bodyPr>
            <a:noAutofit/>
          </a:bodyPr>
          <a:lstStyle/>
          <a:p>
            <a:pPr eaLnBrk="1" fontAlgn="auto" hangingPunct="1">
              <a:spcAft>
                <a:spcPts val="0"/>
              </a:spcAft>
              <a:defRPr/>
            </a:pPr>
            <a:r>
              <a:rPr lang="en-US" sz="4400" dirty="0" smtClean="0">
                <a:latin typeface="+mn-lt"/>
              </a:rPr>
              <a:t>Results</a:t>
            </a:r>
            <a:endParaRPr lang="en-US" sz="4400" dirty="0">
              <a:latin typeface="+mn-lt"/>
            </a:endParaRPr>
          </a:p>
        </p:txBody>
      </p:sp>
      <p:sp>
        <p:nvSpPr>
          <p:cNvPr id="43010" name="Content Placeholder 2"/>
          <p:cNvSpPr>
            <a:spLocks noGrp="1"/>
          </p:cNvSpPr>
          <p:nvPr>
            <p:ph sz="quarter" idx="1"/>
          </p:nvPr>
        </p:nvSpPr>
        <p:spPr/>
        <p:txBody>
          <a:bodyPr/>
          <a:lstStyle/>
          <a:p>
            <a:pPr eaLnBrk="1" hangingPunct="1"/>
            <a:r>
              <a:rPr lang="en-US" sz="3600" smtClean="0"/>
              <a:t>Approximately 77% in each group answered the correct answer: (a) for the “9 of 16” group and (b) for the “14 of 16.” </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401762"/>
          </a:xfrm>
        </p:spPr>
        <p:txBody>
          <a:bodyPr>
            <a:noAutofit/>
          </a:bodyPr>
          <a:lstStyle/>
          <a:p>
            <a:pPr eaLnBrk="1" hangingPunct="1"/>
            <a:r>
              <a:rPr lang="en-US" sz="4400" smtClean="0">
                <a:latin typeface="Perpetua" pitchFamily="18" charset="0"/>
              </a:rPr>
              <a:t>Curriculum Design Issue #2: </a:t>
            </a:r>
            <a:br>
              <a:rPr lang="en-US" sz="4400" smtClean="0">
                <a:latin typeface="Perpetua" pitchFamily="18" charset="0"/>
              </a:rPr>
            </a:br>
            <a:r>
              <a:rPr lang="en-US" sz="4400" smtClean="0">
                <a:latin typeface="Perpetua" pitchFamily="18" charset="0"/>
              </a:rPr>
              <a:t>Tactile Simulations</a:t>
            </a:r>
          </a:p>
        </p:txBody>
      </p:sp>
      <p:sp>
        <p:nvSpPr>
          <p:cNvPr id="44034" name="Content Placeholder 2"/>
          <p:cNvSpPr>
            <a:spLocks noGrp="1"/>
          </p:cNvSpPr>
          <p:nvPr>
            <p:ph sz="quarter" idx="1"/>
          </p:nvPr>
        </p:nvSpPr>
        <p:spPr>
          <a:xfrm>
            <a:off x="838200" y="2133600"/>
            <a:ext cx="7772400" cy="3352800"/>
          </a:xfrm>
        </p:spPr>
        <p:txBody>
          <a:bodyPr/>
          <a:lstStyle/>
          <a:p>
            <a:pPr eaLnBrk="1" hangingPunct="1"/>
            <a:r>
              <a:rPr lang="en-US" sz="3600" smtClean="0"/>
              <a:t>We have suggested beginning each simulation with a tactile version before turning to technology, but does the tactile aspect really add value to the students’ learning experience?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a:xfrm>
            <a:off x="457200" y="228600"/>
            <a:ext cx="7772400" cy="1143000"/>
          </a:xfrm>
        </p:spPr>
        <p:txBody>
          <a:bodyPr/>
          <a:lstStyle/>
          <a:p>
            <a:pPr eaLnBrk="1" hangingPunct="1"/>
            <a:r>
              <a:rPr lang="en-US" sz="4400" smtClean="0">
                <a:latin typeface="Perpetua" pitchFamily="18" charset="0"/>
              </a:rPr>
              <a:t>Should we do tactile first?</a:t>
            </a:r>
          </a:p>
        </p:txBody>
      </p:sp>
      <p:sp>
        <p:nvSpPr>
          <p:cNvPr id="45058" name="Content Placeholder 2"/>
          <p:cNvSpPr>
            <a:spLocks noGrp="1"/>
          </p:cNvSpPr>
          <p:nvPr>
            <p:ph sz="quarter" idx="1"/>
          </p:nvPr>
        </p:nvSpPr>
        <p:spPr>
          <a:xfrm>
            <a:off x="381000" y="1447800"/>
            <a:ext cx="8305800" cy="5029200"/>
          </a:xfrm>
        </p:spPr>
        <p:txBody>
          <a:bodyPr/>
          <a:lstStyle/>
          <a:p>
            <a:pPr eaLnBrk="1" hangingPunct="1">
              <a:lnSpc>
                <a:spcPct val="80000"/>
              </a:lnSpc>
            </a:pPr>
            <a:r>
              <a:rPr lang="en-US" sz="3600" smtClean="0"/>
              <a:t>Potential advantages:</a:t>
            </a:r>
          </a:p>
          <a:p>
            <a:pPr lvl="1" eaLnBrk="1" hangingPunct="1">
              <a:lnSpc>
                <a:spcPct val="80000"/>
              </a:lnSpc>
            </a:pPr>
            <a:r>
              <a:rPr lang="en-US" sz="3600" smtClean="0"/>
              <a:t>Students are in a better position to understand what the technology simulation is doing if they have first performed a tactile simulation themselves.</a:t>
            </a:r>
          </a:p>
          <a:p>
            <a:pPr lvl="1" eaLnBrk="1" hangingPunct="1">
              <a:lnSpc>
                <a:spcPct val="80000"/>
              </a:lnSpc>
            </a:pPr>
            <a:r>
              <a:rPr lang="en-US" sz="3600" smtClean="0"/>
              <a:t>We use applets that mirror the hands-on activity as closely as possible so the technology is not a “black box.”</a:t>
            </a:r>
          </a:p>
          <a:p>
            <a:pPr eaLnBrk="1" hangingPunct="1">
              <a:lnSpc>
                <a:spcPct val="80000"/>
              </a:lnSpc>
            </a:pPr>
            <a:r>
              <a:rPr lang="en-US" sz="3600" smtClean="0"/>
              <a:t>Potential disadvantage:  tactile simulations take valuable class time.  </a:t>
            </a:r>
          </a:p>
          <a:p>
            <a:pPr eaLnBrk="1" hangingPunct="1">
              <a:lnSpc>
                <a:spcPct val="80000"/>
              </a:lnSpc>
            </a:pPr>
            <a:endParaRPr lang="en-US" sz="22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z="4400" smtClean="0">
                <a:latin typeface="Perpetua" pitchFamily="18" charset="0"/>
              </a:rPr>
              <a:t>Curriculum Goal</a:t>
            </a:r>
          </a:p>
        </p:txBody>
      </p:sp>
      <p:sp>
        <p:nvSpPr>
          <p:cNvPr id="17410" name="Content Placeholder 2"/>
          <p:cNvSpPr>
            <a:spLocks noGrp="1"/>
          </p:cNvSpPr>
          <p:nvPr>
            <p:ph sz="quarter" idx="1"/>
          </p:nvPr>
        </p:nvSpPr>
        <p:spPr/>
        <p:txBody>
          <a:bodyPr/>
          <a:lstStyle/>
          <a:p>
            <a:pPr eaLnBrk="1" hangingPunct="1"/>
            <a:r>
              <a:rPr lang="en-US" sz="3600" smtClean="0"/>
              <a:t>Use technology simulations to lead students to develop an understanding of the concepts of statistical significance and </a:t>
            </a:r>
            <a:r>
              <a:rPr lang="en-US" sz="3600" i="1" smtClean="0"/>
              <a:t>p</a:t>
            </a:r>
            <a:r>
              <a:rPr lang="en-US" sz="3600" smtClean="0"/>
              <a:t>-values.</a:t>
            </a:r>
          </a:p>
          <a:p>
            <a:pPr lvl="1" eaLnBrk="1" hangingPunct="1"/>
            <a:r>
              <a:rPr lang="en-US" sz="3600" smtClean="0"/>
              <a:t>Focus on statistical process.</a:t>
            </a:r>
          </a:p>
          <a:p>
            <a:pPr lvl="1" eaLnBrk="1" hangingPunct="1"/>
            <a:r>
              <a:rPr lang="en-US" sz="3600" smtClean="0"/>
              <a:t>Repeated exposure throughout course.</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Classroom Experiment</a:t>
            </a:r>
            <a:endParaRPr lang="en-US" sz="4400" dirty="0">
              <a:latin typeface="+mn-lt"/>
            </a:endParaRPr>
          </a:p>
        </p:txBody>
      </p:sp>
      <p:sp>
        <p:nvSpPr>
          <p:cNvPr id="46082" name="Content Placeholder 2"/>
          <p:cNvSpPr>
            <a:spLocks noGrp="1"/>
          </p:cNvSpPr>
          <p:nvPr>
            <p:ph sz="quarter" idx="1"/>
          </p:nvPr>
        </p:nvSpPr>
        <p:spPr>
          <a:xfrm>
            <a:off x="914400" y="1447800"/>
            <a:ext cx="7772400" cy="3962400"/>
          </a:xfrm>
        </p:spPr>
        <p:txBody>
          <a:bodyPr/>
          <a:lstStyle/>
          <a:p>
            <a:pPr eaLnBrk="1" hangingPunct="1"/>
            <a:r>
              <a:rPr lang="en-US" sz="3600" smtClean="0"/>
              <a:t>Randomly assigned 43 students to two treatment groups.</a:t>
            </a:r>
          </a:p>
          <a:p>
            <a:pPr eaLnBrk="1" hangingPunct="1"/>
            <a:r>
              <a:rPr lang="en-US" sz="3600" smtClean="0"/>
              <a:t>Class topic was investigating the sampling distribution of a single proportion.</a:t>
            </a:r>
          </a:p>
          <a:p>
            <a:pPr eaLnBrk="1" hangingPunct="1"/>
            <a:endParaRPr lang="en-US" sz="36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3"/>
          <p:cNvSpPr>
            <a:spLocks noGrp="1"/>
          </p:cNvSpPr>
          <p:nvPr>
            <p:ph type="title"/>
          </p:nvPr>
        </p:nvSpPr>
        <p:spPr/>
        <p:txBody>
          <a:bodyPr/>
          <a:lstStyle/>
          <a:p>
            <a:pPr eaLnBrk="1" hangingPunct="1"/>
            <a:r>
              <a:rPr lang="en-US" sz="4400" smtClean="0">
                <a:latin typeface="Perpetua" pitchFamily="18" charset="0"/>
              </a:rPr>
              <a:t>Classroom Experiment</a:t>
            </a:r>
          </a:p>
        </p:txBody>
      </p:sp>
      <p:sp>
        <p:nvSpPr>
          <p:cNvPr id="47106" name="Content Placeholder 2"/>
          <p:cNvSpPr>
            <a:spLocks noGrp="1"/>
          </p:cNvSpPr>
          <p:nvPr>
            <p:ph sz="quarter" idx="1"/>
          </p:nvPr>
        </p:nvSpPr>
        <p:spPr/>
        <p:txBody>
          <a:bodyPr/>
          <a:lstStyle/>
          <a:p>
            <a:pPr eaLnBrk="1" hangingPunct="1">
              <a:lnSpc>
                <a:spcPct val="90000"/>
              </a:lnSpc>
            </a:pPr>
            <a:r>
              <a:rPr lang="en-US" sz="3900" smtClean="0"/>
              <a:t>Tactile group (20 students) students each determined the sample proportion of orange candies among 25 actual Reese’s Pieces.</a:t>
            </a:r>
          </a:p>
          <a:p>
            <a:pPr lvl="1" eaLnBrk="1" hangingPunct="1">
              <a:lnSpc>
                <a:spcPct val="90000"/>
              </a:lnSpc>
            </a:pPr>
            <a:r>
              <a:rPr lang="en-US" sz="3900" smtClean="0"/>
              <a:t>Students created a class dotplot of sample proportions.</a:t>
            </a:r>
          </a:p>
          <a:p>
            <a:pPr lvl="1" eaLnBrk="1" hangingPunct="1">
              <a:lnSpc>
                <a:spcPct val="90000"/>
              </a:lnSpc>
            </a:pPr>
            <a:r>
              <a:rPr lang="en-US" sz="3900" smtClean="0"/>
              <a:t>Then turned to applet for simulation of many samples of size 25.</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eaLnBrk="1" fontAlgn="auto" hangingPunct="1">
              <a:spcAft>
                <a:spcPts val="0"/>
              </a:spcAft>
              <a:defRPr/>
            </a:pPr>
            <a:r>
              <a:rPr lang="en-US" sz="4400" dirty="0" smtClean="0">
                <a:latin typeface="+mn-lt"/>
              </a:rPr>
              <a:t>Classroom Experiment</a:t>
            </a:r>
            <a:endParaRPr lang="en-US" sz="4400" dirty="0">
              <a:latin typeface="+mn-lt"/>
            </a:endParaRPr>
          </a:p>
        </p:txBody>
      </p:sp>
      <p:sp>
        <p:nvSpPr>
          <p:cNvPr id="48130" name="Content Placeholder 4"/>
          <p:cNvSpPr>
            <a:spLocks noGrp="1"/>
          </p:cNvSpPr>
          <p:nvPr>
            <p:ph sz="quarter" idx="1"/>
          </p:nvPr>
        </p:nvSpPr>
        <p:spPr/>
        <p:txBody>
          <a:bodyPr/>
          <a:lstStyle/>
          <a:p>
            <a:pPr eaLnBrk="1" hangingPunct="1"/>
            <a:r>
              <a:rPr lang="en-US" sz="3600" smtClean="0"/>
              <a:t>Non-tactile group (23) immediately moved to simulation with applet without working with Reese’s Pieces and creating pooled dotplot.</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Results</a:t>
            </a:r>
            <a:endParaRPr lang="en-US" sz="4400" dirty="0">
              <a:latin typeface="+mn-lt"/>
            </a:endParaRPr>
          </a:p>
        </p:txBody>
      </p:sp>
      <p:sp>
        <p:nvSpPr>
          <p:cNvPr id="49154" name="Content Placeholder 2"/>
          <p:cNvSpPr>
            <a:spLocks noGrp="1"/>
          </p:cNvSpPr>
          <p:nvPr>
            <p:ph sz="quarter" idx="1"/>
          </p:nvPr>
        </p:nvSpPr>
        <p:spPr/>
        <p:txBody>
          <a:bodyPr/>
          <a:lstStyle/>
          <a:p>
            <a:pPr eaLnBrk="1" hangingPunct="1"/>
            <a:r>
              <a:rPr lang="en-US" sz="3600" smtClean="0"/>
              <a:t>Students in both groups given a quiz the next day.</a:t>
            </a:r>
          </a:p>
          <a:p>
            <a:pPr lvl="1" eaLnBrk="1" hangingPunct="1"/>
            <a:r>
              <a:rPr lang="en-US" sz="3600" smtClean="0"/>
              <a:t>Five questions that involved a single sample proportion.</a:t>
            </a:r>
          </a:p>
          <a:p>
            <a:pPr lvl="1" eaLnBrk="1" hangingPunct="1"/>
            <a:r>
              <a:rPr lang="en-US" sz="3600" smtClean="0"/>
              <a:t>Independent and blinded statistics instructor graded the quizzes.</a:t>
            </a:r>
          </a:p>
          <a:p>
            <a:pPr lvl="1" eaLnBrk="1" hangingPunct="1"/>
            <a:r>
              <a:rPr lang="en-US" sz="3600" smtClean="0"/>
              <a:t>No statistically significant differences were found.</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eaLnBrk="1" fontAlgn="auto" hangingPunct="1">
              <a:spcAft>
                <a:spcPts val="0"/>
              </a:spcAft>
              <a:defRPr/>
            </a:pPr>
            <a:r>
              <a:rPr lang="en-US" sz="4400" dirty="0" smtClean="0">
                <a:latin typeface="+mn-lt"/>
              </a:rPr>
              <a:t>Results</a:t>
            </a:r>
            <a:endParaRPr lang="en-US" sz="4400" dirty="0">
              <a:latin typeface="+mn-lt"/>
            </a:endParaRPr>
          </a:p>
        </p:txBody>
      </p:sp>
      <p:sp>
        <p:nvSpPr>
          <p:cNvPr id="51202" name="Content Placeholder 3"/>
          <p:cNvSpPr>
            <a:spLocks noGrp="1"/>
          </p:cNvSpPr>
          <p:nvPr>
            <p:ph sz="quarter" idx="1"/>
          </p:nvPr>
        </p:nvSpPr>
        <p:spPr/>
        <p:txBody>
          <a:bodyPr/>
          <a:lstStyle/>
          <a:p>
            <a:pPr eaLnBrk="1" hangingPunct="1"/>
            <a:r>
              <a:rPr lang="en-US" sz="3600" smtClean="0"/>
              <a:t>Interesting outcome was that both groups seemed to finish the activity in about the same amount of time.</a:t>
            </a:r>
          </a:p>
          <a:p>
            <a:pPr eaLnBrk="1" hangingPunct="1"/>
            <a:r>
              <a:rPr lang="en-US" sz="3600" smtClean="0"/>
              <a:t>May suggest the tactile aspect does not take more time and does not hinder learning.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4400" dirty="0" smtClean="0">
                <a:latin typeface="+mn-lt"/>
              </a:rPr>
              <a:t>Results</a:t>
            </a:r>
            <a:endParaRPr lang="en-US" sz="4400" dirty="0">
              <a:latin typeface="+mn-lt"/>
            </a:endParaRPr>
          </a:p>
        </p:txBody>
      </p:sp>
      <p:sp>
        <p:nvSpPr>
          <p:cNvPr id="53250" name="Content Placeholder 2"/>
          <p:cNvSpPr>
            <a:spLocks noGrp="1"/>
          </p:cNvSpPr>
          <p:nvPr>
            <p:ph sz="quarter" idx="1"/>
          </p:nvPr>
        </p:nvSpPr>
        <p:spPr/>
        <p:txBody>
          <a:bodyPr/>
          <a:lstStyle/>
          <a:p>
            <a:pPr eaLnBrk="1" hangingPunct="1"/>
            <a:r>
              <a:rPr lang="en-US" sz="3600" smtClean="0"/>
              <a:t>In a follow-up questionnaire to a different class, approximately 50% of the students indicated the tactile component of the activity was helpful.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r>
              <a:rPr lang="en-US" sz="4400" smtClean="0">
                <a:latin typeface="Perpetua" pitchFamily="18" charset="0"/>
              </a:rPr>
              <a:t>Curriculum Design Issue #3</a:t>
            </a:r>
          </a:p>
        </p:txBody>
      </p:sp>
      <p:sp>
        <p:nvSpPr>
          <p:cNvPr id="54274" name="Content Placeholder 2"/>
          <p:cNvSpPr>
            <a:spLocks noGrp="1"/>
          </p:cNvSpPr>
          <p:nvPr>
            <p:ph sz="quarter" idx="1"/>
          </p:nvPr>
        </p:nvSpPr>
        <p:spPr/>
        <p:txBody>
          <a:bodyPr/>
          <a:lstStyle/>
          <a:p>
            <a:pPr eaLnBrk="1" hangingPunct="1"/>
            <a:r>
              <a:rPr lang="en-US" sz="3600" smtClean="0"/>
              <a:t>Should the first activity that students encounter focus on inference for a single proportion, as in the “Naughty or Nice” example, or on a comparison of two groups, as in the “Sleep Deprivation” example?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pPr eaLnBrk="1" hangingPunct="1"/>
            <a:r>
              <a:rPr lang="en-US" sz="4400" smtClean="0">
                <a:latin typeface="Perpetua" pitchFamily="18" charset="0"/>
              </a:rPr>
              <a:t>Curriculum Design Issue #4</a:t>
            </a:r>
          </a:p>
        </p:txBody>
      </p:sp>
      <p:sp>
        <p:nvSpPr>
          <p:cNvPr id="56322" name="Content Placeholder 2"/>
          <p:cNvSpPr>
            <a:spLocks noGrp="1"/>
          </p:cNvSpPr>
          <p:nvPr>
            <p:ph sz="quarter" idx="1"/>
          </p:nvPr>
        </p:nvSpPr>
        <p:spPr/>
        <p:txBody>
          <a:bodyPr/>
          <a:lstStyle/>
          <a:p>
            <a:pPr eaLnBrk="1" hangingPunct="1"/>
            <a:r>
              <a:rPr lang="en-US" sz="3600" smtClean="0"/>
              <a:t>In the case of a simulation involving a single proportion, as with the “Naughty or Nice” example, how should the tactile simulation be conducted?</a:t>
            </a:r>
          </a:p>
          <a:p>
            <a:pPr marL="1143000" lvl="2" eaLnBrk="1" hangingPunct="1"/>
            <a:r>
              <a:rPr lang="en-US" sz="3200" smtClean="0"/>
              <a:t>16 students each tossing one coin</a:t>
            </a:r>
          </a:p>
          <a:p>
            <a:pPr marL="1143000" lvl="2" eaLnBrk="1" hangingPunct="1"/>
            <a:r>
              <a:rPr lang="en-US" sz="3200" smtClean="0"/>
              <a:t>Each student tosses 1 coin 16 times</a:t>
            </a:r>
          </a:p>
          <a:p>
            <a:pPr marL="1143000" lvl="2" eaLnBrk="1" hangingPunct="1"/>
            <a:r>
              <a:rPr lang="en-US" sz="3200" smtClean="0"/>
              <a:t>Each student tosses 16 coins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pPr eaLnBrk="1" hangingPunct="1"/>
            <a:r>
              <a:rPr lang="en-US" sz="4400" smtClean="0">
                <a:latin typeface="Perpetua" pitchFamily="18" charset="0"/>
              </a:rPr>
              <a:t>Curriculum Design Issue #5</a:t>
            </a:r>
          </a:p>
        </p:txBody>
      </p:sp>
      <p:sp>
        <p:nvSpPr>
          <p:cNvPr id="57346" name="Content Placeholder 2"/>
          <p:cNvSpPr>
            <a:spLocks noGrp="1"/>
          </p:cNvSpPr>
          <p:nvPr>
            <p:ph sz="quarter" idx="1"/>
          </p:nvPr>
        </p:nvSpPr>
        <p:spPr>
          <a:xfrm>
            <a:off x="914400" y="1447800"/>
            <a:ext cx="7772400" cy="2133600"/>
          </a:xfrm>
        </p:spPr>
        <p:txBody>
          <a:bodyPr/>
          <a:lstStyle/>
          <a:p>
            <a:pPr eaLnBrk="1" hangingPunct="1"/>
            <a:r>
              <a:rPr lang="en-US" sz="3600" smtClean="0"/>
              <a:t>In the case of a randomization test for a 2×2 table, what statistic should the students calculate in their simulations?</a:t>
            </a:r>
          </a:p>
          <a:p>
            <a:pPr marL="742950" lvl="1" indent="-285750" eaLnBrk="1" hangingPunct="1"/>
            <a:r>
              <a:rPr lang="en-US" sz="3200" smtClean="0"/>
              <a:t>Difference in conditional proportions of success.</a:t>
            </a:r>
          </a:p>
          <a:p>
            <a:pPr marL="742950" lvl="1" indent="-285750" eaLnBrk="1" hangingPunct="1"/>
            <a:r>
              <a:rPr lang="en-US" sz="3200" smtClean="0"/>
              <a:t>Ratio of conditional proportions (Relative risk). </a:t>
            </a:r>
          </a:p>
          <a:p>
            <a:pPr marL="742950" lvl="1" indent="-285750" eaLnBrk="1" hangingPunct="1"/>
            <a:r>
              <a:rPr lang="en-US" sz="3200" smtClean="0"/>
              <a:t>Number of successes in group A.</a:t>
            </a:r>
          </a:p>
          <a:p>
            <a:pPr marL="742950" lvl="1" indent="-285750" eaLnBrk="1" hangingPunct="1"/>
            <a:endParaRPr lang="en-US" sz="3200" smtClean="0"/>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3"/>
          <p:cNvSpPr>
            <a:spLocks noGrp="1"/>
          </p:cNvSpPr>
          <p:nvPr>
            <p:ph type="title"/>
          </p:nvPr>
        </p:nvSpPr>
        <p:spPr/>
        <p:txBody>
          <a:bodyPr/>
          <a:lstStyle/>
          <a:p>
            <a:pPr eaLnBrk="1" hangingPunct="1"/>
            <a:r>
              <a:rPr lang="en-US" sz="4400" smtClean="0">
                <a:latin typeface="Perpetua" pitchFamily="18" charset="0"/>
              </a:rPr>
              <a:t>Curriculum Design Issue #6</a:t>
            </a:r>
          </a:p>
        </p:txBody>
      </p:sp>
      <p:sp>
        <p:nvSpPr>
          <p:cNvPr id="58370" name="Content Placeholder 2"/>
          <p:cNvSpPr>
            <a:spLocks noGrp="1"/>
          </p:cNvSpPr>
          <p:nvPr>
            <p:ph sz="quarter" idx="1"/>
          </p:nvPr>
        </p:nvSpPr>
        <p:spPr>
          <a:xfrm>
            <a:off x="914400" y="1524000"/>
            <a:ext cx="7772400" cy="4572000"/>
          </a:xfrm>
        </p:spPr>
        <p:txBody>
          <a:bodyPr/>
          <a:lstStyle/>
          <a:p>
            <a:pPr eaLnBrk="1" hangingPunct="1"/>
            <a:r>
              <a:rPr lang="en-US" sz="3600" smtClean="0"/>
              <a:t>How much of the work should the technology do automatically (calculating empirical </a:t>
            </a:r>
            <a:r>
              <a:rPr lang="en-US" sz="3600" i="1" smtClean="0"/>
              <a:t>p</a:t>
            </a:r>
            <a:r>
              <a:rPr lang="en-US" sz="3600" smtClean="0"/>
              <a:t>-values)?</a:t>
            </a:r>
          </a:p>
          <a:p>
            <a:pPr marL="1143000" lvl="2" eaLnBrk="1" hangingPunct="1"/>
            <a:r>
              <a:rPr lang="en-US" sz="3200" smtClean="0"/>
              <a:t>Push a button (e.g., based on two-way table).</a:t>
            </a:r>
          </a:p>
          <a:p>
            <a:pPr marL="1143000" lvl="2" eaLnBrk="1" hangingPunct="1"/>
            <a:r>
              <a:rPr lang="en-US" sz="3200" smtClean="0"/>
              <a:t>Specify observed result to count beyond.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pPr eaLnBrk="1" hangingPunct="1"/>
            <a:r>
              <a:rPr lang="en-US" sz="4400" smtClean="0">
                <a:latin typeface="Perpetua" pitchFamily="18" charset="0"/>
              </a:rPr>
              <a:t>Learning Process</a:t>
            </a:r>
          </a:p>
        </p:txBody>
      </p:sp>
      <p:sp>
        <p:nvSpPr>
          <p:cNvPr id="18434" name="Rectangle 3"/>
          <p:cNvSpPr>
            <a:spLocks noGrp="1"/>
          </p:cNvSpPr>
          <p:nvPr>
            <p:ph type="body" idx="1"/>
          </p:nvPr>
        </p:nvSpPr>
        <p:spPr/>
        <p:txBody>
          <a:bodyPr/>
          <a:lstStyle/>
          <a:p>
            <a:pPr eaLnBrk="1" hangingPunct="1"/>
            <a:r>
              <a:rPr lang="en-US" sz="3600" smtClean="0"/>
              <a:t>Research study and data.</a:t>
            </a:r>
          </a:p>
          <a:p>
            <a:pPr eaLnBrk="1" hangingPunct="1"/>
            <a:r>
              <a:rPr lang="en-US" sz="3600" smtClean="0"/>
              <a:t>Tactile simulation and class discussion of results.</a:t>
            </a:r>
          </a:p>
          <a:p>
            <a:pPr eaLnBrk="1" hangingPunct="1"/>
            <a:r>
              <a:rPr lang="en-US" sz="3600" smtClean="0"/>
              <a:t>Simulation using a tailored applet.</a:t>
            </a:r>
          </a:p>
          <a:p>
            <a:pPr eaLnBrk="1" hangingPunct="1"/>
            <a:r>
              <a:rPr lang="en-US" sz="3600" smtClean="0"/>
              <a:t>Empirical </a:t>
            </a:r>
            <a:r>
              <a:rPr lang="en-US" sz="3600" i="1" smtClean="0"/>
              <a:t>p</a:t>
            </a:r>
            <a:r>
              <a:rPr lang="en-US" sz="3600" smtClean="0"/>
              <a:t>-value and discussion.</a:t>
            </a:r>
          </a:p>
          <a:p>
            <a:pPr eaLnBrk="1" hangingPunct="1"/>
            <a:r>
              <a:rPr lang="en-US" sz="3600" smtClean="0"/>
              <a:t>Conclusion in context.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3"/>
          <p:cNvSpPr>
            <a:spLocks noGrp="1"/>
          </p:cNvSpPr>
          <p:nvPr>
            <p:ph type="title"/>
          </p:nvPr>
        </p:nvSpPr>
        <p:spPr>
          <a:xfrm>
            <a:off x="914400" y="304800"/>
            <a:ext cx="7772400" cy="1143000"/>
          </a:xfrm>
        </p:spPr>
        <p:txBody>
          <a:bodyPr/>
          <a:lstStyle/>
          <a:p>
            <a:pPr eaLnBrk="1" hangingPunct="1"/>
            <a:r>
              <a:rPr lang="en-US" sz="4400" smtClean="0">
                <a:latin typeface="Perpetua" pitchFamily="18" charset="0"/>
              </a:rPr>
              <a:t>Curriculum Design Issue #7</a:t>
            </a:r>
          </a:p>
        </p:txBody>
      </p:sp>
      <p:sp>
        <p:nvSpPr>
          <p:cNvPr id="59394" name="Content Placeholder 2"/>
          <p:cNvSpPr>
            <a:spLocks noGrp="1"/>
          </p:cNvSpPr>
          <p:nvPr>
            <p:ph sz="quarter" idx="1"/>
          </p:nvPr>
        </p:nvSpPr>
        <p:spPr/>
        <p:txBody>
          <a:bodyPr/>
          <a:lstStyle/>
          <a:p>
            <a:pPr eaLnBrk="1" hangingPunct="1"/>
            <a:r>
              <a:rPr lang="en-US" sz="3600" smtClean="0"/>
              <a:t>Should the type of randomness used in the simulation always reflect the role of randomness used in the actual data collection process?</a:t>
            </a:r>
          </a:p>
          <a:p>
            <a:pPr lvl="1" eaLnBrk="1" hangingPunct="1"/>
            <a:r>
              <a:rPr lang="en-US" sz="3600" smtClean="0"/>
              <a:t>Randomizing (assignment) when data arises from experiments. Bootstrapping and/or sampling from finite populations when data arises from samples.</a:t>
            </a:r>
          </a:p>
          <a:p>
            <a:pPr lvl="1" eaLnBrk="1" hangingPunct="1"/>
            <a:r>
              <a:rPr lang="en-US" sz="3600" smtClean="0"/>
              <a:t>Always randomizing group membership.</a:t>
            </a:r>
          </a:p>
          <a:p>
            <a:pPr eaLnBrk="1" hangingPunct="1"/>
            <a:endParaRPr lang="en-US" sz="360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838200" y="228600"/>
            <a:ext cx="7772400" cy="1143000"/>
          </a:xfrm>
        </p:spPr>
        <p:txBody>
          <a:bodyPr/>
          <a:lstStyle/>
          <a:p>
            <a:pPr eaLnBrk="1" hangingPunct="1"/>
            <a:r>
              <a:rPr lang="en-US" sz="4400" smtClean="0">
                <a:latin typeface="Perpetua" pitchFamily="18" charset="0"/>
              </a:rPr>
              <a:t>Summary</a:t>
            </a:r>
          </a:p>
        </p:txBody>
      </p:sp>
      <p:sp>
        <p:nvSpPr>
          <p:cNvPr id="60418" name="Content Placeholder 2"/>
          <p:cNvSpPr>
            <a:spLocks noGrp="1"/>
          </p:cNvSpPr>
          <p:nvPr>
            <p:ph sz="quarter" idx="1"/>
          </p:nvPr>
        </p:nvSpPr>
        <p:spPr/>
        <p:txBody>
          <a:bodyPr/>
          <a:lstStyle/>
          <a:p>
            <a:pPr eaLnBrk="1" hangingPunct="1"/>
            <a:r>
              <a:rPr lang="en-US" sz="3600" smtClean="0"/>
              <a:t>Feasibility of random assignment in classroom experiments.</a:t>
            </a:r>
          </a:p>
          <a:p>
            <a:pPr marL="742950" lvl="1" indent="-285750" eaLnBrk="1" hangingPunct="1"/>
            <a:r>
              <a:rPr lang="en-US" sz="3200" smtClean="0"/>
              <a:t>Focused and relevant research questions.</a:t>
            </a:r>
          </a:p>
          <a:p>
            <a:pPr marL="742950" lvl="1" indent="-285750" eaLnBrk="1" hangingPunct="1"/>
            <a:r>
              <a:rPr lang="en-US" sz="3200" smtClean="0"/>
              <a:t>Direct link between research and classroom practice.</a:t>
            </a:r>
          </a:p>
          <a:p>
            <a:pPr marL="742950" lvl="1" indent="-285750" eaLnBrk="1" hangingPunct="1"/>
            <a:r>
              <a:rPr lang="en-US" sz="3200" smtClean="0"/>
              <a:t>Assessment instruments described in Holcomb, Chance, Rossman, and Cobb (2010, Proceedings).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pPr eaLnBrk="1" hangingPunct="1"/>
            <a:r>
              <a:rPr lang="en-US" sz="4400" smtClean="0"/>
              <a:t>References</a:t>
            </a:r>
          </a:p>
        </p:txBody>
      </p:sp>
      <p:sp>
        <p:nvSpPr>
          <p:cNvPr id="61442" name="Content Placeholder 2"/>
          <p:cNvSpPr>
            <a:spLocks noGrp="1"/>
          </p:cNvSpPr>
          <p:nvPr>
            <p:ph sz="quarter" idx="1"/>
          </p:nvPr>
        </p:nvSpPr>
        <p:spPr/>
        <p:txBody>
          <a:bodyPr/>
          <a:lstStyle/>
          <a:p>
            <a:pPr eaLnBrk="1" hangingPunct="1"/>
            <a:r>
              <a:rPr lang="en-US" sz="2400" smtClean="0"/>
              <a:t>Cobb, George W. (2007). The Introductory Statistics Course: A Ptolemaic Curriculum? </a:t>
            </a:r>
            <a:r>
              <a:rPr lang="en-US" sz="2400" i="1" smtClean="0"/>
              <a:t>Technology Innovations in Statistics Education</a:t>
            </a:r>
            <a:r>
              <a:rPr lang="en-US" sz="2400" smtClean="0"/>
              <a:t>, 1(1),</a:t>
            </a:r>
            <a:r>
              <a:rPr lang="en-US" sz="2400" i="1" u="sng" smtClean="0">
                <a:hlinkClick r:id="rId2"/>
              </a:rPr>
              <a:t>www.escholarship.org/uc/item/6hb3k0nz</a:t>
            </a:r>
            <a:endParaRPr lang="en-US" sz="2400" smtClean="0"/>
          </a:p>
          <a:p>
            <a:pPr eaLnBrk="1" hangingPunct="1"/>
            <a:r>
              <a:rPr lang="en-US" sz="2400" smtClean="0"/>
              <a:t>Holcomb, J., Chance, B., Rossman, A., &amp; Cobb, G., (2010).  Assessing student learning about statistical inference, </a:t>
            </a:r>
            <a:r>
              <a:rPr lang="en-US" sz="2400" i="1" smtClean="0"/>
              <a:t>Proceedings of the 8</a:t>
            </a:r>
            <a:r>
              <a:rPr lang="en-US" sz="2400" i="1" baseline="30000" smtClean="0"/>
              <a:t>th</a:t>
            </a:r>
            <a:r>
              <a:rPr lang="en-US" sz="2400" i="1" smtClean="0"/>
              <a:t> International Conference on Teaching Statistics.</a:t>
            </a:r>
            <a:endParaRPr lang="en-US" sz="2400" smtClean="0"/>
          </a:p>
          <a:p>
            <a:pPr eaLnBrk="1" hangingPunct="1"/>
            <a:r>
              <a:rPr lang="en-US" sz="2400" smtClean="0"/>
              <a:t>Hamlin, J. K., Wynn, K., &amp; Bloom, P. (2007). Social evaluation by preverbal infants. </a:t>
            </a:r>
            <a:r>
              <a:rPr lang="en-US" sz="2400" i="1" smtClean="0"/>
              <a:t>Nature</a:t>
            </a:r>
            <a:r>
              <a:rPr lang="en-US" sz="2400" smtClean="0"/>
              <a:t>, 450, 557-559</a:t>
            </a:r>
          </a:p>
          <a:p>
            <a:pPr eaLnBrk="1" hangingPunct="1"/>
            <a:r>
              <a:rPr lang="en-US" sz="2400" smtClean="0"/>
              <a:t>Stickgold, R., James, L., &amp; Hobson, J.A. (2000). Visual discrimination learning requires post-training sleep. </a:t>
            </a:r>
            <a:r>
              <a:rPr lang="en-US" sz="2400" i="1" smtClean="0"/>
              <a:t>Nature Neuroscience</a:t>
            </a:r>
            <a:r>
              <a:rPr lang="en-US" sz="2400" smtClean="0"/>
              <a:t>, 2, 1237-1238.</a:t>
            </a:r>
          </a:p>
          <a:p>
            <a:pPr eaLnBrk="1" hangingPunct="1"/>
            <a:r>
              <a:rPr lang="en-US" sz="2400" smtClean="0">
                <a:hlinkClick r:id="rId3"/>
              </a:rPr>
              <a:t>http://statweb.calpoly.edu/csi</a:t>
            </a:r>
            <a:endParaRPr lang="en-US" sz="2400" smtClean="0"/>
          </a:p>
          <a:p>
            <a:pPr eaLnBrk="1" hangingPunct="1">
              <a:buFont typeface="Wingdings 2" pitchFamily="18" charset="2"/>
              <a:buNone/>
            </a:pPr>
            <a:r>
              <a:rPr lang="en-US" sz="2400" smtClean="0"/>
              <a:t>Thanks to National Science Foundation DUE/CCLI #0633349</a:t>
            </a:r>
          </a:p>
          <a:p>
            <a:pPr eaLnBrk="1" hangingPunct="1"/>
            <a:endParaRPr lang="en-US" sz="2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63"/>
            <a:ext cx="8001000" cy="1417637"/>
          </a:xfrm>
        </p:spPr>
        <p:txBody>
          <a:bodyPr>
            <a:noAutofit/>
          </a:bodyPr>
          <a:lstStyle/>
          <a:p>
            <a:pPr eaLnBrk="1" fontAlgn="auto" hangingPunct="1">
              <a:spcAft>
                <a:spcPts val="0"/>
              </a:spcAft>
              <a:defRPr/>
            </a:pPr>
            <a:r>
              <a:rPr lang="en-US" sz="4400" dirty="0" smtClean="0">
                <a:latin typeface="+mn-lt"/>
              </a:rPr>
              <a:t>Classroom Activities (Example 1): </a:t>
            </a:r>
            <a:br>
              <a:rPr lang="en-US" sz="4400" dirty="0" smtClean="0">
                <a:latin typeface="+mn-lt"/>
              </a:rPr>
            </a:br>
            <a:r>
              <a:rPr lang="en-US" sz="4400" i="1" dirty="0" smtClean="0">
                <a:latin typeface="+mn-lt"/>
              </a:rPr>
              <a:t>Naughty or Nice? </a:t>
            </a:r>
            <a:endParaRPr lang="en-US" sz="4400" dirty="0">
              <a:latin typeface="+mn-lt"/>
            </a:endParaRPr>
          </a:p>
        </p:txBody>
      </p:sp>
      <p:sp>
        <p:nvSpPr>
          <p:cNvPr id="20482" name="Content Placeholder 2"/>
          <p:cNvSpPr>
            <a:spLocks noGrp="1"/>
          </p:cNvSpPr>
          <p:nvPr>
            <p:ph sz="quarter" idx="1"/>
          </p:nvPr>
        </p:nvSpPr>
        <p:spPr>
          <a:xfrm>
            <a:off x="914400" y="1752600"/>
            <a:ext cx="8001000" cy="4724400"/>
          </a:xfrm>
        </p:spPr>
        <p:txBody>
          <a:bodyPr/>
          <a:lstStyle/>
          <a:p>
            <a:pPr eaLnBrk="1" hangingPunct="1"/>
            <a:r>
              <a:rPr lang="en-US" sz="3600" smtClean="0"/>
              <a:t>Hamlin, Wynn, and Bloom (</a:t>
            </a:r>
            <a:r>
              <a:rPr lang="en-US" sz="3600" i="1" smtClean="0"/>
              <a:t>Nature,</a:t>
            </a:r>
            <a:r>
              <a:rPr lang="en-US" sz="3600" smtClean="0"/>
              <a:t> 2007)</a:t>
            </a:r>
          </a:p>
          <a:p>
            <a:pPr lvl="1" eaLnBrk="1" hangingPunct="1"/>
            <a:r>
              <a:rPr lang="en-US" sz="3600" smtClean="0"/>
              <a:t>Videos available at </a:t>
            </a:r>
            <a:r>
              <a:rPr lang="en-US" u="sng" smtClean="0">
                <a:hlinkClick r:id="rId2"/>
              </a:rPr>
              <a:t>www.yale.edu/infantlab/socialevaluation/Helper-Hinderer.html</a:t>
            </a:r>
            <a:endParaRPr lang="en-US" u="sng" smtClean="0"/>
          </a:p>
          <a:p>
            <a:pPr eaLnBrk="1" hangingPunct="1"/>
            <a:r>
              <a:rPr lang="en-US" sz="3600" smtClean="0"/>
              <a:t>Do the experimental results (14 out of 16) provide convincing evidence that infants have a genuine preference for the helper toy rather than the result occurring by chance alone?</a:t>
            </a:r>
          </a:p>
          <a:p>
            <a:pPr eaLnBrk="1" hangingPunct="1"/>
            <a:r>
              <a:rPr lang="en-US" sz="3600" smtClean="0"/>
              <a:t>Inference for a binomial proportion.</a:t>
            </a:r>
            <a:endParaRPr lang="en-US" sz="3600" i="1" smtClean="0"/>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2"/>
          <p:cNvSpPr>
            <a:spLocks noGrp="1"/>
          </p:cNvSpPr>
          <p:nvPr>
            <p:ph sz="quarter" idx="1"/>
          </p:nvPr>
        </p:nvSpPr>
        <p:spPr/>
        <p:txBody>
          <a:bodyPr/>
          <a:lstStyle/>
          <a:p>
            <a:pPr eaLnBrk="1" hangingPunct="1">
              <a:lnSpc>
                <a:spcPct val="80000"/>
              </a:lnSpc>
              <a:buFont typeface="Arial" charset="0"/>
              <a:buChar char="•"/>
            </a:pPr>
            <a:r>
              <a:rPr lang="en-US" sz="3600" i="1" smtClean="0"/>
              <a:t>How likely</a:t>
            </a:r>
            <a:r>
              <a:rPr lang="en-US" sz="3600" smtClean="0"/>
              <a:t> such an extreme result would be under the null model of no preference?</a:t>
            </a:r>
          </a:p>
          <a:p>
            <a:pPr lvl="1" eaLnBrk="1" hangingPunct="1">
              <a:lnSpc>
                <a:spcPct val="80000"/>
              </a:lnSpc>
              <a:buFont typeface="Arial" charset="0"/>
              <a:buChar char="•"/>
            </a:pPr>
            <a:r>
              <a:rPr lang="en-US" sz="3600" smtClean="0"/>
              <a:t>Begin with each student flipping a coin 16 times.</a:t>
            </a:r>
          </a:p>
          <a:p>
            <a:pPr lvl="1" eaLnBrk="1" hangingPunct="1">
              <a:lnSpc>
                <a:spcPct val="80000"/>
              </a:lnSpc>
              <a:buFont typeface="Arial" charset="0"/>
              <a:buChar char="•"/>
            </a:pPr>
            <a:r>
              <a:rPr lang="en-US" sz="3600" smtClean="0"/>
              <a:t>Combine results from class with a dotplot.</a:t>
            </a:r>
          </a:p>
          <a:p>
            <a:pPr lvl="1" eaLnBrk="1" hangingPunct="1">
              <a:lnSpc>
                <a:spcPct val="80000"/>
              </a:lnSpc>
              <a:buFont typeface="Arial" charset="0"/>
              <a:buChar char="•"/>
            </a:pPr>
            <a:r>
              <a:rPr lang="en-US" sz="3600" smtClean="0"/>
              <a:t>Move to applet to simulate tossing 16 coins for 1000 repetitions.</a:t>
            </a:r>
          </a:p>
          <a:p>
            <a:pPr lvl="1" eaLnBrk="1" hangingPunct="1">
              <a:lnSpc>
                <a:spcPct val="80000"/>
              </a:lnSpc>
              <a:buFont typeface="Arial" charset="0"/>
              <a:buChar char="•"/>
            </a:pPr>
            <a:r>
              <a:rPr lang="en-US" sz="3600" smtClean="0"/>
              <a:t>Determine the proportion of repetitions14 or more flips were heads.</a:t>
            </a:r>
          </a:p>
          <a:p>
            <a:pPr eaLnBrk="1" hangingPunct="1">
              <a:lnSpc>
                <a:spcPct val="80000"/>
              </a:lnSpc>
            </a:pPr>
            <a:endParaRPr lang="en-US" sz="2400" smtClean="0"/>
          </a:p>
        </p:txBody>
      </p:sp>
      <p:sp>
        <p:nvSpPr>
          <p:cNvPr id="21506" name="Title 1"/>
          <p:cNvSpPr>
            <a:spLocks noGrp="1"/>
          </p:cNvSpPr>
          <p:nvPr>
            <p:ph type="title"/>
          </p:nvPr>
        </p:nvSpPr>
        <p:spPr>
          <a:xfrm>
            <a:off x="914400" y="274638"/>
            <a:ext cx="8001000" cy="1143000"/>
          </a:xfrm>
        </p:spPr>
        <p:txBody>
          <a:bodyPr/>
          <a:lstStyle/>
          <a:p>
            <a:pPr eaLnBrk="1" hangingPunct="1"/>
            <a:r>
              <a:rPr lang="en-US" sz="4400" smtClean="0">
                <a:latin typeface="Perpetua" pitchFamily="18" charset="0"/>
              </a:rPr>
              <a:t>Randomization approach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7772400" cy="1143000"/>
          </a:xfrm>
        </p:spPr>
        <p:txBody>
          <a:bodyPr>
            <a:normAutofit/>
          </a:bodyPr>
          <a:lstStyle/>
          <a:p>
            <a:pPr eaLnBrk="1" fontAlgn="auto" hangingPunct="1">
              <a:spcAft>
                <a:spcPts val="0"/>
              </a:spcAft>
              <a:defRPr/>
            </a:pPr>
            <a:r>
              <a:rPr lang="en-US" sz="4400" i="1" dirty="0" smtClean="0">
                <a:latin typeface="+mn-lt"/>
              </a:rPr>
              <a:t>Example 2: Sleep Deprivation? </a:t>
            </a:r>
            <a:endParaRPr lang="en-US" sz="4400" dirty="0">
              <a:latin typeface="+mn-lt"/>
            </a:endParaRPr>
          </a:p>
        </p:txBody>
      </p:sp>
      <p:sp>
        <p:nvSpPr>
          <p:cNvPr id="22530" name="Content Placeholder 2"/>
          <p:cNvSpPr>
            <a:spLocks noGrp="1"/>
          </p:cNvSpPr>
          <p:nvPr>
            <p:ph sz="quarter" idx="1"/>
          </p:nvPr>
        </p:nvSpPr>
        <p:spPr>
          <a:xfrm>
            <a:off x="304800" y="1447800"/>
            <a:ext cx="8686800" cy="4800600"/>
          </a:xfrm>
        </p:spPr>
        <p:txBody>
          <a:bodyPr/>
          <a:lstStyle/>
          <a:p>
            <a:pPr eaLnBrk="1" hangingPunct="1"/>
            <a:r>
              <a:rPr lang="en-US" sz="3600" smtClean="0"/>
              <a:t>Stickgold, James, &amp; Hobson, (</a:t>
            </a:r>
            <a:r>
              <a:rPr lang="en-US" sz="3600" i="1" smtClean="0"/>
              <a:t>Nature Neuroscience, </a:t>
            </a:r>
            <a:r>
              <a:rPr lang="en-US" sz="3600" smtClean="0"/>
              <a:t>2000)</a:t>
            </a:r>
          </a:p>
          <a:p>
            <a:pPr lvl="1" eaLnBrk="1" hangingPunct="1"/>
            <a:r>
              <a:rPr lang="en-US" sz="3600" smtClean="0"/>
              <a:t>21 subjects randomly assigned to one of two groups: sleep deprived group and unrestricted sleep. </a:t>
            </a:r>
          </a:p>
          <a:p>
            <a:pPr lvl="1" eaLnBrk="1" hangingPunct="1"/>
            <a:r>
              <a:rPr lang="en-US" sz="3600" smtClean="0"/>
              <a:t>Both groups then allowed as much sleep as wanted on the following two nights. </a:t>
            </a:r>
          </a:p>
          <a:p>
            <a:pPr lvl="1" eaLnBrk="1" hangingPunct="1"/>
            <a:r>
              <a:rPr lang="en-US" sz="3600" smtClean="0"/>
              <a:t>All subjects re-tested on the third day.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sz="4400" i="1" smtClean="0">
                <a:latin typeface="Perpetua" pitchFamily="18" charset="0"/>
              </a:rPr>
              <a:t>Example 2: Sleep Deprivation?</a:t>
            </a:r>
            <a:r>
              <a:rPr lang="en-US" i="1" smtClean="0"/>
              <a:t> </a:t>
            </a:r>
            <a:endParaRPr lang="en-US" smtClean="0"/>
          </a:p>
        </p:txBody>
      </p:sp>
      <p:sp>
        <p:nvSpPr>
          <p:cNvPr id="23554" name="Content Placeholder 2"/>
          <p:cNvSpPr>
            <a:spLocks noGrp="1"/>
          </p:cNvSpPr>
          <p:nvPr>
            <p:ph sz="quarter" idx="1"/>
          </p:nvPr>
        </p:nvSpPr>
        <p:spPr/>
        <p:txBody>
          <a:bodyPr/>
          <a:lstStyle/>
          <a:p>
            <a:pPr eaLnBrk="1" hangingPunct="1">
              <a:lnSpc>
                <a:spcPct val="90000"/>
              </a:lnSpc>
            </a:pPr>
            <a:r>
              <a:rPr lang="en-US" sz="3800" smtClean="0"/>
              <a:t>Randomized experiment.</a:t>
            </a:r>
          </a:p>
          <a:p>
            <a:pPr eaLnBrk="1" hangingPunct="1">
              <a:lnSpc>
                <a:spcPct val="90000"/>
              </a:lnSpc>
            </a:pPr>
            <a:r>
              <a:rPr lang="en-US" sz="3800" smtClean="0"/>
              <a:t>Compared mean improvement in response time to a visual stimulus on a computer screen. </a:t>
            </a:r>
          </a:p>
          <a:p>
            <a:pPr lvl="2" eaLnBrk="1" hangingPunct="1">
              <a:lnSpc>
                <a:spcPct val="90000"/>
              </a:lnSpc>
            </a:pPr>
            <a:r>
              <a:rPr lang="en-US" sz="3600" smtClean="0"/>
              <a:t>Unrestricted sleep group: 19.82 ms.</a:t>
            </a:r>
          </a:p>
          <a:p>
            <a:pPr lvl="2" eaLnBrk="1" hangingPunct="1">
              <a:lnSpc>
                <a:spcPct val="90000"/>
              </a:lnSpc>
            </a:pPr>
            <a:r>
              <a:rPr lang="en-US" sz="3600" smtClean="0"/>
              <a:t>Sleep deprived group: 3.90 ms. </a:t>
            </a:r>
          </a:p>
          <a:p>
            <a:pPr eaLnBrk="1" hangingPunct="1">
              <a:lnSpc>
                <a:spcPct val="90000"/>
              </a:lnSpc>
            </a:pPr>
            <a:r>
              <a:rPr lang="en-US" sz="3600" smtClean="0"/>
              <a:t>Inference for the difference of two means from independent samples.</a:t>
            </a:r>
          </a:p>
          <a:p>
            <a:pPr eaLnBrk="1" hangingPunct="1">
              <a:lnSpc>
                <a:spcPct val="90000"/>
              </a:lnSpc>
            </a:pPr>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914400" y="152400"/>
            <a:ext cx="7772400" cy="884238"/>
          </a:xfrm>
        </p:spPr>
        <p:txBody>
          <a:bodyPr/>
          <a:lstStyle/>
          <a:p>
            <a:pPr eaLnBrk="1" hangingPunct="1"/>
            <a:r>
              <a:rPr lang="en-US" sz="4400" smtClean="0">
                <a:latin typeface="Perpetua" pitchFamily="18" charset="0"/>
              </a:rPr>
              <a:t>Randomization approach</a:t>
            </a:r>
          </a:p>
        </p:txBody>
      </p:sp>
      <p:sp>
        <p:nvSpPr>
          <p:cNvPr id="24578" name="Content Placeholder 2"/>
          <p:cNvSpPr>
            <a:spLocks noGrp="1"/>
          </p:cNvSpPr>
          <p:nvPr>
            <p:ph sz="quarter" idx="1"/>
          </p:nvPr>
        </p:nvSpPr>
        <p:spPr>
          <a:xfrm>
            <a:off x="914400" y="914400"/>
            <a:ext cx="7772400" cy="5410200"/>
          </a:xfrm>
        </p:spPr>
        <p:txBody>
          <a:bodyPr/>
          <a:lstStyle/>
          <a:p>
            <a:pPr eaLnBrk="1" hangingPunct="1"/>
            <a:r>
              <a:rPr lang="en-US" sz="3600" i="1" smtClean="0"/>
              <a:t>How likely</a:t>
            </a:r>
            <a:r>
              <a:rPr lang="en-US" sz="3600" smtClean="0"/>
              <a:t> such an extreme result (Diff=15.92 </a:t>
            </a:r>
            <a:r>
              <a:rPr lang="en-US" sz="3600" i="1" smtClean="0"/>
              <a:t>ms</a:t>
            </a:r>
            <a:r>
              <a:rPr lang="en-US" sz="3600" smtClean="0"/>
              <a:t>) would be under the null model of no treatment effect?</a:t>
            </a:r>
          </a:p>
          <a:p>
            <a:pPr lvl="1" eaLnBrk="1" hangingPunct="1"/>
            <a:r>
              <a:rPr lang="en-US" sz="3600" smtClean="0"/>
              <a:t>21 improvement scores written on index cards.</a:t>
            </a:r>
          </a:p>
          <a:p>
            <a:pPr lvl="1" eaLnBrk="1" hangingPunct="1"/>
            <a:r>
              <a:rPr lang="en-US" sz="3600" smtClean="0"/>
              <a:t>Randomly “deal” cards to two groups and record difference of group means.</a:t>
            </a:r>
          </a:p>
          <a:p>
            <a:pPr lvl="1" eaLnBrk="1" hangingPunct="1"/>
            <a:r>
              <a:rPr lang="en-US" sz="3600" smtClean="0"/>
              <a:t>Combine results of the class with a dotplot.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567</TotalTime>
  <Words>1647</Words>
  <Application>Microsoft Office PowerPoint</Application>
  <PresentationFormat>On-screen Show (4:3)</PresentationFormat>
  <Paragraphs>175</Paragraphs>
  <Slides>42</Slides>
  <Notes>4</Notes>
  <HiddenSlides>0</HiddenSlides>
  <MMClips>0</MMClips>
  <ScaleCrop>false</ScaleCrop>
  <HeadingPairs>
    <vt:vector size="6" baseType="variant">
      <vt:variant>
        <vt:lpstr>Fonts Used</vt:lpstr>
      </vt:variant>
      <vt:variant>
        <vt:i4>5</vt:i4>
      </vt:variant>
      <vt:variant>
        <vt:lpstr>Design Template</vt:lpstr>
      </vt:variant>
      <vt:variant>
        <vt:i4>5</vt:i4>
      </vt:variant>
      <vt:variant>
        <vt:lpstr>Slide Titles</vt:lpstr>
      </vt:variant>
      <vt:variant>
        <vt:i4>42</vt:i4>
      </vt:variant>
    </vt:vector>
  </HeadingPairs>
  <TitlesOfParts>
    <vt:vector size="52" baseType="lpstr">
      <vt:lpstr>Arial</vt:lpstr>
      <vt:lpstr>Franklin Gothic Book</vt:lpstr>
      <vt:lpstr>Perpetua</vt:lpstr>
      <vt:lpstr>Wingdings 2</vt:lpstr>
      <vt:lpstr>Calibri</vt:lpstr>
      <vt:lpstr>Equity</vt:lpstr>
      <vt:lpstr>Equity</vt:lpstr>
      <vt:lpstr>Equity</vt:lpstr>
      <vt:lpstr>Equity</vt:lpstr>
      <vt:lpstr>Equity</vt:lpstr>
      <vt:lpstr>Introducing Concepts of Statistical Inference Via Randomization Tests</vt:lpstr>
      <vt:lpstr>Introduction</vt:lpstr>
      <vt:lpstr>Curriculum Goal</vt:lpstr>
      <vt:lpstr>Learning Process</vt:lpstr>
      <vt:lpstr>Classroom Activities (Example 1):  Naughty or Nice? </vt:lpstr>
      <vt:lpstr>Randomization approach</vt:lpstr>
      <vt:lpstr>Example 2: Sleep Deprivation? </vt:lpstr>
      <vt:lpstr>Example 2: Sleep Deprivation? </vt:lpstr>
      <vt:lpstr>Randomization approach</vt:lpstr>
      <vt:lpstr>Randomization approach</vt:lpstr>
      <vt:lpstr>Slide 11</vt:lpstr>
      <vt:lpstr>Slide 12</vt:lpstr>
      <vt:lpstr>Research Goal</vt:lpstr>
      <vt:lpstr>Curriculum Design Issue #1:  First Activity</vt:lpstr>
      <vt:lpstr>Advantages</vt:lpstr>
      <vt:lpstr>Classroom Experiment</vt:lpstr>
      <vt:lpstr>Classroom Experiment</vt:lpstr>
      <vt:lpstr>Question 1</vt:lpstr>
      <vt:lpstr>Results</vt:lpstr>
      <vt:lpstr>Question 2</vt:lpstr>
      <vt:lpstr>Results</vt:lpstr>
      <vt:lpstr>Results</vt:lpstr>
      <vt:lpstr>Results</vt:lpstr>
      <vt:lpstr>Results</vt:lpstr>
      <vt:lpstr>Interpretation</vt:lpstr>
      <vt:lpstr>Question 3</vt:lpstr>
      <vt:lpstr>Results</vt:lpstr>
      <vt:lpstr>Curriculum Design Issue #2:  Tactile Simulations</vt:lpstr>
      <vt:lpstr>Should we do tactile first?</vt:lpstr>
      <vt:lpstr>Classroom Experiment</vt:lpstr>
      <vt:lpstr>Classroom Experiment</vt:lpstr>
      <vt:lpstr>Classroom Experiment</vt:lpstr>
      <vt:lpstr>Results</vt:lpstr>
      <vt:lpstr>Results</vt:lpstr>
      <vt:lpstr>Results</vt:lpstr>
      <vt:lpstr>Curriculum Design Issue #3</vt:lpstr>
      <vt:lpstr>Curriculum Design Issue #4</vt:lpstr>
      <vt:lpstr>Curriculum Design Issue #5</vt:lpstr>
      <vt:lpstr>Curriculum Design Issue #6</vt:lpstr>
      <vt:lpstr>Curriculum Design Issue #7</vt:lpstr>
      <vt:lpstr>Summary</vt:lpstr>
      <vt:lpstr>References</vt:lpstr>
    </vt:vector>
  </TitlesOfParts>
  <Company>Cleveland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Concepts of Statistical Inference Via Randomization Tests</dc:title>
  <dc:creator>2292954</dc:creator>
  <cp:lastModifiedBy>Allan Rossman</cp:lastModifiedBy>
  <cp:revision>69</cp:revision>
  <dcterms:created xsi:type="dcterms:W3CDTF">2010-06-03T13:31:19Z</dcterms:created>
  <dcterms:modified xsi:type="dcterms:W3CDTF">2010-07-16T07:22:51Z</dcterms:modified>
</cp:coreProperties>
</file>