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432" r:id="rId3"/>
    <p:sldId id="462" r:id="rId4"/>
    <p:sldId id="461" r:id="rId5"/>
    <p:sldId id="463" r:id="rId6"/>
    <p:sldId id="464" r:id="rId7"/>
    <p:sldId id="465" r:id="rId8"/>
    <p:sldId id="466" r:id="rId9"/>
    <p:sldId id="474" r:id="rId10"/>
    <p:sldId id="453" r:id="rId11"/>
    <p:sldId id="467" r:id="rId12"/>
    <p:sldId id="478" r:id="rId13"/>
    <p:sldId id="479" r:id="rId14"/>
    <p:sldId id="480" r:id="rId15"/>
    <p:sldId id="481" r:id="rId16"/>
    <p:sldId id="473" r:id="rId17"/>
    <p:sldId id="302" r:id="rId18"/>
    <p:sldId id="297" r:id="rId19"/>
    <p:sldId id="298" r:id="rId20"/>
    <p:sldId id="299" r:id="rId21"/>
    <p:sldId id="300" r:id="rId22"/>
    <p:sldId id="301" r:id="rId23"/>
    <p:sldId id="295" r:id="rId24"/>
    <p:sldId id="471" r:id="rId25"/>
    <p:sldId id="470" r:id="rId26"/>
    <p:sldId id="413" r:id="rId27"/>
    <p:sldId id="406" r:id="rId28"/>
    <p:sldId id="410" r:id="rId29"/>
    <p:sldId id="411" r:id="rId30"/>
    <p:sldId id="290" r:id="rId31"/>
    <p:sldId id="292" r:id="rId32"/>
    <p:sldId id="293" r:id="rId33"/>
    <p:sldId id="468" r:id="rId3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87158" autoAdjust="0"/>
  </p:normalViewPr>
  <p:slideViewPr>
    <p:cSldViewPr>
      <p:cViewPr varScale="1">
        <p:scale>
          <a:sx n="103" d="100"/>
          <a:sy n="103" d="100"/>
        </p:scale>
        <p:origin x="2131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8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88" y="-5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E6FD79-128F-48E7-AFD9-3A4221C398AA}" type="datetimeFigureOut">
              <a:rPr lang="en-US"/>
              <a:pPr>
                <a:defRPr/>
              </a:pPr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925CBD-31BB-43D9-A6B3-ECDF2849C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DCBDF1-E2DE-451D-85F8-D73E6CD81C98}" type="datetimeFigureOut">
              <a:rPr lang="en-US"/>
              <a:pPr>
                <a:defRPr/>
              </a:pPr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90382C-2C1C-4DA3-B199-5FC826D2E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lpoly.zoom.us/rec/share/0EX5oP8uMOvqMh2O7gTwoaRSwXOJ24pYpjlz3G7IuxMyVJgtj6mJcZvvHiAJwOBI.7UAm4GUI4taHQEO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C43C0F-69FF-4786-9B46-88EDF45CD79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9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Research Question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your focus is on </a:t>
            </a:r>
            <a:r>
              <a:rPr lang="en-US" b="1" dirty="0"/>
              <a:t>how regions differ</a:t>
            </a:r>
            <a:r>
              <a:rPr lang="en-US" dirty="0"/>
              <a:t>, treat region as a fixed effect.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your focus is on </a:t>
            </a:r>
            <a:r>
              <a:rPr lang="en-US" b="1" dirty="0"/>
              <a:t>partitioning variance</a:t>
            </a:r>
            <a:r>
              <a:rPr lang="en-US" dirty="0"/>
              <a:t> or accounting for regional clustering, treat region as a random effect.</a:t>
            </a:r>
          </a:p>
          <a:p>
            <a:r>
              <a:rPr lang="en-US" b="1" dirty="0"/>
              <a:t>Number of Regions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small number of regions (e.g., 4) is better handled as a fixed effect because random-effects estimation requires more levels for stability.</a:t>
            </a:r>
          </a:p>
          <a:p>
            <a:r>
              <a:rPr lang="en-US" b="1" dirty="0"/>
              <a:t>Model Complexity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Adding a random effect for regions increases model complexity, which may not be justified with only a few regions.</a:t>
            </a:r>
          </a:p>
          <a:p>
            <a:r>
              <a:rPr lang="en-US" b="1" dirty="0"/>
              <a:t>Generalization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regions represent a </a:t>
            </a:r>
            <a:r>
              <a:rPr lang="en-US" b="1" dirty="0"/>
              <a:t>fixed and exhaustive set</a:t>
            </a:r>
            <a:r>
              <a:rPr lang="en-US" dirty="0"/>
              <a:t> (e.g., all US regions), fixed effects are more appropriate.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regions represent a </a:t>
            </a:r>
            <a:r>
              <a:rPr lang="en-US" b="1" dirty="0"/>
              <a:t>random sample</a:t>
            </a:r>
            <a:r>
              <a:rPr lang="en-US" dirty="0"/>
              <a:t> of possible groupings, random effects are more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 27</a:t>
            </a:r>
          </a:p>
          <a:p>
            <a:r>
              <a:rPr lang="en-US" dirty="0"/>
              <a:t>https://www.rossmanchance.com/chance/stat414F22/lectures/GMT20201023-060334_Beth-Chanc_1920x1080.mp4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65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Discussion </a:t>
            </a:r>
            <a:r>
              <a:rPr lang="en-US" b="0" i="0" u="none" strike="noStrike" dirty="0">
                <a:effectLst/>
                <a:latin typeface="Lato Extended"/>
                <a:hlinkClick r:id="rId3"/>
              </a:rPr>
              <a:t>recording Links to an external </a:t>
            </a:r>
            <a:r>
              <a:rPr lang="en-US" b="0" i="0" u="none" strike="noStrike" dirty="0" err="1">
                <a:effectLst/>
                <a:latin typeface="Lato Extended"/>
                <a:hlinkClick r:id="rId3"/>
              </a:rPr>
              <a:t>site.</a:t>
            </a:r>
            <a:r>
              <a:rPr lang="en-US" b="0" i="0" dirty="0" err="1">
                <a:solidFill>
                  <a:srgbClr val="2D3B45"/>
                </a:solidFill>
                <a:effectLst/>
                <a:latin typeface="Lato Extended"/>
              </a:rPr>
              <a:t>Passcode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: C?*Lf!u6   Recording 2!!!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27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3, 10,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3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4B9A6-837F-A550-B9DC-887812E64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FF2FE-1A02-3484-BED8-1361ECC5B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7808B-639F-EBF5-8938-4FF7B1BC8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3, 10,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0DC3-02BC-C74C-63B4-B051E5072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0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EA3B3-6345-B290-DAB7-7FA59A583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2B279-E0D0-9DC8-EDB0-232AE8E6D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B35A02-0A54-06E5-E805-F32605433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3, 10, 5, 13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57435-F055-D417-1A9D-B7D84CE03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0382C-2C1C-4DA3-B199-5FC826D2EEF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0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5C42-7CCA-4A25-8BA4-D448E3B4C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EC7E-4224-46DA-9573-009A122B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0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A04C-BDDB-499A-BB93-55EA10DC3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2408-1314-4A6B-B0A7-692FE7C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7EAF-2D2F-4616-8D72-A15BBCC62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584A-B9D0-4C9D-BE78-F1D117263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9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6699-039E-4D85-ACEA-3E7982D4A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92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FE93-91BC-4F71-9002-DEB3D93AF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5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F42B-5EBD-4F13-892C-5FA3D05CE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3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3B2-15B0-428D-A47F-91037EE9E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972F-08EF-46F1-AEA6-5D97701A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7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8497073-AFB7-4B91-96E6-0DF0F4A60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911225" y="14478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Stat 414 – Day 19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Final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Fixed vs. Random (higher level units or lower level variable)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Categorical variables whose categories have no special meaning</a:t>
            </a:r>
          </a:p>
          <a:p>
            <a:pPr>
              <a:defRPr/>
            </a:pPr>
            <a:r>
              <a:rPr lang="en-US" dirty="0"/>
              <a:t>Ahead of time, no real predictions of how compare</a:t>
            </a:r>
          </a:p>
          <a:p>
            <a:pPr>
              <a:defRPr/>
            </a:pPr>
            <a:r>
              <a:rPr lang="en-US" dirty="0"/>
              <a:t>Would make sense to be the observational unit in a regression model (aggregating)</a:t>
            </a:r>
          </a:p>
          <a:p>
            <a:pPr>
              <a:defRPr/>
            </a:pPr>
            <a:r>
              <a:rPr lang="en-US" dirty="0"/>
              <a:t>Large number of categories</a:t>
            </a:r>
          </a:p>
          <a:p>
            <a:pPr>
              <a:defRPr/>
            </a:pPr>
            <a:r>
              <a:rPr lang="en-US" dirty="0"/>
              <a:t>Willing to assume drawn from some distribution</a:t>
            </a:r>
          </a:p>
        </p:txBody>
      </p:sp>
      <p:sp>
        <p:nvSpPr>
          <p:cNvPr id="1536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Variable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/>
              <a:t>Categorical variable and specific categories have distinct meanings </a:t>
            </a:r>
          </a:p>
          <a:p>
            <a:r>
              <a:rPr lang="en-US" altLang="en-US"/>
              <a:t>Might predict different results in advance</a:t>
            </a:r>
          </a:p>
          <a:p>
            <a:r>
              <a:rPr lang="en-US" altLang="en-US"/>
              <a:t>Ordinal or continuous variable</a:t>
            </a:r>
          </a:p>
          <a:p>
            <a:r>
              <a:rPr lang="en-US" altLang="en-US"/>
              <a:t>Wouldn’t really make sense to be the unit of analysis</a:t>
            </a:r>
          </a:p>
          <a:p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8913" y="1440022"/>
            <a:ext cx="381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70EBE"/>
                </a:solidFill>
              </a:rPr>
              <a:t>hospital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0" y="1350963"/>
            <a:ext cx="103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70EBE"/>
                </a:solidFill>
              </a:rPr>
              <a:t>ethnicity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7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69F9-6D73-7E72-4E5F-91D6F167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Region?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A6E6-76AB-169C-5863-A590EB2F0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100" b="1" dirty="0"/>
              <a:t>Research Question</a:t>
            </a:r>
            <a:r>
              <a:rPr lang="en-US" sz="11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If your focus is on </a:t>
            </a:r>
            <a:r>
              <a:rPr lang="en-US" sz="1100" b="1" dirty="0"/>
              <a:t>how regions differ</a:t>
            </a:r>
            <a:r>
              <a:rPr lang="en-US" sz="1100" dirty="0"/>
              <a:t>, treat region as a fixed effect.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If your focus is on </a:t>
            </a:r>
            <a:r>
              <a:rPr lang="en-US" sz="1100" b="1" dirty="0"/>
              <a:t>partitioning variance</a:t>
            </a:r>
            <a:r>
              <a:rPr lang="en-US" sz="1100" dirty="0"/>
              <a:t> or accounting for regional clustering, treat region as a random effect.</a:t>
            </a:r>
          </a:p>
          <a:p>
            <a:r>
              <a:rPr lang="en-US" sz="1100" b="1" dirty="0"/>
              <a:t>Number of Regions</a:t>
            </a:r>
            <a:r>
              <a:rPr lang="en-US" sz="11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A small number of regions (e.g., 4) is better handled as a fixed effect because random-effects estimation requires more levels for stability.</a:t>
            </a:r>
          </a:p>
          <a:p>
            <a:r>
              <a:rPr lang="en-US" sz="1100" b="1" dirty="0"/>
              <a:t>Model Complexity</a:t>
            </a:r>
            <a:r>
              <a:rPr lang="en-US" sz="11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Adding a random effect for regions increases model complexity, which may not be justified with only a few regions.</a:t>
            </a:r>
          </a:p>
          <a:p>
            <a:r>
              <a:rPr lang="en-US" sz="1100" b="1" dirty="0"/>
              <a:t>Generalization</a:t>
            </a:r>
            <a:r>
              <a:rPr lang="en-US" sz="11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If regions represent a </a:t>
            </a:r>
            <a:r>
              <a:rPr lang="en-US" sz="1100" b="1" dirty="0"/>
              <a:t>fixed and exhaustive set</a:t>
            </a:r>
            <a:r>
              <a:rPr lang="en-US" sz="1100" dirty="0"/>
              <a:t> (e.g., all US regions), fixed effects are more appropriate.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If regions represent a </a:t>
            </a:r>
            <a:r>
              <a:rPr lang="en-US" sz="1100" b="1" dirty="0"/>
              <a:t>random sample</a:t>
            </a:r>
            <a:r>
              <a:rPr lang="en-US" sz="1100" dirty="0"/>
              <a:t> of possible groupings, random effects are more appropriate.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3F090-0712-6A12-E9D2-545B35D1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048552" cy="26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7366D-9C28-4CA0-C67E-73471A6B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26F7-2EB4-AE5D-2B02-FF247CC9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Within-Between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F19561-DEEB-9880-E6B7-8EF1BA640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= mixes within group and between group association; “pooled slope” is between the within and between slopes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the impact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a one-unit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the impact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a one-unit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holding everyone’s relative position within the group the same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the impact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/>
                  <a:t> with a one-unit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holding everyone’s within the group the same (“additional impact”)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F19561-DEEB-9880-E6B7-8EF1BA640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0DAD-E1A8-1CAD-3ED1-0C7AEF2E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our salary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8E0D-9E7B-9237-AAD5-D0A121596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68D2D-86A1-5507-0022-E19520CDF360}"/>
                  </a:ext>
                </a:extLst>
              </p:cNvPr>
              <p:cNvSpPr txBox="1"/>
              <p:nvPr/>
            </p:nvSpPr>
            <p:spPr>
              <a:xfrm>
                <a:off x="3048000" y="4871741"/>
                <a:ext cx="480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68D2D-86A1-5507-0022-E19520CDF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871741"/>
                <a:ext cx="480901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86257F-DB12-5C26-DACF-2F5949CE2954}"/>
                  </a:ext>
                </a:extLst>
              </p:cNvPr>
              <p:cNvSpPr txBox="1"/>
              <p:nvPr/>
            </p:nvSpPr>
            <p:spPr>
              <a:xfrm>
                <a:off x="6248400" y="4919392"/>
                <a:ext cx="599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86257F-DB12-5C26-DACF-2F5949CE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919392"/>
                <a:ext cx="59920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04D470B-D88D-3EDE-B8F2-9111E371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00906"/>
            <a:ext cx="7924800" cy="4850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9529DA-D2E1-0EA4-04F7-B3544FEEE3B2}"/>
              </a:ext>
            </a:extLst>
          </p:cNvPr>
          <p:cNvSpPr txBox="1"/>
          <p:nvPr/>
        </p:nvSpPr>
        <p:spPr>
          <a:xfrm>
            <a:off x="7000003" y="4871741"/>
            <a:ext cx="1449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-2.17 + 3.99 = 1.822</a:t>
            </a:r>
          </a:p>
        </p:txBody>
      </p:sp>
    </p:spTree>
    <p:extLst>
      <p:ext uri="{BB962C8B-B14F-4D97-AF65-F5344CB8AC3E}">
        <p14:creationId xmlns:p14="http://schemas.microsoft.com/office/powerpoint/2010/main" val="32756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0D65-51F3-31D3-0A28-782EBFA3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our </a:t>
            </a:r>
            <a:r>
              <a:rPr lang="en-US" dirty="0" err="1"/>
              <a:t>langPOST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382F2-0348-060F-E403-E9A6B739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Without adjusting for school looks like overall slope is larger than actual “within school” slope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BBEC-471D-B6CC-DD5C-17111105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194"/>
            <a:ext cx="9144000" cy="35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5D336B-FCDD-D33D-18E3-A2CA25F9CD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 vs IQ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5D336B-FCDD-D33D-18E3-A2CA25F9C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0D319-B9F0-9207-FC44-356F4747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group slope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D28604-CC49-8E30-3ECC-47FCC4C4FA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F1C060-E11E-98CC-A6D8-5C0182B1D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Additional effect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647CEF-94CB-C09B-1E04-8E5B86FA66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CC49C-61CF-D895-C9B0-F70EA4A3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7" y="2261317"/>
            <a:ext cx="7968341" cy="37338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AE9CE8-E0BC-1D7D-E5FF-2E13E49E94BE}"/>
              </a:ext>
            </a:extLst>
          </p:cNvPr>
          <p:cNvSpPr/>
          <p:nvPr/>
        </p:nvSpPr>
        <p:spPr>
          <a:xfrm>
            <a:off x="2133600" y="2174875"/>
            <a:ext cx="304800" cy="2635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EBDA66-E29D-40A1-A59A-0ACCC9A9F12A}"/>
              </a:ext>
            </a:extLst>
          </p:cNvPr>
          <p:cNvSpPr/>
          <p:nvPr/>
        </p:nvSpPr>
        <p:spPr>
          <a:xfrm>
            <a:off x="5867400" y="2174875"/>
            <a:ext cx="306388" cy="2635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0617-4660-D10B-2703-0C939205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mean centering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C9B80-D5DA-5CA5-37A1-6D080FCDF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we put in a Level 1 variable, it could explain Level 2 variability </a:t>
                </a:r>
                <a:r>
                  <a:rPr lang="en-US" b="1" dirty="0"/>
                  <a:t>if</a:t>
                </a:r>
                <a:r>
                  <a:rPr lang="en-US" dirty="0"/>
                  <a:t> the level 1 variable varies across the level 2 units</a:t>
                </a:r>
              </a:p>
              <a:p>
                <a:pPr lvl="1"/>
                <a:r>
                  <a:rPr lang="en-US" dirty="0"/>
                  <a:t>Assumes same effect at both levels</a:t>
                </a:r>
              </a:p>
              <a:p>
                <a:r>
                  <a:rPr lang="en-US" dirty="0"/>
                  <a:t>If use deviation variable instead, focuses on the “within group” association (like the fixed effects)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 the model (“BW model”)</a:t>
                </a:r>
              </a:p>
              <a:p>
                <a:pPr lvl="1"/>
                <a:r>
                  <a:rPr lang="en-US" dirty="0"/>
                  <a:t>coefficient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within group association</a:t>
                </a:r>
              </a:p>
              <a:p>
                <a:pPr lvl="1"/>
                <a:r>
                  <a:rPr lang="en-US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between group association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 the model </a:t>
                </a:r>
              </a:p>
              <a:p>
                <a:pPr lvl="1"/>
                <a:r>
                  <a:rPr lang="en-US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the within group association (adjusting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Same as previous</a:t>
                </a:r>
              </a:p>
              <a:p>
                <a:pPr lvl="1"/>
                <a:r>
                  <a:rPr lang="en-US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is the additional effect at the group level (holding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fixed)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C9B80-D5DA-5CA5-37A1-6D080FCDF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>
                <a:blip r:embed="rId2"/>
                <a:stretch>
                  <a:fillRect l="-222" t="-2692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4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B328-5BFA-E6CD-BB2A-D9B641A9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26B6-A39B-3411-2513-A05669247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600200"/>
                <a:ext cx="3962400" cy="4530725"/>
              </a:xfrm>
            </p:spPr>
            <p:txBody>
              <a:bodyPr/>
              <a:lstStyle/>
              <a:p>
                <a:r>
                  <a:rPr lang="en-US" sz="2000" dirty="0"/>
                  <a:t>“complex level 1 variance”</a:t>
                </a:r>
              </a:p>
              <a:p>
                <a:endParaRPr lang="en-US" sz="500" dirty="0"/>
              </a:p>
              <a:p>
                <a:r>
                  <a:rPr lang="en-US" sz="2000" dirty="0"/>
                  <a:t>Original model</a:t>
                </a:r>
              </a:p>
              <a:p>
                <a:endParaRPr lang="en-US" sz="500" dirty="0"/>
              </a:p>
              <a:p>
                <a:r>
                  <a:rPr lang="en-US" sz="2000" dirty="0"/>
                  <a:t>Random intercepts</a:t>
                </a:r>
              </a:p>
              <a:p>
                <a:endParaRPr lang="en-US" sz="500" dirty="0"/>
              </a:p>
              <a:p>
                <a:r>
                  <a:rPr lang="en-US" sz="2000" dirty="0"/>
                  <a:t>Random intercepts and slopes</a:t>
                </a:r>
              </a:p>
              <a:p>
                <a:endParaRPr lang="en-US" sz="500" dirty="0"/>
              </a:p>
              <a:p>
                <a:r>
                  <a:rPr lang="en-US" sz="2000" dirty="0"/>
                  <a:t>Random intercepts and slopes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vary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26B6-A39B-3411-2513-A05669247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600200"/>
                <a:ext cx="3962400" cy="4530725"/>
              </a:xfrm>
              <a:blipFill>
                <a:blip r:embed="rId3"/>
                <a:stretch>
                  <a:fillRect t="-673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F21A7C9-5906-2C22-1A6E-882AF3642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75"/>
          <a:stretch/>
        </p:blipFill>
        <p:spPr>
          <a:xfrm>
            <a:off x="304800" y="1600201"/>
            <a:ext cx="441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AF7A-7EDF-8597-96AE-D335F9A2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16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502B-DA0A-97AC-229A-E19E193D8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In a study of school effects on students’ progress, does the strength of the relationship between prior attainment and subsequent performance vary across schools?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x = prior attainment, y = subsequent performance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Random slopes on prior attainment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28DE0-CE7A-E05D-473C-1DDF5BDD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724400"/>
            <a:ext cx="33242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9F9B-115F-257E-033B-400FC65D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16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F934-F188-3D16-913F-36D20A39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Are there contextual (area level) effects of income on an individual’s health that operate </a:t>
            </a:r>
            <a:r>
              <a:rPr lang="en-US" b="0" i="0" dirty="0">
                <a:solidFill>
                  <a:srgbClr val="0070C0"/>
                </a:solidFill>
                <a:effectLst/>
                <a:latin typeface="Lato Extended"/>
              </a:rPr>
              <a:t>over and above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 any effect of individual income? 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Want </a:t>
            </a:r>
            <a:r>
              <a:rPr lang="en-US" i="1" dirty="0">
                <a:solidFill>
                  <a:srgbClr val="2D3B45"/>
                </a:solidFill>
                <a:latin typeface="Lato Extended"/>
              </a:rPr>
              <a:t>average income</a:t>
            </a:r>
            <a:r>
              <a:rPr lang="en-US" dirty="0">
                <a:solidFill>
                  <a:srgbClr val="2D3B45"/>
                </a:solidFill>
                <a:latin typeface="Lato Extended"/>
              </a:rPr>
              <a:t> in the model (with group mean centering </a:t>
            </a:r>
            <a:r>
              <a:rPr lang="en-US" i="1" dirty="0">
                <a:solidFill>
                  <a:srgbClr val="2D3B45"/>
                </a:solidFill>
                <a:latin typeface="Lato Extended"/>
              </a:rPr>
              <a:t>income</a:t>
            </a:r>
            <a:r>
              <a:rPr lang="en-US" dirty="0">
                <a:solidFill>
                  <a:srgbClr val="2D3B45"/>
                </a:solidFill>
                <a:latin typeface="Lato Extended"/>
              </a:rPr>
              <a:t>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/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Do any contextual (area) effects of income differ for poor individuals and better-off individuals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Want interaction between individual income and group level income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4B11F-6B55-409D-60C7-36122466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562600"/>
            <a:ext cx="41529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Will send out some post-presentation comments soon</a:t>
            </a:r>
          </a:p>
          <a:p>
            <a:pPr lvl="1"/>
            <a:r>
              <a:rPr lang="en-US" dirty="0"/>
              <a:t>Things to fix up on final project reports</a:t>
            </a:r>
          </a:p>
          <a:p>
            <a:r>
              <a:rPr lang="en-US" dirty="0"/>
              <a:t>HW 8 solutions posted</a:t>
            </a:r>
          </a:p>
          <a:p>
            <a:r>
              <a:rPr lang="en-US" dirty="0"/>
              <a:t>Optional Quiz solutions available?</a:t>
            </a:r>
          </a:p>
          <a:p>
            <a:pPr lvl="1"/>
            <a:r>
              <a:rPr lang="en-US" dirty="0"/>
              <a:t>video for Day 16 (also explanations in these slides)</a:t>
            </a:r>
          </a:p>
          <a:p>
            <a:r>
              <a:rPr lang="en-US" dirty="0"/>
              <a:t>Final exam Dec. 8, 7:10am</a:t>
            </a:r>
          </a:p>
          <a:p>
            <a:pPr lvl="1"/>
            <a:r>
              <a:rPr lang="en-US" dirty="0"/>
              <a:t>Aiming for 120 points</a:t>
            </a:r>
          </a:p>
          <a:p>
            <a:r>
              <a:rPr lang="en-US" dirty="0"/>
              <a:t>Review session Sunday?</a:t>
            </a:r>
          </a:p>
          <a:p>
            <a:r>
              <a:rPr lang="en-US" dirty="0"/>
              <a:t>Final exam discussion board/Discord</a:t>
            </a:r>
          </a:p>
        </p:txBody>
      </p:sp>
    </p:spTree>
    <p:extLst>
      <p:ext uri="{BB962C8B-B14F-4D97-AF65-F5344CB8AC3E}">
        <p14:creationId xmlns:p14="http://schemas.microsoft.com/office/powerpoint/2010/main" val="281862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9F9B-115F-257E-033B-400FC65D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16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F934-F188-3D16-913F-36D20A39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D3B45"/>
                </a:solidFill>
                <a:effectLst/>
                <a:latin typeface="Lato Extended"/>
              </a:rPr>
              <a:t>Do mean fertility levels differ across regions (adjusting for age effects)?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Fertility is the response variable, region is the level 2 unit, age is a level 1 variable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Want random intercepts with age in the model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0F99C-2A2A-03AF-A6D1-A6E193AAB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14800"/>
            <a:ext cx="25812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9F9B-115F-257E-033B-400FC65D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16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F934-F188-3D16-913F-36D20A39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D3B45"/>
                </a:solidFill>
                <a:effectLst/>
                <a:latin typeface="Lato Extended"/>
              </a:rPr>
              <a:t>Do mean fertility levels differ across regions (adjusting for age effects)?</a:t>
            </a:r>
          </a:p>
          <a:p>
            <a:pPr algn="l"/>
            <a:r>
              <a:rPr lang="en-US" b="0" dirty="0">
                <a:solidFill>
                  <a:srgbClr val="2D3B45"/>
                </a:solidFill>
                <a:effectLst/>
                <a:latin typeface="Lato Extended"/>
              </a:rPr>
              <a:t>Are regional differences in fertility more apparent among older women than among younger women?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Regional differences </a:t>
            </a:r>
            <a:r>
              <a:rPr lang="en-US" dirty="0">
                <a:solidFill>
                  <a:srgbClr val="2D3B45"/>
                </a:solidFill>
                <a:latin typeface="Lato Extended"/>
                <a:sym typeface="Symbol" panose="05050102010706020507" pitchFamily="18" charset="2"/>
              </a:rPr>
              <a:t></a:t>
            </a:r>
            <a:r>
              <a:rPr lang="en-US" dirty="0">
                <a:solidFill>
                  <a:srgbClr val="2D3B45"/>
                </a:solidFill>
                <a:latin typeface="Lato Extended"/>
              </a:rPr>
              <a:t> random intercepts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Effect of region varies by age </a:t>
            </a:r>
            <a:r>
              <a:rPr lang="en-US" dirty="0">
                <a:solidFill>
                  <a:srgbClr val="2D3B45"/>
                </a:solidFill>
                <a:latin typeface="Lato Extended"/>
                <a:sym typeface="Symbol" panose="05050102010706020507" pitchFamily="18" charset="2"/>
              </a:rPr>
              <a:t></a:t>
            </a:r>
            <a:r>
              <a:rPr lang="en-US" dirty="0">
                <a:solidFill>
                  <a:srgbClr val="2D3B45"/>
                </a:solidFill>
                <a:latin typeface="Lato Extended"/>
              </a:rPr>
              <a:t> Effect of age varies by region</a:t>
            </a:r>
          </a:p>
          <a:p>
            <a:pPr lvl="2"/>
            <a:r>
              <a:rPr lang="en-US" dirty="0">
                <a:solidFill>
                  <a:srgbClr val="2D3B45"/>
                </a:solidFill>
                <a:latin typeface="Lato Extended"/>
              </a:rPr>
              <a:t>Random slopes on age, allows the variability in average fertility (lines) to depend on age</a:t>
            </a:r>
            <a:endParaRPr lang="en-US" b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US" dirty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E6B67-4CAA-43F3-B9EA-A4E663F21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5882" b="29486"/>
          <a:stretch/>
        </p:blipFill>
        <p:spPr>
          <a:xfrm>
            <a:off x="2438400" y="5868987"/>
            <a:ext cx="3200400" cy="2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9F9B-115F-257E-033B-400FC65D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16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F934-F188-3D16-913F-36D20A39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D3B45"/>
                </a:solidFill>
                <a:effectLst/>
                <a:latin typeface="Lato Extended"/>
              </a:rPr>
              <a:t>Do mean fertility levels differ across regions (adjusting for age effects)?</a:t>
            </a:r>
          </a:p>
          <a:p>
            <a:pPr algn="l"/>
            <a:r>
              <a:rPr lang="en-US" b="0" dirty="0">
                <a:solidFill>
                  <a:srgbClr val="2D3B45"/>
                </a:solidFill>
                <a:effectLst/>
                <a:latin typeface="Lato Extended"/>
              </a:rPr>
              <a:t>Are regional differences in fertility more apparent among older women than among younger women?</a:t>
            </a:r>
          </a:p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Does variation </a:t>
            </a:r>
            <a:r>
              <a:rPr lang="en-US" b="0" i="0" dirty="0">
                <a:solidFill>
                  <a:srgbClr val="0070C0"/>
                </a:solidFill>
                <a:effectLst/>
                <a:latin typeface="Lato Extended"/>
              </a:rPr>
              <a:t>between women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 in their fertility depend on age?</a:t>
            </a:r>
          </a:p>
          <a:p>
            <a:pPr lvl="1"/>
            <a:r>
              <a:rPr lang="en-US" dirty="0">
                <a:solidFill>
                  <a:srgbClr val="2D3B45"/>
                </a:solidFill>
                <a:latin typeface="Lato Extended"/>
              </a:rPr>
              <a:t>Allow within region variability to depend on age</a:t>
            </a:r>
            <a:endParaRPr lang="en-US" dirty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2E4AB-49DF-09A5-F83B-08A0AADD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705475"/>
            <a:ext cx="41624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D6D0-067E-3A13-9BC4-AA17689B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7EDF1-311E-BC64-9BBE-427BFFF7EC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0" i="0" dirty="0">
                    <a:solidFill>
                      <a:srgbClr val="2D3B45"/>
                    </a:solidFill>
                    <a:effectLst/>
                    <a:latin typeface="Lato Extended"/>
                  </a:rPr>
                  <a:t>Null model: intercept, within group variance, between group variance = 3</a:t>
                </a:r>
              </a:p>
              <a:p>
                <a:r>
                  <a:rPr lang="en-US" b="0" i="0" dirty="0">
                    <a:solidFill>
                      <a:srgbClr val="2D3B45"/>
                    </a:solidFill>
                    <a:effectLst/>
                    <a:latin typeface="Lato Extended"/>
                  </a:rPr>
                  <a:t>square footage, number of bedrooms </a:t>
                </a:r>
              </a:p>
              <a:p>
                <a:pPr lvl="1"/>
                <a:r>
                  <a:rPr lang="en-US" dirty="0"/>
                  <a:t>Assumptions: level 1 variables have random slopes</a:t>
                </a:r>
              </a:p>
              <a:p>
                <a:pPr lvl="1"/>
                <a:r>
                  <a:rPr lang="en-US" dirty="0"/>
                  <a:t>Price = intercept + </a:t>
                </a:r>
                <a:r>
                  <a:rPr lang="en-US" dirty="0" err="1"/>
                  <a:t>sqft</a:t>
                </a:r>
                <a:r>
                  <a:rPr lang="en-US" dirty="0"/>
                  <a:t> + bed + </a:t>
                </a:r>
                <a:r>
                  <a:rPr lang="en-US" dirty="0">
                    <a:solidFill>
                      <a:schemeClr val="accent6"/>
                    </a:solidFill>
                  </a:rPr>
                  <a:t>error</a:t>
                </a:r>
              </a:p>
              <a:p>
                <a:pPr lvl="1"/>
                <a:r>
                  <a:rPr lang="en-US" dirty="0"/>
                  <a:t>Intercept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intercept +   </a:t>
                </a:r>
                <a:r>
                  <a:rPr lang="en-US" dirty="0">
                    <a:solidFill>
                      <a:schemeClr val="accent6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𝑜𝑗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 err="1"/>
                  <a:t>sqft</a:t>
                </a:r>
                <a:r>
                  <a:rPr lang="en-US" dirty="0"/>
                  <a:t> slope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intercept +  </a:t>
                </a:r>
                <a:r>
                  <a:rPr lang="en-US" dirty="0">
                    <a:solidFill>
                      <a:schemeClr val="accent6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b="0" i="0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Bed slope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intercept +  </a:t>
                </a:r>
                <a:r>
                  <a:rPr lang="en-US" dirty="0">
                    <a:solidFill>
                      <a:schemeClr val="accent6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baseline="-25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𝑠𝑞𝑓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𝑠𝑞𝑓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Intercept + 2 fixed effects </a:t>
                </a:r>
                <a:r>
                  <a:rPr lang="en-US" dirty="0">
                    <a:solidFill>
                      <a:schemeClr val="accent6"/>
                    </a:solidFill>
                  </a:rPr>
                  <a:t>+ 1 for sigma, 3 tau’s and C(3,2) = 3 covariances </a:t>
                </a:r>
                <a:r>
                  <a:rPr lang="en-US" dirty="0"/>
                  <a:t>= 10 parameters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7EDF1-311E-BC64-9BBE-427BFFF7E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2961" r="-222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5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8F2E1-4E0D-27E1-11C9-3968F492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6F43-4265-8517-19B8-2C9D8EAE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17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A5A3C-76E0-AE70-5071-BB6A1FCC7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>
                    <a:solidFill>
                      <a:srgbClr val="2D3B45"/>
                    </a:solidFill>
                    <a:effectLst/>
                    <a:latin typeface="Lato Extended"/>
                  </a:rPr>
                  <a:t>Median housing price, rating of schools</a:t>
                </a:r>
              </a:p>
              <a:p>
                <a:pPr lvl="1"/>
                <a:r>
                  <a:rPr lang="en-US" dirty="0"/>
                  <a:t>Assumptions: level 2 variables occur in all level 2 equations</a:t>
                </a:r>
              </a:p>
              <a:p>
                <a:pPr lvl="1"/>
                <a:r>
                  <a:rPr lang="en-US" dirty="0"/>
                  <a:t>Price = intercept + </a:t>
                </a:r>
                <a:r>
                  <a:rPr lang="en-US" dirty="0">
                    <a:solidFill>
                      <a:schemeClr val="accent6"/>
                    </a:solidFill>
                  </a:rPr>
                  <a:t>error</a:t>
                </a:r>
              </a:p>
              <a:p>
                <a:pPr lvl="1"/>
                <a:r>
                  <a:rPr lang="en-US" dirty="0"/>
                  <a:t>Intercept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intercept +  median price + rating +  </a:t>
                </a:r>
                <a:r>
                  <a:rPr lang="en-US" dirty="0">
                    <a:solidFill>
                      <a:schemeClr val="accent6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𝑜𝑗</m:t>
                    </m:r>
                  </m:oMath>
                </a14:m>
                <a:endParaRPr lang="en-US" baseline="-25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𝑚𝑝𝑟𝑖𝑐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Intercept + 2 fixed effects </a:t>
                </a:r>
                <a:r>
                  <a:rPr lang="en-US" dirty="0">
                    <a:solidFill>
                      <a:schemeClr val="accent6"/>
                    </a:solidFill>
                  </a:rPr>
                  <a:t>+ 1 for sigma, 1 tau </a:t>
                </a:r>
                <a:r>
                  <a:rPr lang="en-US" dirty="0"/>
                  <a:t>= 5 parameters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A5A3C-76E0-AE70-5071-BB6A1FCC7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1750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0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B6708-0ACF-E88A-0851-C7CDBA4D6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08DF-3976-2A0B-A6FE-BA7976C0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17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1FD3-2667-DE19-3712-270ABBA843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square footage, number of bedrooms, median housing price</a:t>
                </a:r>
              </a:p>
              <a:p>
                <a:r>
                  <a:rPr lang="en-US" dirty="0"/>
                  <a:t>Assumptions: level 1 variables have random slopes, level 2 variables occur in each level 2 equation</a:t>
                </a:r>
              </a:p>
              <a:p>
                <a:pPr lvl="1"/>
                <a:r>
                  <a:rPr lang="en-US" dirty="0"/>
                  <a:t>Price = intercept + </a:t>
                </a:r>
                <a:r>
                  <a:rPr lang="en-US" dirty="0" err="1"/>
                  <a:t>sqft</a:t>
                </a:r>
                <a:r>
                  <a:rPr lang="en-US" dirty="0"/>
                  <a:t> + bed + </a:t>
                </a:r>
                <a:r>
                  <a:rPr lang="en-US" dirty="0">
                    <a:solidFill>
                      <a:schemeClr val="accent6"/>
                    </a:solidFill>
                  </a:rPr>
                  <a:t>error</a:t>
                </a:r>
              </a:p>
              <a:p>
                <a:pPr lvl="1"/>
                <a:r>
                  <a:rPr lang="en-US" dirty="0"/>
                  <a:t>Intercept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intercept +  median price + </a:t>
                </a:r>
                <a:r>
                  <a:rPr lang="en-US" dirty="0">
                    <a:solidFill>
                      <a:schemeClr val="accent6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𝑜𝑗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 err="1"/>
                  <a:t>sqft</a:t>
                </a:r>
                <a:r>
                  <a:rPr lang="en-US" dirty="0"/>
                  <a:t> slope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intercept + median price + </a:t>
                </a:r>
                <a:r>
                  <a:rPr lang="en-US" dirty="0">
                    <a:solidFill>
                      <a:schemeClr val="accent6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b="0" i="0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Bed slope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intercept + median price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chemeClr val="accent6"/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baseline="-25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𝑚𝑝𝑟𝑖𝑐𝑒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𝑠𝑞𝑓𝑡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𝑚𝑝𝑟𝑖𝑐𝑒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𝑠𝑞𝑓𝑡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𝑠𝑞𝑓𝑡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𝑏𝑒𝑑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𝑚𝑝𝑟𝑖𝑐𝑒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𝑏𝑒𝑑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𝑏𝑒𝑑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3 fixed effects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rgbClr val="0070C0"/>
                    </a:solidFill>
                  </a:rPr>
                  <a:t>3 for median price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/>
                    </a:solidFill>
                  </a:rPr>
                  <a:t>+ 1 for sigma, 3 tau’s and C(3,2) = 3 covariances </a:t>
                </a:r>
                <a:r>
                  <a:rPr lang="en-US" dirty="0"/>
                  <a:t>= 13 parameters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1FD3-2667-DE19-3712-270ABBA84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3096" r="-1259" b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3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279C-0C90-68B9-D834-50C9DA51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Quiz 17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23F5-DA03-731C-DB25-7ECA795B5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Model 1: </a:t>
            </a:r>
            <a:r>
              <a:rPr lang="en-US" b="0" i="0" dirty="0" err="1">
                <a:solidFill>
                  <a:srgbClr val="2D3B45"/>
                </a:solidFill>
                <a:effectLst/>
                <a:latin typeface="Lato Extended"/>
              </a:rPr>
              <a:t>lmer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(</a:t>
            </a:r>
            <a:r>
              <a:rPr lang="en-US" b="0" i="0" dirty="0" err="1">
                <a:solidFill>
                  <a:srgbClr val="2D3B45"/>
                </a:solidFill>
                <a:effectLst/>
                <a:latin typeface="Lato Extended"/>
              </a:rPr>
              <a:t>geread~gevocab+gender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 + (</a:t>
            </a:r>
            <a:r>
              <a:rPr lang="en-US" b="0" i="0" dirty="0" err="1">
                <a:solidFill>
                  <a:srgbClr val="2D3B45"/>
                </a:solidFill>
                <a:effectLst/>
                <a:latin typeface="Lato Extended"/>
              </a:rPr>
              <a:t>gevocab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 | class) + (-1 + </a:t>
            </a:r>
            <a:r>
              <a:rPr lang="en-US" b="0" i="0" dirty="0" err="1">
                <a:solidFill>
                  <a:srgbClr val="2D3B45"/>
                </a:solidFill>
                <a:effectLst/>
                <a:latin typeface="Lato Extended"/>
              </a:rPr>
              <a:t>gender|class</a:t>
            </a: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), data=achieve)</a:t>
            </a:r>
          </a:p>
          <a:p>
            <a:r>
              <a:rPr lang="en-US" dirty="0">
                <a:solidFill>
                  <a:srgbClr val="2D3B45"/>
                </a:solidFill>
                <a:latin typeface="Lato Extended"/>
              </a:rPr>
              <a:t>Intercept + </a:t>
            </a:r>
            <a:r>
              <a:rPr lang="en-US" dirty="0" err="1">
                <a:solidFill>
                  <a:srgbClr val="2D3B45"/>
                </a:solidFill>
                <a:latin typeface="Lato Extended"/>
              </a:rPr>
              <a:t>gevocab</a:t>
            </a:r>
            <a:r>
              <a:rPr lang="en-US" dirty="0">
                <a:solidFill>
                  <a:srgbClr val="2D3B45"/>
                </a:solidFill>
                <a:latin typeface="Lato Extended"/>
              </a:rPr>
              <a:t> slope + gender slope + 3 (intercept var, slope var, </a:t>
            </a:r>
            <a:r>
              <a:rPr lang="en-US" dirty="0" err="1">
                <a:solidFill>
                  <a:srgbClr val="2D3B45"/>
                </a:solidFill>
                <a:latin typeface="Lato Extended"/>
              </a:rPr>
              <a:t>covar</a:t>
            </a:r>
            <a:r>
              <a:rPr lang="en-US" dirty="0">
                <a:solidFill>
                  <a:srgbClr val="2D3B45"/>
                </a:solidFill>
                <a:latin typeface="Lato Extended"/>
              </a:rPr>
              <a:t>) + 1 (slope var) + sigma </a:t>
            </a:r>
            <a:r>
              <a:rPr lang="en-US">
                <a:solidFill>
                  <a:srgbClr val="2D3B45"/>
                </a:solidFill>
                <a:latin typeface="Lato Extended"/>
              </a:rPr>
              <a:t>=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B2D5-DEEC-456E-9C52-1FA577BA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8B86-7726-4918-9F32-1BF87C547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Graphing Level 1 data vs. aggregating to Level 2 data</a:t>
            </a:r>
          </a:p>
          <a:p>
            <a:pPr lvl="1"/>
            <a:r>
              <a:rPr lang="en-US" dirty="0"/>
              <a:t>e.g., mean(</a:t>
            </a:r>
            <a:r>
              <a:rPr lang="en-US" dirty="0" err="1"/>
              <a:t>na</a:t>
            </a:r>
            <a:r>
              <a:rPr lang="en-US" dirty="0"/>
              <a:t>), head(</a:t>
            </a:r>
            <a:r>
              <a:rPr lang="en-US" dirty="0" err="1"/>
              <a:t>mpqnem</a:t>
            </a:r>
            <a:r>
              <a:rPr lang="en-US" dirty="0"/>
              <a:t>, 1)</a:t>
            </a:r>
          </a:p>
          <a:p>
            <a:r>
              <a:rPr lang="en-US" dirty="0"/>
              <a:t>Performances nested within musicians </a:t>
            </a:r>
          </a:p>
          <a:p>
            <a:pPr lvl="1"/>
            <a:r>
              <a:rPr lang="en-US" dirty="0"/>
              <a:t>About 18% of the variation in </a:t>
            </a:r>
            <a:r>
              <a:rPr lang="en-US" dirty="0" err="1"/>
              <a:t>na</a:t>
            </a:r>
            <a:r>
              <a:rPr lang="en-US" dirty="0"/>
              <a:t> is at the musician level</a:t>
            </a:r>
          </a:p>
          <a:p>
            <a:pPr lvl="1"/>
            <a:r>
              <a:rPr lang="en-US" dirty="0"/>
              <a:t>Level 1 variables include audience</a:t>
            </a:r>
          </a:p>
          <a:p>
            <a:pPr lvl="2"/>
            <a:r>
              <a:rPr lang="en-US" dirty="0"/>
              <a:t>Large ensemble or not</a:t>
            </a:r>
          </a:p>
          <a:p>
            <a:pPr lvl="1"/>
            <a:r>
              <a:rPr lang="en-US" dirty="0"/>
              <a:t>Leve 2 variables include instrument</a:t>
            </a:r>
          </a:p>
          <a:p>
            <a:pPr lvl="2"/>
            <a:r>
              <a:rPr lang="en-US" dirty="0"/>
              <a:t>Orchestral or not</a:t>
            </a:r>
          </a:p>
        </p:txBody>
      </p:sp>
    </p:spTree>
    <p:extLst>
      <p:ext uri="{BB962C8B-B14F-4D97-AF65-F5344CB8AC3E}">
        <p14:creationId xmlns:p14="http://schemas.microsoft.com/office/powerpoint/2010/main" val="8835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1E2C-2923-2EDC-3842-F6AB78E9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performance?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E516-E342-5ADB-31AA-0E3565588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in mind, really comparing 2 means…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18BCD629-8EB2-EC16-01B1-131F1F359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-56590" y="2297019"/>
            <a:ext cx="4619625" cy="3695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id="{DA2F7F5B-8A9E-7F6D-584D-BEFD16F870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267200" y="2400300"/>
            <a:ext cx="4619625" cy="3695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015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A782-ED22-52A3-31CD-BEDE3B2B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Orchestral instrument?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458B49-1B60-0807-F531-FA706C12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Level 1: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𝑙𝑎𝑟𝑔𝑒𝑝𝑒𝑟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Level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𝑖𝑛𝑠𝑡𝑟𝑢𝑚𝑒𝑛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indent="0">
                  <a:spcBef>
                    <a:spcPts val="900"/>
                  </a:spcBef>
                  <a:spcAft>
                    <a:spcPts val="900"/>
                  </a:spcAft>
                  <a:buNone/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𝑖𝑛𝑠𝑡𝑟𝑢𝑚𝑒𝑛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spcBef>
                    <a:spcPts val="900"/>
                  </a:spcBef>
                  <a:spcAft>
                    <a:spcPts val="900"/>
                  </a:spcAft>
                </a:pPr>
                <a:endParaRPr lang="en-US" sz="18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Composite: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𝑖𝑛𝑠𝑡𝑟𝑢𝑚𝑒𝑛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𝑙𝑎𝑟𝑔𝑒𝑝𝑒𝑟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marR="0" indent="0">
                  <a:spcBef>
                    <a:spcPts val="900"/>
                  </a:spcBef>
                  <a:spcAft>
                    <a:spcPts val="9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𝑙𝑎𝑟𝑔𝑒𝑝𝑒𝑟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𝑖𝑛𝑠𝑡𝑟𝑢𝑚𝑒𝑛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𝑙𝑎𝑟𝑔𝑒𝑝𝑒𝑟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458B49-1B60-0807-F531-FA706C12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11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C4AC-BBE0-0762-109D-3CB0D9B0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2A86B-6286-07AD-A3DE-25D48D52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 pages of notes</a:t>
            </a:r>
          </a:p>
          <a:p>
            <a:pPr lvl="1"/>
            <a:r>
              <a:rPr lang="en-US" dirty="0"/>
              <a:t>Recommendation: Formulas, Translations (e.g., substantial vs. significant; independence vs. interaction)</a:t>
            </a:r>
          </a:p>
          <a:p>
            <a:r>
              <a:rPr lang="en-US" dirty="0"/>
              <a:t>No computer</a:t>
            </a:r>
          </a:p>
          <a:p>
            <a:r>
              <a:rPr lang="en-US" dirty="0"/>
              <a:t>Coverage</a:t>
            </a:r>
          </a:p>
          <a:p>
            <a:pPr lvl="1"/>
            <a:r>
              <a:rPr lang="en-US" dirty="0"/>
              <a:t>Since midterm, but using everything </a:t>
            </a:r>
          </a:p>
          <a:p>
            <a:pPr lvl="1"/>
            <a:r>
              <a:rPr lang="en-US" dirty="0"/>
              <a:t>Mostly interpreting output </a:t>
            </a:r>
          </a:p>
          <a:p>
            <a:pPr lvl="2"/>
            <a:r>
              <a:rPr lang="en-US" dirty="0"/>
              <a:t>Useful and Not useful output supplied</a:t>
            </a:r>
          </a:p>
          <a:p>
            <a:pPr lvl="2"/>
            <a:r>
              <a:rPr lang="en-US" dirty="0"/>
              <a:t>Important to know what you are basing your statements on</a:t>
            </a:r>
          </a:p>
          <a:p>
            <a:pPr lvl="1"/>
            <a:r>
              <a:rPr lang="en-US" dirty="0"/>
              <a:t>Explain big ideas to non statistician</a:t>
            </a:r>
          </a:p>
          <a:p>
            <a:pPr lvl="1"/>
            <a:r>
              <a:rPr lang="en-US" dirty="0"/>
              <a:t>Interplay between data/model/visualization</a:t>
            </a:r>
          </a:p>
          <a:p>
            <a:pPr lvl="2"/>
            <a:r>
              <a:rPr lang="en-US" dirty="0"/>
              <a:t>Answering specific research questions </a:t>
            </a:r>
          </a:p>
          <a:p>
            <a:pPr lvl="2"/>
            <a:r>
              <a:rPr lang="en-US" dirty="0"/>
              <a:t>Consequences of model assumptions/What if questions</a:t>
            </a:r>
          </a:p>
        </p:txBody>
      </p:sp>
    </p:spTree>
    <p:extLst>
      <p:ext uri="{BB962C8B-B14F-4D97-AF65-F5344CB8AC3E}">
        <p14:creationId xmlns:p14="http://schemas.microsoft.com/office/powerpoint/2010/main" val="537854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2B2-B8A8-A165-BDF4-D984ABA1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highlights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E971-969C-CF53-DF5D-80FC0CB55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8956C-2D70-8446-7132-25B51F27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" y="2162263"/>
            <a:ext cx="4627067" cy="279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76964-914E-8F3B-21AC-579FD034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327814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99F69-7ACF-9FC7-6158-0FBA19119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66713"/>
            <a:ext cx="2886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93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7EE1-6290-51CF-D889-C22B237D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highlights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4F6A7-A12E-35E4-2E3D-639E055D8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get too carried away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943E0-4CB1-09C0-3156-271D7068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17762"/>
            <a:ext cx="66770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0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FF79-EFC7-D7AF-B6FD-4FB609AE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highlights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877-68B2-924F-3223-08E2C3017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Fancy output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0066-7213-C714-A20A-99DA7516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725A-B6F9-12FE-E0BC-71E597C2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2-3 (plus)</a:t>
            </a:r>
          </a:p>
          <a:p>
            <a:r>
              <a:rPr lang="en-US" dirty="0"/>
              <a:t>Thursday 12-1, plus</a:t>
            </a:r>
          </a:p>
          <a:p>
            <a:r>
              <a:rPr lang="en-US" dirty="0"/>
              <a:t>Friday afternoon zoom?</a:t>
            </a:r>
          </a:p>
          <a:p>
            <a:r>
              <a:rPr lang="en-US" dirty="0"/>
              <a:t>Saturday?</a:t>
            </a:r>
          </a:p>
          <a:p>
            <a:r>
              <a:rPr lang="en-US" dirty="0"/>
              <a:t>Sunday?</a:t>
            </a:r>
          </a:p>
        </p:txBody>
      </p:sp>
    </p:spTree>
    <p:extLst>
      <p:ext uri="{BB962C8B-B14F-4D97-AF65-F5344CB8AC3E}">
        <p14:creationId xmlns:p14="http://schemas.microsoft.com/office/powerpoint/2010/main" val="333444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1FA4-EB61-679C-DF9A-D64CB285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EF2CC-5FD3-921A-915C-815C2DD31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Random slopes</a:t>
            </a:r>
          </a:p>
          <a:p>
            <a:pPr lvl="1"/>
            <a:r>
              <a:rPr lang="en-US" dirty="0"/>
              <a:t>Allows modeling of unequal variances</a:t>
            </a:r>
          </a:p>
          <a:p>
            <a:pPr lvl="1"/>
            <a:r>
              <a:rPr lang="en-US" dirty="0"/>
              <a:t>Cross-level interactions can explain variation in slopes</a:t>
            </a:r>
          </a:p>
          <a:p>
            <a:r>
              <a:rPr lang="en-US" dirty="0"/>
              <a:t>Crossed-effects (aka imperfect hierarchies)</a:t>
            </a:r>
          </a:p>
          <a:p>
            <a:pPr lvl="1"/>
            <a:r>
              <a:rPr lang="en-US" dirty="0"/>
              <a:t>Uncorrelated but can still explore interaction</a:t>
            </a:r>
          </a:p>
          <a:p>
            <a:r>
              <a:rPr lang="en-US" dirty="0"/>
              <a:t>Logistic models</a:t>
            </a:r>
          </a:p>
          <a:p>
            <a:r>
              <a:rPr lang="en-US" dirty="0"/>
              <a:t>Longitudinal models (“growth curves”)</a:t>
            </a:r>
          </a:p>
          <a:p>
            <a:pPr lvl="1"/>
            <a:r>
              <a:rPr lang="en-US" dirty="0"/>
              <a:t>Piecewise linear, quadratic models</a:t>
            </a:r>
          </a:p>
          <a:p>
            <a:pPr lvl="1"/>
            <a:r>
              <a:rPr lang="en-US" dirty="0"/>
              <a:t>AR(1) = alternative correlation structure</a:t>
            </a:r>
          </a:p>
          <a:p>
            <a:r>
              <a:rPr lang="en-US" dirty="0"/>
              <a:t>Applications/Extensions</a:t>
            </a:r>
          </a:p>
          <a:p>
            <a:pPr lvl="1"/>
            <a:r>
              <a:rPr lang="en-US" dirty="0"/>
              <a:t>Meta-analysis</a:t>
            </a:r>
          </a:p>
          <a:p>
            <a:pPr lvl="1"/>
            <a:r>
              <a:rPr lang="en-US" dirty="0"/>
              <a:t>GEE/Sandwich estimators (robust standard errors)</a:t>
            </a:r>
          </a:p>
          <a:p>
            <a:pPr lvl="1"/>
            <a:r>
              <a:rPr lang="en-US" dirty="0"/>
              <a:t>Choosing model to match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01877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248699-9820-C73F-3AAC-E956A84152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Data (y) vs. Errors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248699-9820-C73F-3AAC-E956A8415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EE681-F529-7DD7-827B-D58C12774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summary(model1 &lt;- </a:t>
            </a:r>
            <a:r>
              <a:rPr lang="en-US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lme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RAscore</a:t>
            </a:r>
            <a:r>
              <a:rPr lang="en-US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~ Time, random = ~1 | id))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DE601-8E97-8111-4E3F-F3626FF9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11067"/>
            <a:ext cx="4552983" cy="96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AC307-C6AE-095B-D8DE-76643276A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97" y="3800288"/>
            <a:ext cx="4448208" cy="990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FCF523-4DAC-EE3E-E249-DC9B72D061BE}"/>
              </a:ext>
            </a:extLst>
          </p:cNvPr>
          <p:cNvSpPr txBox="1"/>
          <p:nvPr/>
        </p:nvSpPr>
        <p:spPr>
          <a:xfrm>
            <a:off x="5886138" y="4067487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 intercepts “induce” an identical correlation between pairs of </a:t>
            </a:r>
            <a:r>
              <a:rPr lang="en-US" b="1" dirty="0">
                <a:solidFill>
                  <a:srgbClr val="0070C0"/>
                </a:solidFill>
              </a:rPr>
              <a:t>responses</a:t>
            </a:r>
            <a:r>
              <a:rPr lang="en-US" dirty="0">
                <a:solidFill>
                  <a:srgbClr val="0070C0"/>
                </a:solidFill>
              </a:rPr>
              <a:t> in the same cluster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E0B49-CA6A-E2AB-72F4-C3E85BFE7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683" y="2357590"/>
            <a:ext cx="3200423" cy="952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14AFC-B730-9439-5F28-E85C36C52144}"/>
              </a:ext>
            </a:extLst>
          </p:cNvPr>
          <p:cNvSpPr txBox="1"/>
          <p:nvPr/>
        </p:nvSpPr>
        <p:spPr>
          <a:xfrm>
            <a:off x="6629400" y="2082323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 intercepts partition the unexplained variability into within group and between group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74C1F-B7AD-6E01-B251-851308A3F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501897"/>
            <a:ext cx="2752745" cy="638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2BBBBE-1BBA-65E9-0D2C-A28BFD699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2" y="3332367"/>
            <a:ext cx="1971689" cy="3238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B9985C-CACB-6054-8467-3F60B3BCC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1362" y="441932"/>
            <a:ext cx="1490675" cy="12257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A44584-B57B-7591-C4E5-669BC8218784}"/>
              </a:ext>
            </a:extLst>
          </p:cNvPr>
          <p:cNvSpPr txBox="1"/>
          <p:nvPr/>
        </p:nvSpPr>
        <p:spPr>
          <a:xfrm>
            <a:off x="5883640" y="5149769"/>
            <a:ext cx="2955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(assuming independence of errors within cluster)</a:t>
            </a:r>
          </a:p>
        </p:txBody>
      </p:sp>
    </p:spTree>
    <p:extLst>
      <p:ext uri="{BB962C8B-B14F-4D97-AF65-F5344CB8AC3E}">
        <p14:creationId xmlns:p14="http://schemas.microsoft.com/office/powerpoint/2010/main" val="22457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DE3FD-70D4-F9D7-9069-D26C7C88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CEE375-D93A-0FBD-B68A-A1779745B9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Data (y) vs. Errors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CEE375-D93A-0FBD-B68A-A1779745B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7F8CD-4CBD-1681-4BB7-7BD70E6E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model2 = lme(RAscore ~ Time, random = ~Time|id)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CBB8E-6262-A1B1-567F-389F818DEFBC}"/>
              </a:ext>
            </a:extLst>
          </p:cNvPr>
          <p:cNvSpPr txBox="1"/>
          <p:nvPr/>
        </p:nvSpPr>
        <p:spPr>
          <a:xfrm>
            <a:off x="6019800" y="3673637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Also get unequal correlations, but do they match the observed data?</a:t>
            </a:r>
          </a:p>
          <a:p>
            <a:r>
              <a:rPr lang="en-US" dirty="0">
                <a:solidFill>
                  <a:srgbClr val="0070C0"/>
                </a:solidFill>
              </a:rPr>
              <a:t>Still have uncorrelated residuals within each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58A6C-68A3-8D1C-7D58-10523B574F31}"/>
              </a:ext>
            </a:extLst>
          </p:cNvPr>
          <p:cNvSpPr txBox="1"/>
          <p:nvPr/>
        </p:nvSpPr>
        <p:spPr>
          <a:xfrm>
            <a:off x="5943600" y="209741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 slopes allows us to model unequal variability in the </a:t>
            </a:r>
            <a:r>
              <a:rPr lang="en-US" b="1" dirty="0">
                <a:solidFill>
                  <a:srgbClr val="0070C0"/>
                </a:solidFill>
              </a:rPr>
              <a:t>responses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05B87C-9F1C-CBA7-CBC3-E1E395A1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29308"/>
            <a:ext cx="3162323" cy="990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EE65C3-02A1-FCB0-CC11-9A41B239E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51" y="4875447"/>
            <a:ext cx="4657759" cy="9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41F936-444E-5648-9DDA-749374AA7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51" y="3516665"/>
            <a:ext cx="4324382" cy="962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393D60-10D5-DA8F-A624-32ED42FB8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362" y="441932"/>
            <a:ext cx="1490675" cy="12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334C-C451-F6A4-C4B6-3912EED80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DD807E-CDFF-DC60-8CC8-3BF2E82703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Data (y) vs. Errors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DD807E-CDFF-DC60-8CC8-3BF2E8270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F46C-93C6-2082-1731-4E8CC818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model4 = lme(fixed = RAscore ~ Time, random = ~1| id, correlation = corAR1())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B9702-7580-1E3A-3360-8EF54135BDD8}"/>
              </a:ext>
            </a:extLst>
          </p:cNvPr>
          <p:cNvSpPr txBox="1"/>
          <p:nvPr/>
        </p:nvSpPr>
        <p:spPr>
          <a:xfrm>
            <a:off x="5569563" y="3196202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Equal variances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Decay in correlations of pairs of responses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Correlated “within person” residuals (one parameter)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20C16-D0F4-9395-DA14-86C7EBC2C2FA}"/>
              </a:ext>
            </a:extLst>
          </p:cNvPr>
          <p:cNvSpPr txBox="1"/>
          <p:nvPr/>
        </p:nvSpPr>
        <p:spPr>
          <a:xfrm>
            <a:off x="5715000" y="209453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AR(1) model on the </a:t>
            </a:r>
            <a:r>
              <a:rPr lang="en-US" b="1" dirty="0">
                <a:solidFill>
                  <a:srgbClr val="0070C0"/>
                </a:solidFill>
              </a:rPr>
              <a:t>residuals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6031A-4B41-78ED-947C-6C081EE0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59" y="3639019"/>
            <a:ext cx="4257706" cy="942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82E12-6B69-5716-5CEB-A4B115306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36" y="2243695"/>
            <a:ext cx="3048022" cy="952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6337CF-48B3-940E-20D6-7E83F51E1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43" y="4998359"/>
            <a:ext cx="4552983" cy="962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4C0A62-9C3A-BC7C-D5B1-8AD2378DB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18" y="5599137"/>
            <a:ext cx="2047890" cy="45720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0458C5-133A-83FB-11D8-77ACF999FFDB}"/>
              </a:ext>
            </a:extLst>
          </p:cNvPr>
          <p:cNvCxnSpPr/>
          <p:nvPr/>
        </p:nvCxnSpPr>
        <p:spPr>
          <a:xfrm flipH="1">
            <a:off x="4572000" y="2667000"/>
            <a:ext cx="914400" cy="27432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703D747-B527-05F1-E948-0210A4810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329292"/>
            <a:ext cx="1490675" cy="12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97C7-838A-5ACF-59E1-97DD4028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correlated residuals?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C78E-7F1E-B421-18ED-84FBD9107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3037F1-E5D4-347E-C01F-4150650D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99" y="2057379"/>
            <a:ext cx="4504126" cy="3670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30CA3D-720C-3582-685E-935D597C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921" y="2306841"/>
            <a:ext cx="3371875" cy="21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3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C2B8E-E595-A2CB-D073-3E992403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5698-CF9F-1DF8-5DC2-ACB305EF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vs. Fixed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25313-8E0E-4661-311E-27F71BE03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OLS, the coefficient of </a:t>
            </a:r>
            <a:r>
              <a:rPr lang="en-US" i="1" dirty="0"/>
              <a:t>x</a:t>
            </a:r>
            <a:r>
              <a:rPr lang="en-US" dirty="0"/>
              <a:t> represents the effect of x averaged across all individuals, ignoring any clustering in the data</a:t>
            </a:r>
          </a:p>
          <a:p>
            <a:pPr lvl="1"/>
            <a:r>
              <a:rPr lang="en-US" dirty="0"/>
              <a:t>Standard errors are likely too small</a:t>
            </a:r>
          </a:p>
          <a:p>
            <a:r>
              <a:rPr lang="en-US" dirty="0"/>
              <a:t>To adjust for correlation within clusters, include the cluster variable in the model</a:t>
            </a:r>
          </a:p>
          <a:p>
            <a:pPr lvl="1"/>
            <a:r>
              <a:rPr lang="en-US" dirty="0"/>
              <a:t>Fixed effect: controls for all observed and unobserved possible confounders at Level 2</a:t>
            </a:r>
          </a:p>
          <a:p>
            <a:pPr lvl="1"/>
            <a:r>
              <a:rPr lang="en-US" dirty="0"/>
              <a:t>Controls for differences across clusters</a:t>
            </a:r>
          </a:p>
          <a:p>
            <a:pPr lvl="1"/>
            <a:r>
              <a:rPr lang="en-US" dirty="0"/>
              <a:t>Can adjust SEs for heterogeneity, autocorrelation</a:t>
            </a:r>
          </a:p>
          <a:p>
            <a:r>
              <a:rPr lang="en-US" dirty="0"/>
              <a:t>Or treat as random…</a:t>
            </a:r>
          </a:p>
        </p:txBody>
      </p:sp>
    </p:spTree>
    <p:extLst>
      <p:ext uri="{BB962C8B-B14F-4D97-AF65-F5344CB8AC3E}">
        <p14:creationId xmlns:p14="http://schemas.microsoft.com/office/powerpoint/2010/main" val="21893510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70658</TotalTime>
  <Words>2091</Words>
  <Application>Microsoft Office PowerPoint</Application>
  <PresentationFormat>On-screen Show (4:3)</PresentationFormat>
  <Paragraphs>250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Lato Extended</vt:lpstr>
      <vt:lpstr>Wingdings</vt:lpstr>
      <vt:lpstr>Default Theme</vt:lpstr>
      <vt:lpstr>Stat 414 – Day 19</vt:lpstr>
      <vt:lpstr>Next</vt:lpstr>
      <vt:lpstr>Format of final exam</vt:lpstr>
      <vt:lpstr>Most recent material</vt:lpstr>
      <vt:lpstr>Data (y) vs. Errors (ϵ)</vt:lpstr>
      <vt:lpstr>Data (y) vs. Errors (ϵ)</vt:lpstr>
      <vt:lpstr>Data (y) vs. Errors (ϵ)</vt:lpstr>
      <vt:lpstr>What do we mean by correlated residuals?</vt:lpstr>
      <vt:lpstr>Random vs. Fixed</vt:lpstr>
      <vt:lpstr>Fixed vs. Random (higher level units or lower level variable)</vt:lpstr>
      <vt:lpstr>What about Region?</vt:lpstr>
      <vt:lpstr>Within-Between Model</vt:lpstr>
      <vt:lpstr>Remember our salary data…</vt:lpstr>
      <vt:lpstr>Remember our langPOST data</vt:lpstr>
      <vt:lpstr>Using (IQ_ij  -(IQ) ̅_j) vs IQij </vt:lpstr>
      <vt:lpstr>Group mean centering</vt:lpstr>
      <vt:lpstr>Optional Quiz 16</vt:lpstr>
      <vt:lpstr>Optional Quiz 16 (2)</vt:lpstr>
      <vt:lpstr>Optional Quiz 16 (3)</vt:lpstr>
      <vt:lpstr>Optional Quiz 16 (4)</vt:lpstr>
      <vt:lpstr>Optional Quiz 16 (5)</vt:lpstr>
      <vt:lpstr>Optional Quiz 16 (6)</vt:lpstr>
      <vt:lpstr>Optional Quiz 17</vt:lpstr>
      <vt:lpstr>Optional Quiz 17 (2)</vt:lpstr>
      <vt:lpstr>Optional Quiz 17 (3)</vt:lpstr>
      <vt:lpstr>Optional Quiz 17 (4)</vt:lpstr>
      <vt:lpstr>Case Study highlights</vt:lpstr>
      <vt:lpstr>Large performance?</vt:lpstr>
      <vt:lpstr>Orchestral instrument?</vt:lpstr>
      <vt:lpstr>Case Study highlights (2)</vt:lpstr>
      <vt:lpstr>Case Study highlights (3)</vt:lpstr>
      <vt:lpstr>Case Study highlights (4)</vt:lpstr>
      <vt:lpstr>Office hours 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ITS/CSS</dc:creator>
  <cp:lastModifiedBy>Beth L. Chance</cp:lastModifiedBy>
  <cp:revision>334</cp:revision>
  <cp:lastPrinted>2014-11-17T15:09:05Z</cp:lastPrinted>
  <dcterms:created xsi:type="dcterms:W3CDTF">2008-05-19T22:24:48Z</dcterms:created>
  <dcterms:modified xsi:type="dcterms:W3CDTF">2025-12-03T09:09:59Z</dcterms:modified>
</cp:coreProperties>
</file>