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6" r:id="rId2"/>
    <p:sldId id="432" r:id="rId3"/>
    <p:sldId id="462" r:id="rId4"/>
    <p:sldId id="454" r:id="rId5"/>
    <p:sldId id="457" r:id="rId6"/>
    <p:sldId id="467" r:id="rId7"/>
    <p:sldId id="461" r:id="rId8"/>
    <p:sldId id="434" r:id="rId9"/>
    <p:sldId id="449" r:id="rId10"/>
    <p:sldId id="453" r:id="rId11"/>
    <p:sldId id="437" r:id="rId12"/>
    <p:sldId id="468" r:id="rId13"/>
    <p:sldId id="469" r:id="rId14"/>
    <p:sldId id="460" r:id="rId15"/>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6" autoAdjust="0"/>
    <p:restoredTop sz="86518" autoAdjust="0"/>
  </p:normalViewPr>
  <p:slideViewPr>
    <p:cSldViewPr>
      <p:cViewPr varScale="1">
        <p:scale>
          <a:sx n="102" d="100"/>
          <a:sy n="102" d="100"/>
        </p:scale>
        <p:origin x="2150" y="82"/>
      </p:cViewPr>
      <p:guideLst>
        <p:guide orient="horz" pos="2160"/>
        <p:guide pos="2880"/>
      </p:guideLst>
    </p:cSldViewPr>
  </p:slideViewPr>
  <p:outlineViewPr>
    <p:cViewPr>
      <p:scale>
        <a:sx n="33" d="100"/>
        <a:sy n="33" d="100"/>
      </p:scale>
      <p:origin x="264" y="288979"/>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3" d="100"/>
          <a:sy n="43" d="100"/>
        </p:scale>
        <p:origin x="-2088" y="-58"/>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2434" tIns="46217" rIns="92434" bIns="46217"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2434" tIns="46217" rIns="92434" bIns="46217" rtlCol="0"/>
          <a:lstStyle>
            <a:lvl1pPr algn="r" eaLnBrk="1" hangingPunct="1">
              <a:defRPr sz="1200">
                <a:latin typeface="Arial" charset="0"/>
                <a:cs typeface="+mn-cs"/>
              </a:defRPr>
            </a:lvl1pPr>
          </a:lstStyle>
          <a:p>
            <a:pPr>
              <a:defRPr/>
            </a:pPr>
            <a:fld id="{E1E6FD79-128F-48E7-AFD9-3A4221C398AA}" type="datetimeFigureOut">
              <a:rPr lang="en-US"/>
              <a:pPr>
                <a:defRPr/>
              </a:pPr>
              <a:t>12/1/2025</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2434" tIns="46217" rIns="92434" bIns="46217" rtlCol="0" anchor="b"/>
          <a:lstStyle>
            <a:lvl1pPr algn="l" eaLnBrk="1" hangingPunct="1">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wrap="square" lIns="92434" tIns="46217" rIns="92434" bIns="46217" numCol="1" anchor="b" anchorCtr="0" compatLnSpc="1">
            <a:prstTxWarp prst="textNoShape">
              <a:avLst/>
            </a:prstTxWarp>
          </a:bodyPr>
          <a:lstStyle>
            <a:lvl1pPr algn="r" eaLnBrk="1" hangingPunct="1">
              <a:defRPr sz="1200"/>
            </a:lvl1pPr>
          </a:lstStyle>
          <a:p>
            <a:pPr>
              <a:defRPr/>
            </a:pPr>
            <a:fld id="{A0925CBD-31BB-43D9-A6B3-ECDF2849C1A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2FDCBDF1-E2DE-451D-85F8-D73E6CD81C98}" type="datetimeFigureOut">
              <a:rPr lang="en-US"/>
              <a:pPr>
                <a:defRPr/>
              </a:pPr>
              <a:t>12/1/2025</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990382C-2C1C-4DA3-B199-5FC826D2EE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C43C0F-69FF-4786-9B46-88EDF45CD793}"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Don’t start sentences with numbers, significant digits, tables</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8224F2-4CC0-43B3-9EB5-A47233FC239C}" type="slidenum">
              <a:rPr lang="en-US" altLang="en-US" smtClean="0"/>
              <a:pPr/>
              <a:t>3</a:t>
            </a:fld>
            <a:endParaRPr lang="en-US" altLang="en-US"/>
          </a:p>
        </p:txBody>
      </p:sp>
    </p:spTree>
    <p:extLst>
      <p:ext uri="{BB962C8B-B14F-4D97-AF65-F5344CB8AC3E}">
        <p14:creationId xmlns:p14="http://schemas.microsoft.com/office/powerpoint/2010/main" val="2251581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https://rips-irsp.com/articles/10.5334/irsp.90#ill-show-you-a-three-step-simplified-procedure-for-multilevel-logistic-regression</a:t>
            </a:r>
          </a:p>
        </p:txBody>
      </p:sp>
      <p:sp>
        <p:nvSpPr>
          <p:cNvPr id="4" name="Slide Number Placeholder 3"/>
          <p:cNvSpPr>
            <a:spLocks noGrp="1"/>
          </p:cNvSpPr>
          <p:nvPr>
            <p:ph type="sldNum" sz="quarter" idx="5"/>
          </p:nvPr>
        </p:nvSpPr>
        <p:spPr/>
        <p:txBody>
          <a:bodyPr/>
          <a:lstStyle/>
          <a:p>
            <a:pPr>
              <a:defRPr/>
            </a:pPr>
            <a:fld id="{0990382C-2C1C-4DA3-B199-5FC826D2EEFE}" type="slidenum">
              <a:rPr lang="en-US" altLang="en-US" smtClean="0"/>
              <a:pPr>
                <a:defRPr/>
              </a:pPr>
              <a:t>6</a:t>
            </a:fld>
            <a:endParaRPr lang="en-US" altLang="en-US"/>
          </a:p>
        </p:txBody>
      </p:sp>
    </p:spTree>
    <p:extLst>
      <p:ext uri="{BB962C8B-B14F-4D97-AF65-F5344CB8AC3E}">
        <p14:creationId xmlns:p14="http://schemas.microsoft.com/office/powerpoint/2010/main" val="2034901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614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BCF15C42-7CCA-4A25-8BA4-D448E3B4C442}" type="slidenum">
              <a:rPr lang="en-US" altLang="en-US"/>
              <a:pPr>
                <a:defRPr/>
              </a:pPr>
              <a:t>‹#›</a:t>
            </a:fld>
            <a:endParaRPr lang="en-US" altLang="en-US"/>
          </a:p>
        </p:txBody>
      </p:sp>
    </p:spTree>
    <p:extLst>
      <p:ext uri="{BB962C8B-B14F-4D97-AF65-F5344CB8AC3E}">
        <p14:creationId xmlns:p14="http://schemas.microsoft.com/office/powerpoint/2010/main" val="227202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E7DEC7E-4224-46DA-9573-009A122B3C91}" type="slidenum">
              <a:rPr lang="en-US" altLang="en-US"/>
              <a:pPr>
                <a:defRPr/>
              </a:pPr>
              <a:t>‹#›</a:t>
            </a:fld>
            <a:endParaRPr lang="en-US" altLang="en-US"/>
          </a:p>
        </p:txBody>
      </p:sp>
    </p:spTree>
    <p:extLst>
      <p:ext uri="{BB962C8B-B14F-4D97-AF65-F5344CB8AC3E}">
        <p14:creationId xmlns:p14="http://schemas.microsoft.com/office/powerpoint/2010/main" val="2745081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1C5A04C-BDDB-499A-BB93-55EA10DC3AB8}" type="slidenum">
              <a:rPr lang="en-US" altLang="en-US"/>
              <a:pPr>
                <a:defRPr/>
              </a:pPr>
              <a:t>‹#›</a:t>
            </a:fld>
            <a:endParaRPr lang="en-US" altLang="en-US"/>
          </a:p>
        </p:txBody>
      </p:sp>
    </p:spTree>
    <p:extLst>
      <p:ext uri="{BB962C8B-B14F-4D97-AF65-F5344CB8AC3E}">
        <p14:creationId xmlns:p14="http://schemas.microsoft.com/office/powerpoint/2010/main" val="3480561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E422408-1314-4A6B-B0A7-692FE7C5D4AD}" type="slidenum">
              <a:rPr lang="en-US" altLang="en-US"/>
              <a:pPr>
                <a:defRPr/>
              </a:pPr>
              <a:t>‹#›</a:t>
            </a:fld>
            <a:endParaRPr lang="en-US" altLang="en-US"/>
          </a:p>
        </p:txBody>
      </p:sp>
    </p:spTree>
    <p:extLst>
      <p:ext uri="{BB962C8B-B14F-4D97-AF65-F5344CB8AC3E}">
        <p14:creationId xmlns:p14="http://schemas.microsoft.com/office/powerpoint/2010/main" val="158362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2C97EAF-2D2F-4616-8D72-A15BBCC62FB9}" type="slidenum">
              <a:rPr lang="en-US" altLang="en-US"/>
              <a:pPr>
                <a:defRPr/>
              </a:pPr>
              <a:t>‹#›</a:t>
            </a:fld>
            <a:endParaRPr lang="en-US" altLang="en-US"/>
          </a:p>
        </p:txBody>
      </p:sp>
    </p:spTree>
    <p:extLst>
      <p:ext uri="{BB962C8B-B14F-4D97-AF65-F5344CB8AC3E}">
        <p14:creationId xmlns:p14="http://schemas.microsoft.com/office/powerpoint/2010/main" val="289589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209584A-B9D0-4C9D-BE78-F1D1172632B4}" type="slidenum">
              <a:rPr lang="en-US" altLang="en-US"/>
              <a:pPr>
                <a:defRPr/>
              </a:pPr>
              <a:t>‹#›</a:t>
            </a:fld>
            <a:endParaRPr lang="en-US" altLang="en-US"/>
          </a:p>
        </p:txBody>
      </p:sp>
    </p:spTree>
    <p:extLst>
      <p:ext uri="{BB962C8B-B14F-4D97-AF65-F5344CB8AC3E}">
        <p14:creationId xmlns:p14="http://schemas.microsoft.com/office/powerpoint/2010/main" val="156289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1F26699-039E-4D85-ACEA-3E7982D4AFEF}" type="slidenum">
              <a:rPr lang="en-US" altLang="en-US"/>
              <a:pPr>
                <a:defRPr/>
              </a:pPr>
              <a:t>‹#›</a:t>
            </a:fld>
            <a:endParaRPr lang="en-US" altLang="en-US"/>
          </a:p>
        </p:txBody>
      </p:sp>
    </p:spTree>
    <p:extLst>
      <p:ext uri="{BB962C8B-B14F-4D97-AF65-F5344CB8AC3E}">
        <p14:creationId xmlns:p14="http://schemas.microsoft.com/office/powerpoint/2010/main" val="69092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816FE93-91BC-4F71-9002-DEB3D93AF201}" type="slidenum">
              <a:rPr lang="en-US" altLang="en-US"/>
              <a:pPr>
                <a:defRPr/>
              </a:pPr>
              <a:t>‹#›</a:t>
            </a:fld>
            <a:endParaRPr lang="en-US" altLang="en-US"/>
          </a:p>
        </p:txBody>
      </p:sp>
    </p:spTree>
    <p:extLst>
      <p:ext uri="{BB962C8B-B14F-4D97-AF65-F5344CB8AC3E}">
        <p14:creationId xmlns:p14="http://schemas.microsoft.com/office/powerpoint/2010/main" val="618256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F66F42B-5EBD-4F13-892C-5FA3D05CE579}" type="slidenum">
              <a:rPr lang="en-US" altLang="en-US"/>
              <a:pPr>
                <a:defRPr/>
              </a:pPr>
              <a:t>‹#›</a:t>
            </a:fld>
            <a:endParaRPr lang="en-US" altLang="en-US"/>
          </a:p>
        </p:txBody>
      </p:sp>
    </p:spTree>
    <p:extLst>
      <p:ext uri="{BB962C8B-B14F-4D97-AF65-F5344CB8AC3E}">
        <p14:creationId xmlns:p14="http://schemas.microsoft.com/office/powerpoint/2010/main" val="942436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688053B2-15B0-428D-A47F-91037EE9E56B}" type="slidenum">
              <a:rPr lang="en-US" altLang="en-US"/>
              <a:pPr>
                <a:defRPr/>
              </a:pPr>
              <a:t>‹#›</a:t>
            </a:fld>
            <a:endParaRPr lang="en-US" altLang="en-US"/>
          </a:p>
        </p:txBody>
      </p:sp>
    </p:spTree>
    <p:extLst>
      <p:ext uri="{BB962C8B-B14F-4D97-AF65-F5344CB8AC3E}">
        <p14:creationId xmlns:p14="http://schemas.microsoft.com/office/powerpoint/2010/main" val="342218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17D972F-08EF-46F1-AEA6-5D97701AA8F6}" type="slidenum">
              <a:rPr lang="en-US" altLang="en-US"/>
              <a:pPr>
                <a:defRPr/>
              </a:pPr>
              <a:t>‹#›</a:t>
            </a:fld>
            <a:endParaRPr lang="en-US" altLang="en-US"/>
          </a:p>
        </p:txBody>
      </p:sp>
    </p:spTree>
    <p:extLst>
      <p:ext uri="{BB962C8B-B14F-4D97-AF65-F5344CB8AC3E}">
        <p14:creationId xmlns:p14="http://schemas.microsoft.com/office/powerpoint/2010/main" val="185677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cs typeface="+mn-cs"/>
              </a:defRPr>
            </a:lvl1pPr>
          </a:lstStyle>
          <a:p>
            <a:pPr>
              <a:defRPr/>
            </a:pPr>
            <a:endParaRPr lang="en-US" alt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cs typeface="+mn-cs"/>
              </a:defRPr>
            </a:lvl1pPr>
          </a:lstStyle>
          <a:p>
            <a:pPr>
              <a:defRPr/>
            </a:pPr>
            <a:endParaRPr lang="en-US" altLang="en-US"/>
          </a:p>
        </p:txBody>
      </p:sp>
      <p:sp>
        <p:nvSpPr>
          <p:cNvPr id="51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28497073-AFB7-4B91-96E6-0DF0F4A6081F}" type="slidenum">
              <a:rPr lang="en-US" altLang="en-US"/>
              <a:pPr>
                <a:defRPr/>
              </a:pPr>
              <a:t>‹#›</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48"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eaLnBrk="1" fontAlgn="base" hangingPunct="1">
        <a:spcBef>
          <a:spcPct val="0"/>
        </a:spcBef>
        <a:spcAft>
          <a:spcPct val="0"/>
        </a:spcAft>
        <a:defRPr sz="4200">
          <a:solidFill>
            <a:schemeClr val="tx2"/>
          </a:solidFill>
          <a:latin typeface="Garamond" pitchFamily="18" charset="0"/>
        </a:defRPr>
      </a:lvl6pPr>
      <a:lvl7pPr marL="914400" algn="l" rtl="0" eaLnBrk="1" fontAlgn="base" hangingPunct="1">
        <a:spcBef>
          <a:spcPct val="0"/>
        </a:spcBef>
        <a:spcAft>
          <a:spcPct val="0"/>
        </a:spcAft>
        <a:defRPr sz="4200">
          <a:solidFill>
            <a:schemeClr val="tx2"/>
          </a:solidFill>
          <a:latin typeface="Garamond" pitchFamily="18" charset="0"/>
        </a:defRPr>
      </a:lvl7pPr>
      <a:lvl8pPr marL="1371600" algn="l" rtl="0" eaLnBrk="1" fontAlgn="base" hangingPunct="1">
        <a:spcBef>
          <a:spcPct val="0"/>
        </a:spcBef>
        <a:spcAft>
          <a:spcPct val="0"/>
        </a:spcAft>
        <a:defRPr sz="4200">
          <a:solidFill>
            <a:schemeClr val="tx2"/>
          </a:solidFill>
          <a:latin typeface="Garamond" pitchFamily="18" charset="0"/>
        </a:defRPr>
      </a:lvl8pPr>
      <a:lvl9pPr marL="1828800" algn="l" rtl="0" eaLnBrk="1" fontAlgn="base" hangingPunct="1">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911225" y="1447800"/>
            <a:ext cx="7623175" cy="1752600"/>
          </a:xfrm>
        </p:spPr>
        <p:txBody>
          <a:bodyPr/>
          <a:lstStyle/>
          <a:p>
            <a:pPr eaLnBrk="1" hangingPunct="1"/>
            <a:r>
              <a:rPr lang="en-US" altLang="en-US" dirty="0"/>
              <a:t>Stat 414 – Day 18</a:t>
            </a:r>
          </a:p>
        </p:txBody>
      </p:sp>
      <p:sp>
        <p:nvSpPr>
          <p:cNvPr id="5123" name="Subtitle 2"/>
          <p:cNvSpPr>
            <a:spLocks noGrp="1"/>
          </p:cNvSpPr>
          <p:nvPr>
            <p:ph type="subTitle" idx="1"/>
          </p:nvPr>
        </p:nvSpPr>
        <p:spPr/>
        <p:txBody>
          <a:bodyPr/>
          <a:lstStyle/>
          <a:p>
            <a:pPr eaLnBrk="1" hangingPunct="1"/>
            <a:r>
              <a:rPr lang="en-US" altLang="en-US" dirty="0"/>
              <a:t>Modelling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p:txBody>
          <a:bodyPr/>
          <a:lstStyle/>
          <a:p>
            <a:r>
              <a:rPr lang="en-US" altLang="en-US" dirty="0"/>
              <a:t>Fixed vs. Random (higher level units or lower level variable)</a:t>
            </a:r>
          </a:p>
        </p:txBody>
      </p:sp>
      <p:sp>
        <p:nvSpPr>
          <p:cNvPr id="15363" name="Text Placeholder 4"/>
          <p:cNvSpPr>
            <a:spLocks noGrp="1"/>
          </p:cNvSpPr>
          <p:nvPr>
            <p:ph type="body" idx="1"/>
          </p:nvPr>
        </p:nvSpPr>
        <p:spPr/>
        <p:txBody>
          <a:bodyPr/>
          <a:lstStyle/>
          <a:p>
            <a:r>
              <a:rPr lang="en-US" altLang="en-US"/>
              <a:t>Level</a:t>
            </a:r>
          </a:p>
        </p:txBody>
      </p:sp>
      <p:sp>
        <p:nvSpPr>
          <p:cNvPr id="6" name="Content Placeholder 5"/>
          <p:cNvSpPr>
            <a:spLocks noGrp="1"/>
          </p:cNvSpPr>
          <p:nvPr>
            <p:ph sz="half" idx="2"/>
          </p:nvPr>
        </p:nvSpPr>
        <p:spPr>
          <a:xfrm>
            <a:off x="457200" y="2174874"/>
            <a:ext cx="4040188" cy="4149725"/>
          </a:xfrm>
        </p:spPr>
        <p:txBody>
          <a:bodyPr>
            <a:normAutofit fontScale="92500" lnSpcReduction="10000"/>
          </a:bodyPr>
          <a:lstStyle/>
          <a:p>
            <a:pPr>
              <a:defRPr/>
            </a:pPr>
            <a:r>
              <a:rPr lang="en-US" dirty="0"/>
              <a:t>Categorical variables whose categories have no special meaning</a:t>
            </a:r>
          </a:p>
          <a:p>
            <a:pPr>
              <a:defRPr/>
            </a:pPr>
            <a:r>
              <a:rPr lang="en-US" dirty="0"/>
              <a:t>Ahead of time, no real predictions of how compare</a:t>
            </a:r>
          </a:p>
          <a:p>
            <a:pPr>
              <a:defRPr/>
            </a:pPr>
            <a:r>
              <a:rPr lang="en-US" dirty="0"/>
              <a:t>Would make sense to be the observational unit in a regression model (aggregating)</a:t>
            </a:r>
          </a:p>
          <a:p>
            <a:pPr>
              <a:defRPr/>
            </a:pPr>
            <a:r>
              <a:rPr lang="en-US" dirty="0"/>
              <a:t>Large number of categories</a:t>
            </a:r>
          </a:p>
          <a:p>
            <a:pPr>
              <a:defRPr/>
            </a:pPr>
            <a:r>
              <a:rPr lang="en-US" dirty="0"/>
              <a:t>Willing to assume drawn from some distribution</a:t>
            </a:r>
          </a:p>
        </p:txBody>
      </p:sp>
      <p:sp>
        <p:nvSpPr>
          <p:cNvPr id="15365" name="Text Placeholder 6"/>
          <p:cNvSpPr>
            <a:spLocks noGrp="1"/>
          </p:cNvSpPr>
          <p:nvPr>
            <p:ph type="body" sz="quarter" idx="3"/>
          </p:nvPr>
        </p:nvSpPr>
        <p:spPr/>
        <p:txBody>
          <a:bodyPr/>
          <a:lstStyle/>
          <a:p>
            <a:r>
              <a:rPr lang="en-US" altLang="en-US"/>
              <a:t>Variable</a:t>
            </a:r>
          </a:p>
        </p:txBody>
      </p:sp>
      <p:sp>
        <p:nvSpPr>
          <p:cNvPr id="15366" name="Content Placeholder 7"/>
          <p:cNvSpPr>
            <a:spLocks noGrp="1"/>
          </p:cNvSpPr>
          <p:nvPr>
            <p:ph sz="quarter" idx="4"/>
          </p:nvPr>
        </p:nvSpPr>
        <p:spPr/>
        <p:txBody>
          <a:bodyPr/>
          <a:lstStyle/>
          <a:p>
            <a:r>
              <a:rPr lang="en-US" altLang="en-US"/>
              <a:t>Categorical variable and specific categories have distinct meanings </a:t>
            </a:r>
          </a:p>
          <a:p>
            <a:r>
              <a:rPr lang="en-US" altLang="en-US"/>
              <a:t>Might predict different results in advance</a:t>
            </a:r>
          </a:p>
          <a:p>
            <a:r>
              <a:rPr lang="en-US" altLang="en-US"/>
              <a:t>Ordinal or continuous variable</a:t>
            </a:r>
          </a:p>
          <a:p>
            <a:r>
              <a:rPr lang="en-US" altLang="en-US"/>
              <a:t>Wouldn’t really make sense to be the unit of analysis</a:t>
            </a:r>
          </a:p>
          <a:p>
            <a:endParaRPr lang="en-US" altLang="en-US"/>
          </a:p>
        </p:txBody>
      </p:sp>
      <p:sp>
        <p:nvSpPr>
          <p:cNvPr id="10" name="TextBox 9"/>
          <p:cNvSpPr txBox="1">
            <a:spLocks noChangeArrowheads="1"/>
          </p:cNvSpPr>
          <p:nvPr/>
        </p:nvSpPr>
        <p:spPr bwMode="auto">
          <a:xfrm>
            <a:off x="188913" y="1440022"/>
            <a:ext cx="3810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dirty="0">
                <a:solidFill>
                  <a:srgbClr val="270EBE"/>
                </a:solidFill>
              </a:rPr>
              <a:t>hospital</a:t>
            </a:r>
          </a:p>
        </p:txBody>
      </p:sp>
      <p:sp>
        <p:nvSpPr>
          <p:cNvPr id="11" name="Rectangle 10"/>
          <p:cNvSpPr>
            <a:spLocks noChangeArrowheads="1"/>
          </p:cNvSpPr>
          <p:nvPr/>
        </p:nvSpPr>
        <p:spPr bwMode="auto">
          <a:xfrm>
            <a:off x="5334000" y="1350963"/>
            <a:ext cx="10302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dirty="0">
                <a:solidFill>
                  <a:srgbClr val="270EBE"/>
                </a:solidFill>
              </a:rPr>
              <a:t>ethnicity</a:t>
            </a:r>
            <a:endParaRPr lang="en-US" altLang="en-US" dirty="0"/>
          </a:p>
        </p:txBody>
      </p:sp>
    </p:spTree>
    <p:extLst>
      <p:ext uri="{BB962C8B-B14F-4D97-AF65-F5344CB8AC3E}">
        <p14:creationId xmlns:p14="http://schemas.microsoft.com/office/powerpoint/2010/main" val="17477232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Modeling choices</a:t>
            </a: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18599" y="1600200"/>
            <a:ext cx="9001601" cy="3124200"/>
          </a:xfrm>
          <a:prstGeom prst="rect">
            <a:avLst/>
          </a:prstGeom>
        </p:spPr>
      </p:pic>
    </p:spTree>
    <p:extLst>
      <p:ext uri="{BB962C8B-B14F-4D97-AF65-F5344CB8AC3E}">
        <p14:creationId xmlns:p14="http://schemas.microsoft.com/office/powerpoint/2010/main" val="2058755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7676B-02C2-F29E-AF7B-E41A729CEE3B}"/>
              </a:ext>
            </a:extLst>
          </p:cNvPr>
          <p:cNvSpPr>
            <a:spLocks noGrp="1"/>
          </p:cNvSpPr>
          <p:nvPr>
            <p:ph type="title"/>
          </p:nvPr>
        </p:nvSpPr>
        <p:spPr/>
        <p:txBody>
          <a:bodyPr/>
          <a:lstStyle/>
          <a:p>
            <a:r>
              <a:rPr lang="en-US" dirty="0"/>
              <a:t>Separating between vs. within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F51383A-3912-5AE7-2FB6-47DFC142E7E1}"/>
                  </a:ext>
                </a:extLst>
              </p:cNvPr>
              <p:cNvSpPr>
                <a:spLocks noGrp="1"/>
              </p:cNvSpPr>
              <p:nvPr>
                <p:ph idx="1"/>
              </p:nvPr>
            </p:nvSpPr>
            <p:spPr>
              <a:xfrm>
                <a:off x="457200" y="1600200"/>
                <a:ext cx="8610600" cy="4530725"/>
              </a:xfrm>
            </p:spPr>
            <p:txBody>
              <a:bodyPr>
                <a:normAutofit fontScale="70000" lnSpcReduction="20000"/>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𝑖𝑗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e>
                          <m:sub>
                            <m:r>
                              <a:rPr lang="en-US" b="0" i="1" smtClean="0">
                                <a:latin typeface="Cambria Math" panose="02040503050406030204" pitchFamily="18" charset="0"/>
                              </a:rPr>
                              <m:t>𝑗</m:t>
                            </m:r>
                          </m:sub>
                        </m:sSub>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e>
                      <m:sub>
                        <m:r>
                          <a:rPr lang="en-US" b="0" i="1" smtClean="0">
                            <a:latin typeface="Cambria Math" panose="02040503050406030204" pitchFamily="18" charset="0"/>
                          </a:rPr>
                          <m:t>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3</m:t>
                        </m:r>
                      </m:sub>
                    </m:sSub>
                    <m:sSub>
                      <m:sSubPr>
                        <m:ctrlPr>
                          <a:rPr lang="en-US" i="1">
                            <a:latin typeface="Cambria Math" panose="02040503050406030204" pitchFamily="18" charset="0"/>
                          </a:rPr>
                        </m:ctrlPr>
                      </m:sSubPr>
                      <m:e>
                        <m:r>
                          <a:rPr lang="en-US" i="1">
                            <a:latin typeface="Cambria Math" panose="02040503050406030204" pitchFamily="18" charset="0"/>
                          </a:rPr>
                          <m:t>𝑧</m:t>
                        </m:r>
                      </m:e>
                      <m:sub>
                        <m:r>
                          <a:rPr lang="en-US" i="1">
                            <a:latin typeface="Cambria Math" panose="02040503050406030204" pitchFamily="18" charset="0"/>
                          </a:rPr>
                          <m:t>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𝜖</m:t>
                        </m:r>
                      </m:e>
                      <m:sub>
                        <m:r>
                          <a:rPr lang="en-US" b="0" i="1" smtClean="0">
                            <a:latin typeface="Cambria Math" panose="02040503050406030204" pitchFamily="18" charset="0"/>
                          </a:rPr>
                          <m:t>𝑖𝑗</m:t>
                        </m:r>
                      </m:sub>
                    </m:sSub>
                  </m:oMath>
                </a14:m>
                <a:endParaRPr lang="en-US" b="0"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oMath>
                </a14:m>
                <a:r>
                  <a:rPr lang="en-US" b="0" dirty="0"/>
                  <a:t> = between effect (without holding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𝑖𝑗</m:t>
                        </m:r>
                      </m:sub>
                    </m:sSub>
                  </m:oMath>
                </a14:m>
                <a:r>
                  <a:rPr lang="en-US" b="0" dirty="0"/>
                  <a:t> constant)</a:t>
                </a:r>
              </a:p>
              <a:p>
                <a:pPr lvl="1"/>
                <a:r>
                  <a:rPr lang="en-US" dirty="0"/>
                  <a:t>“within-between model”</a:t>
                </a:r>
              </a:p>
              <a:p>
                <a:pPr lvl="1"/>
                <a:r>
                  <a:rPr lang="en-US" dirty="0"/>
                  <a:t>“a significant effect could be produced as a result of the composition of level 1 entities, without a country-level construct driving the effect.”</a:t>
                </a:r>
                <a:endParaRPr lang="en-US" b="0" dirty="0"/>
              </a:p>
              <a:p>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𝑦</m:t>
                        </m:r>
                      </m:e>
                      <m:sub>
                        <m:r>
                          <a:rPr lang="en-US" sz="2800" i="1">
                            <a:latin typeface="Cambria Math" panose="02040503050406030204" pitchFamily="18" charset="0"/>
                          </a:rPr>
                          <m:t>𝑖𝑗</m:t>
                        </m:r>
                      </m:sub>
                    </m:sSub>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𝛽</m:t>
                        </m:r>
                      </m:e>
                      <m:sub>
                        <m:r>
                          <a:rPr lang="en-US" sz="2800" i="1">
                            <a:latin typeface="Cambria Math" panose="02040503050406030204" pitchFamily="18" charset="0"/>
                          </a:rPr>
                          <m:t>00</m:t>
                        </m:r>
                      </m:sub>
                    </m:sSub>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𝛽</m:t>
                        </m:r>
                      </m:e>
                      <m:sub>
                        <m:r>
                          <a:rPr lang="en-US" sz="2800" i="1">
                            <a:latin typeface="Cambria Math" panose="02040503050406030204" pitchFamily="18" charset="0"/>
                          </a:rPr>
                          <m:t>1</m:t>
                        </m:r>
                      </m:sub>
                    </m:sSub>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𝑖𝑗</m:t>
                        </m:r>
                      </m:sub>
                    </m:sSub>
                    <m:r>
                      <a:rPr lang="en-US" sz="2800" b="0" i="1" smtClean="0">
                        <a:latin typeface="Cambria Math" panose="02040503050406030204" pitchFamily="18" charset="0"/>
                      </a:rPr>
                      <m:t>             </m:t>
                    </m:r>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𝛽</m:t>
                        </m:r>
                      </m:e>
                      <m:sub>
                        <m:r>
                          <a:rPr lang="en-US" sz="2800" b="0" i="1" smtClean="0">
                            <a:latin typeface="Cambria Math" panose="02040503050406030204" pitchFamily="18" charset="0"/>
                          </a:rPr>
                          <m:t>2</m:t>
                        </m:r>
                        <m:r>
                          <a:rPr lang="en-US" sz="2800" b="0" i="1" smtClean="0">
                            <a:latin typeface="Cambria Math" panose="02040503050406030204" pitchFamily="18" charset="0"/>
                          </a:rPr>
                          <m:t>𝐵</m:t>
                        </m:r>
                      </m:sub>
                    </m:sSub>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𝑗</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𝛽</m:t>
                        </m:r>
                      </m:e>
                      <m:sub>
                        <m:r>
                          <a:rPr lang="en-US" sz="2800" b="0" i="1" smtClean="0">
                            <a:latin typeface="Cambria Math" panose="02040503050406030204" pitchFamily="18" charset="0"/>
                          </a:rPr>
                          <m:t>3</m:t>
                        </m:r>
                      </m:sub>
                    </m:sSub>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𝑧</m:t>
                        </m:r>
                      </m:e>
                      <m:sub>
                        <m:r>
                          <a:rPr lang="en-US" sz="2800" b="0" i="1" smtClean="0">
                            <a:latin typeface="Cambria Math" panose="02040503050406030204" pitchFamily="18" charset="0"/>
                          </a:rPr>
                          <m:t>𝑗</m:t>
                        </m:r>
                      </m:sub>
                    </m:sSub>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𝑢</m:t>
                        </m:r>
                      </m:e>
                      <m:sub>
                        <m:r>
                          <a:rPr lang="en-US" sz="2800" i="1">
                            <a:latin typeface="Cambria Math" panose="02040503050406030204" pitchFamily="18" charset="0"/>
                          </a:rPr>
                          <m:t>𝑗</m:t>
                        </m:r>
                      </m:sub>
                    </m:sSub>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𝜖</m:t>
                        </m:r>
                      </m:e>
                      <m:sub>
                        <m:r>
                          <a:rPr lang="en-US" sz="2800" i="1">
                            <a:latin typeface="Cambria Math" panose="02040503050406030204" pitchFamily="18" charset="0"/>
                          </a:rPr>
                          <m:t>𝑖𝑗</m:t>
                        </m:r>
                      </m:sub>
                    </m:sSub>
                  </m:oMath>
                </a14:m>
                <a:endParaRPr lang="en-US" dirty="0"/>
              </a:p>
              <a:p>
                <a:pPr lvl="1"/>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2</m:t>
                        </m:r>
                        <m:r>
                          <a:rPr lang="en-US" sz="2400" i="1">
                            <a:latin typeface="Cambria Math" panose="02040503050406030204" pitchFamily="18" charset="0"/>
                          </a:rPr>
                          <m:t>𝐵</m:t>
                        </m:r>
                      </m:sub>
                    </m:sSub>
                  </m:oMath>
                </a14:m>
                <a:r>
                  <a:rPr lang="en-US" dirty="0"/>
                  <a:t> = “contextual effect” after adjusting for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𝑖𝑗</m:t>
                        </m:r>
                      </m:sub>
                    </m:sSub>
                  </m:oMath>
                </a14:m>
                <a:endParaRPr lang="en-US" dirty="0"/>
              </a:p>
              <a:p>
                <a:pPr lvl="1"/>
                <a:r>
                  <a:rPr lang="en-US" dirty="0"/>
                  <a:t>What is the effect of a Level 1 unit moving to a different Level 2 group (holding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𝑖𝑗</m:t>
                        </m:r>
                      </m:sub>
                    </m:sSub>
                  </m:oMath>
                </a14:m>
                <a:r>
                  <a:rPr lang="en-US" dirty="0"/>
                  <a:t> constant)</a:t>
                </a:r>
              </a:p>
              <a:p>
                <a:pPr lvl="2"/>
                <a:r>
                  <a:rPr lang="en-US" dirty="0"/>
                  <a:t>The “additional” effect of the Level 2 group</a:t>
                </a:r>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r>
                          <a:rPr lang="en-US" b="0" i="1" smtClean="0">
                            <a:latin typeface="Cambria Math" panose="02040503050406030204" pitchFamily="18" charset="0"/>
                          </a:rPr>
                          <m:t>𝐵</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oMath>
                </a14:m>
                <a:endParaRPr lang="en-US" dirty="0"/>
              </a:p>
              <a:p>
                <a:pPr lvl="1"/>
                <a:r>
                  <a:rPr lang="en-US" dirty="0"/>
                  <a:t>Not meaningful with longitudinal data…</a:t>
                </a:r>
              </a:p>
              <a:p>
                <a:pPr lvl="1"/>
                <a:r>
                  <a:rPr lang="en-US" dirty="0"/>
                  <a:t>“This permitted the identification of political trust as an especially critical correlate of greater support for environmental protection at both the individual and national level—an important discovery in the substantive literature”</a:t>
                </a:r>
              </a:p>
            </p:txBody>
          </p:sp>
        </mc:Choice>
        <mc:Fallback>
          <p:sp>
            <p:nvSpPr>
              <p:cNvPr id="3" name="Content Placeholder 2">
                <a:extLst>
                  <a:ext uri="{FF2B5EF4-FFF2-40B4-BE49-F238E27FC236}">
                    <a16:creationId xmlns:a16="http://schemas.microsoft.com/office/drawing/2014/main" id="{DF51383A-3912-5AE7-2FB6-47DFC142E7E1}"/>
                  </a:ext>
                </a:extLst>
              </p:cNvPr>
              <p:cNvSpPr>
                <a:spLocks noGrp="1" noRot="1" noChangeAspect="1" noMove="1" noResize="1" noEditPoints="1" noAdjustHandles="1" noChangeArrowheads="1" noChangeShapeType="1" noTextEdit="1"/>
              </p:cNvSpPr>
              <p:nvPr>
                <p:ph idx="1"/>
              </p:nvPr>
            </p:nvSpPr>
            <p:spPr>
              <a:xfrm>
                <a:off x="457200" y="1600200"/>
                <a:ext cx="8610600" cy="4530725"/>
              </a:xfrm>
              <a:blipFill>
                <a:blip r:embed="rId2"/>
                <a:stretch>
                  <a:fillRect l="-71" r="-283"/>
                </a:stretch>
              </a:blipFill>
            </p:spPr>
            <p:txBody>
              <a:bodyPr/>
              <a:lstStyle/>
              <a:p>
                <a:r>
                  <a:rPr lang="en-US">
                    <a:noFill/>
                  </a:rPr>
                  <a:t> </a:t>
                </a:r>
              </a:p>
            </p:txBody>
          </p:sp>
        </mc:Fallback>
      </mc:AlternateContent>
    </p:spTree>
    <p:extLst>
      <p:ext uri="{BB962C8B-B14F-4D97-AF65-F5344CB8AC3E}">
        <p14:creationId xmlns:p14="http://schemas.microsoft.com/office/powerpoint/2010/main" val="3507304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FE199-A241-9627-C6C2-A0E5301EA6DB}"/>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70C1303D-EDA3-E8A2-9B48-CF8838FED30B}"/>
              </a:ext>
            </a:extLst>
          </p:cNvPr>
          <p:cNvSpPr>
            <a:spLocks noGrp="1"/>
          </p:cNvSpPr>
          <p:nvPr>
            <p:ph idx="1"/>
          </p:nvPr>
        </p:nvSpPr>
        <p:spPr/>
        <p:txBody>
          <a:bodyPr/>
          <a:lstStyle/>
          <a:p>
            <a:r>
              <a:rPr lang="en-US" dirty="0"/>
              <a:t>NLSY dataset looking at student’s antisocial behavior at 3 different times points.</a:t>
            </a:r>
          </a:p>
          <a:p>
            <a:r>
              <a:rPr lang="en-US" dirty="0"/>
              <a:t>Time varying variables include self-esteem and poverty status of family.  Time invariant variables include child’s age at start of study, mom’s age at birth etc.</a:t>
            </a:r>
          </a:p>
          <a:p>
            <a:r>
              <a:rPr lang="en-US" dirty="0"/>
              <a:t>Treating child as fixed effects= adjusts for being that child (observed + unobserved) vs. being a child like that…</a:t>
            </a:r>
          </a:p>
        </p:txBody>
      </p:sp>
    </p:spTree>
    <p:extLst>
      <p:ext uri="{BB962C8B-B14F-4D97-AF65-F5344CB8AC3E}">
        <p14:creationId xmlns:p14="http://schemas.microsoft.com/office/powerpoint/2010/main" val="4168409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7B013-2F84-7C74-99B8-89932CD9D6EA}"/>
              </a:ext>
            </a:extLst>
          </p:cNvPr>
          <p:cNvSpPr>
            <a:spLocks noGrp="1"/>
          </p:cNvSpPr>
          <p:nvPr>
            <p:ph type="title"/>
          </p:nvPr>
        </p:nvSpPr>
        <p:spPr/>
        <p:txBody>
          <a:bodyPr/>
          <a:lstStyle/>
          <a:p>
            <a:r>
              <a:rPr lang="en-US" dirty="0"/>
              <a:t>Separating between/within</a:t>
            </a:r>
          </a:p>
        </p:txBody>
      </p:sp>
      <p:sp>
        <p:nvSpPr>
          <p:cNvPr id="3" name="Content Placeholder 2">
            <a:extLst>
              <a:ext uri="{FF2B5EF4-FFF2-40B4-BE49-F238E27FC236}">
                <a16:creationId xmlns:a16="http://schemas.microsoft.com/office/drawing/2014/main" id="{7CA58CE1-FA35-A0A8-C517-274A09168FDB}"/>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sz="2000" dirty="0"/>
              <a:t>A change in poverty (0.247) vs. being a family in poverty (.616)</a:t>
            </a:r>
          </a:p>
          <a:p>
            <a:r>
              <a:rPr lang="en-US" sz="2000" dirty="0"/>
              <a:t>(e.g. for an effect of income: the effect of being unusually well paid, such as after receiving a non-regular bonus or a pay rise) is different from the cross-sectional effect (being well paid on average, over the course of the period of observation).</a:t>
            </a:r>
            <a:endParaRPr lang="en-US" dirty="0"/>
          </a:p>
        </p:txBody>
      </p:sp>
      <p:pic>
        <p:nvPicPr>
          <p:cNvPr id="1026" name="Picture 1" descr="Table&#10;&#10;Description automatically generated">
            <a:extLst>
              <a:ext uri="{FF2B5EF4-FFF2-40B4-BE49-F238E27FC236}">
                <a16:creationId xmlns:a16="http://schemas.microsoft.com/office/drawing/2014/main" id="{A7FC3545-3E5B-07F4-95C0-9AEB12528C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524000"/>
            <a:ext cx="6038850" cy="21717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2">
            <a:extLst>
              <a:ext uri="{FF2B5EF4-FFF2-40B4-BE49-F238E27FC236}">
                <a16:creationId xmlns:a16="http://schemas.microsoft.com/office/drawing/2014/main" id="{8A9E41F5-9F41-6792-7A4B-DC52656F22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729884"/>
            <a:ext cx="5962650" cy="6191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FDD8E551-319F-B26D-25B3-EC96B9295E12}"/>
              </a:ext>
            </a:extLst>
          </p:cNvPr>
          <p:cNvSpPr>
            <a:spLocks noChangeArrowheads="1"/>
          </p:cNvSpPr>
          <p:nvPr/>
        </p:nvSpPr>
        <p:spPr bwMode="auto">
          <a:xfrm>
            <a:off x="1295400" y="18573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141E8AB1-42B6-ACDE-C5B2-DC85148EADFE}"/>
              </a:ext>
            </a:extLst>
          </p:cNvPr>
          <p:cNvSpPr>
            <a:spLocks noChangeArrowheads="1"/>
          </p:cNvSpPr>
          <p:nvPr/>
        </p:nvSpPr>
        <p:spPr bwMode="auto">
          <a:xfrm>
            <a:off x="1295400" y="4486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a:extLst>
              <a:ext uri="{FF2B5EF4-FFF2-40B4-BE49-F238E27FC236}">
                <a16:creationId xmlns:a16="http://schemas.microsoft.com/office/drawing/2014/main" id="{E1533957-3B95-E300-99D7-149CD7FCEA91}"/>
              </a:ext>
            </a:extLst>
          </p:cNvPr>
          <p:cNvSpPr>
            <a:spLocks noChangeArrowheads="1"/>
          </p:cNvSpPr>
          <p:nvPr/>
        </p:nvSpPr>
        <p:spPr bwMode="auto">
          <a:xfrm>
            <a:off x="1295400" y="5105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134055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Content Placeholder 2"/>
          <p:cNvSpPr>
            <a:spLocks noGrp="1"/>
          </p:cNvSpPr>
          <p:nvPr>
            <p:ph idx="1"/>
          </p:nvPr>
        </p:nvSpPr>
        <p:spPr/>
        <p:txBody>
          <a:bodyPr>
            <a:normAutofit/>
          </a:bodyPr>
          <a:lstStyle/>
          <a:p>
            <a:r>
              <a:rPr lang="en-US" dirty="0"/>
              <a:t>Grades updated in Canvas?</a:t>
            </a:r>
          </a:p>
          <a:p>
            <a:r>
              <a:rPr lang="en-US" dirty="0"/>
              <a:t>Presentations Wednesday</a:t>
            </a:r>
          </a:p>
          <a:p>
            <a:pPr lvl="1"/>
            <a:r>
              <a:rPr lang="en-US" dirty="0"/>
              <a:t>See Canvas for order</a:t>
            </a:r>
          </a:p>
          <a:p>
            <a:pPr lvl="1"/>
            <a:r>
              <a:rPr lang="en-US" dirty="0"/>
              <a:t>Send visuals in advance</a:t>
            </a:r>
          </a:p>
          <a:p>
            <a:pPr lvl="1"/>
            <a:r>
              <a:rPr lang="en-US" dirty="0"/>
              <a:t>5 min!</a:t>
            </a:r>
          </a:p>
          <a:p>
            <a:r>
              <a:rPr lang="en-US" dirty="0"/>
              <a:t>Final exam Dec. 8, 7:10am</a:t>
            </a:r>
          </a:p>
          <a:p>
            <a:pPr lvl="1"/>
            <a:r>
              <a:rPr lang="en-US" dirty="0"/>
              <a:t>Aiming for 100-120 points</a:t>
            </a:r>
          </a:p>
          <a:p>
            <a:pPr lvl="1"/>
            <a:r>
              <a:rPr lang="en-US" dirty="0"/>
              <a:t>Review session Sunday night?</a:t>
            </a:r>
          </a:p>
          <a:p>
            <a:pPr lvl="1"/>
            <a:r>
              <a:rPr lang="en-US" dirty="0"/>
              <a:t>Final exam discussion board/Discord</a:t>
            </a:r>
          </a:p>
        </p:txBody>
      </p:sp>
    </p:spTree>
    <p:extLst>
      <p:ext uri="{BB962C8B-B14F-4D97-AF65-F5344CB8AC3E}">
        <p14:creationId xmlns:p14="http://schemas.microsoft.com/office/powerpoint/2010/main" val="281862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a:t>Project advice</a:t>
            </a:r>
          </a:p>
        </p:txBody>
      </p:sp>
      <p:sp>
        <p:nvSpPr>
          <p:cNvPr id="3" name="Content Placeholder 2"/>
          <p:cNvSpPr>
            <a:spLocks noGrp="1"/>
          </p:cNvSpPr>
          <p:nvPr>
            <p:ph idx="1"/>
          </p:nvPr>
        </p:nvSpPr>
        <p:spPr>
          <a:xfrm>
            <a:off x="457200" y="1371600"/>
            <a:ext cx="8458200" cy="4953000"/>
          </a:xfrm>
        </p:spPr>
        <p:txBody>
          <a:bodyPr>
            <a:normAutofit fontScale="85000" lnSpcReduction="20000"/>
          </a:bodyPr>
          <a:lstStyle/>
          <a:p>
            <a:pPr>
              <a:defRPr/>
            </a:pPr>
            <a:r>
              <a:rPr lang="en-US" dirty="0"/>
              <a:t>Tell a story with the data</a:t>
            </a:r>
          </a:p>
          <a:p>
            <a:pPr lvl="1">
              <a:defRPr/>
            </a:pPr>
            <a:r>
              <a:rPr lang="en-US" dirty="0"/>
              <a:t>Clearly identify primary variables (e.g., RV)</a:t>
            </a:r>
          </a:p>
          <a:p>
            <a:pPr lvl="1">
              <a:defRPr/>
            </a:pPr>
            <a:r>
              <a:rPr lang="en-US" dirty="0"/>
              <a:t>Don’t just list numbers</a:t>
            </a:r>
          </a:p>
          <a:p>
            <a:pPr>
              <a:defRPr/>
            </a:pPr>
            <a:r>
              <a:rPr lang="en-US" dirty="0"/>
              <a:t>Don’t assume audience is familiar with your data</a:t>
            </a:r>
          </a:p>
          <a:p>
            <a:pPr>
              <a:defRPr/>
            </a:pPr>
            <a:r>
              <a:rPr lang="en-US" dirty="0"/>
              <a:t>Use </a:t>
            </a:r>
            <a:r>
              <a:rPr lang="en-US" dirty="0">
                <a:solidFill>
                  <a:srgbClr val="FF0000"/>
                </a:solidFill>
              </a:rPr>
              <a:t>graphs</a:t>
            </a:r>
            <a:r>
              <a:rPr lang="en-US" dirty="0"/>
              <a:t> to help tell your story</a:t>
            </a:r>
          </a:p>
          <a:p>
            <a:pPr lvl="1">
              <a:defRPr/>
            </a:pPr>
            <a:r>
              <a:rPr lang="en-US" dirty="0"/>
              <a:t>How the graphs and the model agree</a:t>
            </a:r>
          </a:p>
          <a:p>
            <a:pPr lvl="1">
              <a:defRPr/>
            </a:pPr>
            <a:r>
              <a:rPr lang="en-US" dirty="0"/>
              <a:t>Concern vs. interesting feature</a:t>
            </a:r>
          </a:p>
          <a:p>
            <a:pPr lvl="1">
              <a:defRPr/>
            </a:pPr>
            <a:r>
              <a:rPr lang="en-US" dirty="0"/>
              <a:t>Model vs. data</a:t>
            </a:r>
          </a:p>
          <a:p>
            <a:pPr>
              <a:defRPr/>
            </a:pPr>
            <a:r>
              <a:rPr lang="en-US" dirty="0"/>
              <a:t>Start simple (impress with visuals, quality)</a:t>
            </a:r>
          </a:p>
          <a:p>
            <a:pPr lvl="1">
              <a:defRPr/>
            </a:pPr>
            <a:r>
              <a:rPr lang="en-US" dirty="0"/>
              <a:t>Why multilevel, structure of the data, assumptions (audience)</a:t>
            </a:r>
          </a:p>
          <a:p>
            <a:pPr lvl="1">
              <a:defRPr/>
            </a:pPr>
            <a:r>
              <a:rPr lang="en-US" dirty="0"/>
              <a:t>Null model, ICC</a:t>
            </a:r>
          </a:p>
          <a:p>
            <a:pPr lvl="1">
              <a:defRPr/>
            </a:pPr>
            <a:r>
              <a:rPr lang="en-US" dirty="0"/>
              <a:t>Be ready to justify choices</a:t>
            </a:r>
          </a:p>
          <a:p>
            <a:pPr lvl="1">
              <a:defRPr/>
            </a:pPr>
            <a:r>
              <a:rPr lang="en-US" dirty="0"/>
              <a:t>Keep audience’s interest</a:t>
            </a:r>
          </a:p>
        </p:txBody>
      </p:sp>
    </p:spTree>
    <p:extLst>
      <p:ext uri="{BB962C8B-B14F-4D97-AF65-F5344CB8AC3E}">
        <p14:creationId xmlns:p14="http://schemas.microsoft.com/office/powerpoint/2010/main" val="4156533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a:t>Project advice</a:t>
            </a:r>
          </a:p>
        </p:txBody>
      </p:sp>
      <p:sp>
        <p:nvSpPr>
          <p:cNvPr id="3" name="Content Placeholder 2"/>
          <p:cNvSpPr>
            <a:spLocks noGrp="1"/>
          </p:cNvSpPr>
          <p:nvPr>
            <p:ph idx="1"/>
          </p:nvPr>
        </p:nvSpPr>
        <p:spPr/>
        <p:txBody>
          <a:bodyPr>
            <a:normAutofit fontScale="85000" lnSpcReduction="10000"/>
          </a:bodyPr>
          <a:lstStyle/>
          <a:p>
            <a:pPr>
              <a:defRPr/>
            </a:pPr>
            <a:r>
              <a:rPr lang="en-US" dirty="0"/>
              <a:t>Graphs of </a:t>
            </a:r>
            <a:r>
              <a:rPr lang="en-US" i="1" dirty="0"/>
              <a:t>models</a:t>
            </a:r>
          </a:p>
          <a:p>
            <a:pPr lvl="1">
              <a:defRPr/>
            </a:pPr>
            <a:r>
              <a:rPr lang="en-US" dirty="0">
                <a:latin typeface="Calibri" panose="020F0502020204030204" pitchFamily="34" charset="0"/>
                <a:cs typeface="Calibri" panose="020F0502020204030204" pitchFamily="34" charset="0"/>
              </a:rPr>
              <a:t>plot(</a:t>
            </a:r>
            <a:r>
              <a:rPr lang="en-US" dirty="0" err="1">
                <a:latin typeface="Calibri" panose="020F0502020204030204" pitchFamily="34" charset="0"/>
                <a:cs typeface="Calibri" panose="020F0502020204030204" pitchFamily="34" charset="0"/>
              </a:rPr>
              <a:t>ggeffects</a:t>
            </a:r>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ggpredict</a:t>
            </a:r>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model.income</a:t>
            </a:r>
            <a:r>
              <a:rPr lang="en-US" dirty="0">
                <a:latin typeface="Calibri" panose="020F0502020204030204" pitchFamily="34" charset="0"/>
                <a:cs typeface="Calibri" panose="020F0502020204030204" pitchFamily="34" charset="0"/>
              </a:rPr>
              <a:t>, terms=c("income", "COUNTRY [sample=9]"), type="random"))</a:t>
            </a:r>
            <a:endParaRPr lang="en-US" i="1" dirty="0"/>
          </a:p>
          <a:p>
            <a:pPr>
              <a:defRPr/>
            </a:pPr>
            <a:r>
              <a:rPr lang="en-US" dirty="0"/>
              <a:t>Features of “final model”</a:t>
            </a:r>
          </a:p>
          <a:p>
            <a:pPr lvl="1">
              <a:defRPr/>
            </a:pPr>
            <a:r>
              <a:rPr lang="en-US" dirty="0"/>
              <a:t>Includes important EVs (research question, covariates)</a:t>
            </a:r>
          </a:p>
          <a:p>
            <a:pPr lvl="1">
              <a:defRPr/>
            </a:pPr>
            <a:r>
              <a:rPr lang="en-US" dirty="0"/>
              <a:t>Potential interactions have been investigated</a:t>
            </a:r>
          </a:p>
          <a:p>
            <a:pPr lvl="1">
              <a:defRPr/>
            </a:pPr>
            <a:r>
              <a:rPr lang="en-US" dirty="0"/>
              <a:t>Variables are centered where can enhance interpretation</a:t>
            </a:r>
          </a:p>
          <a:p>
            <a:pPr lvl="1">
              <a:defRPr/>
            </a:pPr>
            <a:r>
              <a:rPr lang="en-US" dirty="0"/>
              <a:t>Unnecessary terms have been removed</a:t>
            </a:r>
          </a:p>
          <a:p>
            <a:pPr lvl="1">
              <a:defRPr/>
            </a:pPr>
            <a:r>
              <a:rPr lang="en-US" dirty="0"/>
              <a:t>Checked validity using residual plots</a:t>
            </a:r>
          </a:p>
          <a:p>
            <a:pPr lvl="1">
              <a:defRPr/>
            </a:pPr>
            <a:r>
              <a:rPr lang="en-US" dirty="0"/>
              <a:t>Defensible/context</a:t>
            </a:r>
          </a:p>
          <a:p>
            <a:pPr>
              <a:defRPr/>
            </a:pPr>
            <a:endParaRPr lang="en-US" dirty="0"/>
          </a:p>
        </p:txBody>
      </p:sp>
    </p:spTree>
    <p:extLst>
      <p:ext uri="{BB962C8B-B14F-4D97-AF65-F5344CB8AC3E}">
        <p14:creationId xmlns:p14="http://schemas.microsoft.com/office/powerpoint/2010/main" val="3072963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6F11D-70F0-4324-990D-93F045A438E7}"/>
              </a:ext>
            </a:extLst>
          </p:cNvPr>
          <p:cNvSpPr>
            <a:spLocks noGrp="1"/>
          </p:cNvSpPr>
          <p:nvPr>
            <p:ph type="title"/>
          </p:nvPr>
        </p:nvSpPr>
        <p:spPr/>
        <p:txBody>
          <a:bodyPr/>
          <a:lstStyle/>
          <a:p>
            <a:r>
              <a:rPr lang="en-US" dirty="0"/>
              <a:t>Project advice</a:t>
            </a:r>
          </a:p>
        </p:txBody>
      </p:sp>
      <p:sp>
        <p:nvSpPr>
          <p:cNvPr id="3" name="Content Placeholder 2">
            <a:extLst>
              <a:ext uri="{FF2B5EF4-FFF2-40B4-BE49-F238E27FC236}">
                <a16:creationId xmlns:a16="http://schemas.microsoft.com/office/drawing/2014/main" id="{A24E2603-763D-4245-9567-D30A760D78E2}"/>
              </a:ext>
            </a:extLst>
          </p:cNvPr>
          <p:cNvSpPr>
            <a:spLocks noGrp="1"/>
          </p:cNvSpPr>
          <p:nvPr>
            <p:ph idx="1"/>
          </p:nvPr>
        </p:nvSpPr>
        <p:spPr/>
        <p:txBody>
          <a:bodyPr/>
          <a:lstStyle/>
          <a:p>
            <a:r>
              <a:rPr lang="en-US" dirty="0"/>
              <a:t>Comparing models</a:t>
            </a:r>
          </a:p>
          <a:p>
            <a:pPr marL="0" indent="0" algn="l">
              <a:buNone/>
            </a:pPr>
            <a:r>
              <a:rPr lang="it-IT" sz="2400" b="0" i="0" u="none" strike="noStrike" baseline="0" dirty="0">
                <a:solidFill>
                  <a:srgbClr val="333333"/>
                </a:solidFill>
                <a:latin typeface="SourceCodePro-Regular"/>
              </a:rPr>
              <a:t>performance::compare_performance(m1,m2, </a:t>
            </a:r>
            <a:r>
              <a:rPr lang="en-US" sz="2400" b="0" i="0" u="none" strike="noStrike" baseline="0" dirty="0">
                <a:solidFill>
                  <a:srgbClr val="333333"/>
                </a:solidFill>
                <a:latin typeface="SourceCodePro-Regular"/>
              </a:rPr>
              <a:t>metrics = c(</a:t>
            </a:r>
            <a:r>
              <a:rPr lang="en-US" sz="2400" b="0" i="0" u="none" strike="noStrike" baseline="0" dirty="0">
                <a:solidFill>
                  <a:srgbClr val="DE1144"/>
                </a:solidFill>
                <a:latin typeface="SourceCodePro-Regular"/>
              </a:rPr>
              <a:t>"BIC"</a:t>
            </a:r>
            <a:r>
              <a:rPr lang="en-US" sz="2400" b="0" i="0" u="none" strike="noStrike" baseline="0" dirty="0">
                <a:solidFill>
                  <a:srgbClr val="333333"/>
                </a:solidFill>
                <a:latin typeface="SourceCodePro-Regular"/>
              </a:rPr>
              <a:t>, </a:t>
            </a:r>
            <a:r>
              <a:rPr lang="en-US" sz="2400" b="0" i="0" u="none" strike="noStrike" baseline="0" dirty="0">
                <a:solidFill>
                  <a:srgbClr val="DE1144"/>
                </a:solidFill>
                <a:latin typeface="SourceCodePro-Regular"/>
              </a:rPr>
              <a:t>“AIC"</a:t>
            </a:r>
            <a:r>
              <a:rPr lang="en-US" sz="2400" b="0" i="0" u="none" strike="noStrike" baseline="0" dirty="0">
                <a:solidFill>
                  <a:srgbClr val="333333"/>
                </a:solidFill>
                <a:latin typeface="SourceCodePro-Regular"/>
              </a:rPr>
              <a:t>), bf = </a:t>
            </a:r>
            <a:r>
              <a:rPr lang="en-US" sz="2400" b="0" i="0" u="none" strike="noStrike" baseline="0" dirty="0">
                <a:solidFill>
                  <a:srgbClr val="008181"/>
                </a:solidFill>
                <a:latin typeface="SourceCodePro-Regular"/>
              </a:rPr>
              <a:t>FALSE</a:t>
            </a:r>
            <a:r>
              <a:rPr lang="en-US" sz="2400" b="0" i="0" u="none" strike="noStrike" baseline="0" dirty="0">
                <a:solidFill>
                  <a:srgbClr val="333333"/>
                </a:solidFill>
                <a:latin typeface="SourceCodePro-Regular"/>
              </a:rPr>
              <a:t>)</a:t>
            </a:r>
          </a:p>
          <a:p>
            <a:pPr marL="0" indent="0" algn="l">
              <a:buNone/>
            </a:pPr>
            <a:r>
              <a:rPr lang="en-US" sz="2400" b="0" i="0" u="none" strike="noStrike" baseline="0" dirty="0" err="1">
                <a:solidFill>
                  <a:srgbClr val="333333"/>
                </a:solidFill>
                <a:latin typeface="SourceCodePro-Regular"/>
              </a:rPr>
              <a:t>texreg</a:t>
            </a:r>
            <a:r>
              <a:rPr lang="en-US" sz="2400" b="0" i="0" u="none" strike="noStrike" baseline="0" dirty="0">
                <a:solidFill>
                  <a:srgbClr val="333333"/>
                </a:solidFill>
                <a:latin typeface="SourceCodePro-Regular"/>
              </a:rPr>
              <a:t>::</a:t>
            </a:r>
            <a:r>
              <a:rPr lang="en-US" sz="2400" b="0" i="0" u="none" strike="noStrike" baseline="0" dirty="0" err="1">
                <a:solidFill>
                  <a:srgbClr val="333333"/>
                </a:solidFill>
                <a:latin typeface="SourceCodePro-Regular"/>
              </a:rPr>
              <a:t>screenreg</a:t>
            </a:r>
            <a:r>
              <a:rPr lang="en-US" sz="2400" b="0" i="0" u="none" strike="noStrike" baseline="0" dirty="0">
                <a:solidFill>
                  <a:srgbClr val="333333"/>
                </a:solidFill>
                <a:latin typeface="SourceCodePro-Regular"/>
              </a:rPr>
              <a:t>(list(m1, m2), digits = 3, </a:t>
            </a:r>
            <a:r>
              <a:rPr lang="en-US" sz="2400" b="0" i="0" u="none" strike="noStrike" baseline="0" dirty="0" err="1">
                <a:solidFill>
                  <a:srgbClr val="333333"/>
                </a:solidFill>
                <a:latin typeface="SourceCodePro-Regular"/>
              </a:rPr>
              <a:t>single.row</a:t>
            </a:r>
            <a:r>
              <a:rPr lang="en-US" sz="2400" b="0" i="0" u="none" strike="noStrike" baseline="0" dirty="0">
                <a:solidFill>
                  <a:srgbClr val="333333"/>
                </a:solidFill>
                <a:latin typeface="SourceCodePro-Regular"/>
              </a:rPr>
              <a:t> = TRUE, stars = 0, </a:t>
            </a:r>
            <a:r>
              <a:rPr lang="en-US" sz="2400" b="0" i="0" u="none" strike="noStrike" baseline="0" dirty="0" err="1">
                <a:solidFill>
                  <a:srgbClr val="333333"/>
                </a:solidFill>
                <a:latin typeface="SourceCodePro-Regular"/>
              </a:rPr>
              <a:t>custom.model.names</a:t>
            </a:r>
            <a:r>
              <a:rPr lang="en-US" sz="2400" b="0" i="0" u="none" strike="noStrike" baseline="0" dirty="0">
                <a:solidFill>
                  <a:srgbClr val="333333"/>
                </a:solidFill>
                <a:latin typeface="SourceCodePro-Regular"/>
              </a:rPr>
              <a:t>=c(“m1", “m2"))</a:t>
            </a:r>
          </a:p>
          <a:p>
            <a:pPr marL="0" indent="0" algn="l">
              <a:buNone/>
            </a:pPr>
            <a:r>
              <a:rPr lang="en-US" sz="2400" dirty="0">
                <a:solidFill>
                  <a:srgbClr val="333333"/>
                </a:solidFill>
                <a:latin typeface="SourceCodePro-Regular"/>
              </a:rPr>
              <a:t>stargazer</a:t>
            </a:r>
            <a:endParaRPr lang="en-US" sz="2400" b="0" i="0" u="none" strike="noStrike" baseline="0" dirty="0">
              <a:solidFill>
                <a:srgbClr val="333333"/>
              </a:solidFill>
              <a:latin typeface="SourceCodePro-Regular"/>
            </a:endParaRPr>
          </a:p>
          <a:p>
            <a:r>
              <a:rPr lang="en-US" dirty="0">
                <a:solidFill>
                  <a:srgbClr val="333333"/>
                </a:solidFill>
              </a:rPr>
              <a:t>Warning messages</a:t>
            </a:r>
          </a:p>
          <a:p>
            <a:pPr marL="0" indent="0" algn="l">
              <a:buNone/>
            </a:pPr>
            <a:r>
              <a:rPr lang="en-US" sz="2400" dirty="0">
                <a:latin typeface="SourceCodePro-Regular"/>
              </a:rPr>
              <a:t>```{r, echo=FALSE}</a:t>
            </a:r>
          </a:p>
          <a:p>
            <a:pPr marL="0" indent="0" algn="l">
              <a:buNone/>
            </a:pPr>
            <a:r>
              <a:rPr lang="en-US" sz="2400" dirty="0">
                <a:latin typeface="SourceCodePro-Regular"/>
              </a:rPr>
              <a:t>```{r message=FALSE}</a:t>
            </a:r>
          </a:p>
          <a:p>
            <a:pPr marL="0" indent="0" algn="l">
              <a:buNone/>
            </a:pPr>
            <a:r>
              <a:rPr lang="en-US" sz="2400" dirty="0" err="1">
                <a:latin typeface="SourceCodePro-Regular"/>
              </a:rPr>
              <a:t>knitr</a:t>
            </a:r>
            <a:r>
              <a:rPr lang="en-US" sz="2400" dirty="0">
                <a:latin typeface="SourceCodePro-Regular"/>
              </a:rPr>
              <a:t>::</a:t>
            </a:r>
            <a:r>
              <a:rPr lang="en-US" sz="2400" dirty="0" err="1">
                <a:latin typeface="SourceCodePro-Regular"/>
              </a:rPr>
              <a:t>opts_chunk$set</a:t>
            </a:r>
            <a:r>
              <a:rPr lang="en-US" sz="2400" dirty="0">
                <a:latin typeface="SourceCodePro-Regular"/>
              </a:rPr>
              <a:t>(warning = FALSE, message = FALSE) </a:t>
            </a:r>
          </a:p>
          <a:p>
            <a:pPr marL="0" indent="0" algn="l">
              <a:buNone/>
            </a:pPr>
            <a:endParaRPr lang="en-US" sz="2400" dirty="0"/>
          </a:p>
        </p:txBody>
      </p:sp>
    </p:spTree>
    <p:extLst>
      <p:ext uri="{BB962C8B-B14F-4D97-AF65-F5344CB8AC3E}">
        <p14:creationId xmlns:p14="http://schemas.microsoft.com/office/powerpoint/2010/main" val="2926182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614F-3094-D8DA-F3B5-EA126B73485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6551530-BEDB-9C61-7CEE-7C8E316F4FC2}"/>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8D1B9705-B5FE-36D6-7700-898ACD0674FA}"/>
              </a:ext>
            </a:extLst>
          </p:cNvPr>
          <p:cNvPicPr>
            <a:picLocks noChangeAspect="1"/>
          </p:cNvPicPr>
          <p:nvPr/>
        </p:nvPicPr>
        <p:blipFill>
          <a:blip r:embed="rId3"/>
          <a:stretch>
            <a:fillRect/>
          </a:stretch>
        </p:blipFill>
        <p:spPr>
          <a:xfrm>
            <a:off x="2133600" y="277813"/>
            <a:ext cx="4609646" cy="6193163"/>
          </a:xfrm>
          <a:prstGeom prst="rect">
            <a:avLst/>
          </a:prstGeom>
        </p:spPr>
      </p:pic>
    </p:spTree>
    <p:extLst>
      <p:ext uri="{BB962C8B-B14F-4D97-AF65-F5344CB8AC3E}">
        <p14:creationId xmlns:p14="http://schemas.microsoft.com/office/powerpoint/2010/main" val="1645883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41FA4-EB61-679C-DF9A-D64CB285282A}"/>
              </a:ext>
            </a:extLst>
          </p:cNvPr>
          <p:cNvSpPr>
            <a:spLocks noGrp="1"/>
          </p:cNvSpPr>
          <p:nvPr>
            <p:ph type="title"/>
          </p:nvPr>
        </p:nvSpPr>
        <p:spPr/>
        <p:txBody>
          <a:bodyPr/>
          <a:lstStyle/>
          <a:p>
            <a:r>
              <a:rPr lang="en-US" dirty="0"/>
              <a:t>Most recent material</a:t>
            </a:r>
          </a:p>
        </p:txBody>
      </p:sp>
      <p:sp>
        <p:nvSpPr>
          <p:cNvPr id="3" name="Content Placeholder 2">
            <a:extLst>
              <a:ext uri="{FF2B5EF4-FFF2-40B4-BE49-F238E27FC236}">
                <a16:creationId xmlns:a16="http://schemas.microsoft.com/office/drawing/2014/main" id="{FC1EF2CC-5FD3-921A-915C-815C2DD31CF2}"/>
              </a:ext>
            </a:extLst>
          </p:cNvPr>
          <p:cNvSpPr>
            <a:spLocks noGrp="1"/>
          </p:cNvSpPr>
          <p:nvPr>
            <p:ph idx="1"/>
          </p:nvPr>
        </p:nvSpPr>
        <p:spPr/>
        <p:txBody>
          <a:bodyPr/>
          <a:lstStyle/>
          <a:p>
            <a:r>
              <a:rPr lang="en-US" dirty="0"/>
              <a:t>Crossed-effects</a:t>
            </a:r>
          </a:p>
          <a:p>
            <a:r>
              <a:rPr lang="en-US" dirty="0"/>
              <a:t>Logistic models</a:t>
            </a:r>
          </a:p>
          <a:p>
            <a:r>
              <a:rPr lang="en-US" dirty="0"/>
              <a:t>Longitudinal models (“growth curves”)</a:t>
            </a:r>
          </a:p>
          <a:p>
            <a:r>
              <a:rPr lang="en-US" dirty="0"/>
              <a:t>Three-level models</a:t>
            </a:r>
          </a:p>
        </p:txBody>
      </p:sp>
    </p:spTree>
    <p:extLst>
      <p:ext uri="{BB962C8B-B14F-4D97-AF65-F5344CB8AC3E}">
        <p14:creationId xmlns:p14="http://schemas.microsoft.com/office/powerpoint/2010/main" val="201877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ideas</a:t>
            </a:r>
          </a:p>
        </p:txBody>
      </p:sp>
      <p:sp>
        <p:nvSpPr>
          <p:cNvPr id="3" name="Content Placeholder 2"/>
          <p:cNvSpPr>
            <a:spLocks noGrp="1"/>
          </p:cNvSpPr>
          <p:nvPr>
            <p:ph idx="1"/>
          </p:nvPr>
        </p:nvSpPr>
        <p:spPr/>
        <p:txBody>
          <a:bodyPr>
            <a:normAutofit fontScale="92500"/>
          </a:bodyPr>
          <a:lstStyle/>
          <a:p>
            <a:r>
              <a:rPr lang="en-US" dirty="0"/>
              <a:t>Variability explained by time trend</a:t>
            </a:r>
          </a:p>
          <a:p>
            <a:pPr lvl="1"/>
            <a:r>
              <a:rPr lang="en-US" dirty="0"/>
              <a:t>Level 1 residuals = Unexplained variation about the time trend</a:t>
            </a:r>
          </a:p>
          <a:p>
            <a:pPr lvl="1"/>
            <a:r>
              <a:rPr lang="en-US" dirty="0"/>
              <a:t>Evaluation of linearity of time trend</a:t>
            </a:r>
          </a:p>
          <a:p>
            <a:pPr lvl="1"/>
            <a:r>
              <a:rPr lang="en-US" dirty="0">
                <a:solidFill>
                  <a:srgbClr val="0070C0"/>
                </a:solidFill>
              </a:rPr>
              <a:t>Exchangeability</a:t>
            </a:r>
            <a:r>
              <a:rPr lang="en-US" dirty="0"/>
              <a:t> means no “pattern” to the time points</a:t>
            </a:r>
          </a:p>
          <a:p>
            <a:r>
              <a:rPr lang="en-US" dirty="0"/>
              <a:t>Adding a Level 2 variable</a:t>
            </a:r>
          </a:p>
          <a:p>
            <a:pPr lvl="1"/>
            <a:r>
              <a:rPr lang="en-US" dirty="0"/>
              <a:t>Does it explain variation in intercepts</a:t>
            </a:r>
          </a:p>
          <a:p>
            <a:pPr lvl="2"/>
            <a:r>
              <a:rPr lang="en-US" dirty="0">
                <a:solidFill>
                  <a:srgbClr val="0070C0"/>
                </a:solidFill>
              </a:rPr>
              <a:t>Variable becomes part of the intercept</a:t>
            </a:r>
          </a:p>
          <a:p>
            <a:pPr lvl="1"/>
            <a:r>
              <a:rPr lang="en-US" dirty="0"/>
              <a:t>Does it explain variation in slopes</a:t>
            </a:r>
          </a:p>
          <a:p>
            <a:pPr lvl="2"/>
            <a:r>
              <a:rPr lang="en-US" dirty="0"/>
              <a:t>With interaction, variable becomes part of slope coefficient</a:t>
            </a:r>
          </a:p>
        </p:txBody>
      </p:sp>
    </p:spTree>
    <p:extLst>
      <p:ext uri="{BB962C8B-B14F-4D97-AF65-F5344CB8AC3E}">
        <p14:creationId xmlns:p14="http://schemas.microsoft.com/office/powerpoint/2010/main" val="156192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ADADA-883F-877E-47F7-C5E7A98727FB}"/>
              </a:ext>
            </a:extLst>
          </p:cNvPr>
          <p:cNvSpPr>
            <a:spLocks noGrp="1"/>
          </p:cNvSpPr>
          <p:nvPr>
            <p:ph type="title"/>
          </p:nvPr>
        </p:nvSpPr>
        <p:spPr/>
        <p:txBody>
          <a:bodyPr/>
          <a:lstStyle/>
          <a:p>
            <a:r>
              <a:rPr lang="en-US" dirty="0"/>
              <a:t>Leftovers</a:t>
            </a:r>
          </a:p>
        </p:txBody>
      </p:sp>
      <p:sp>
        <p:nvSpPr>
          <p:cNvPr id="3" name="Content Placeholder 2">
            <a:extLst>
              <a:ext uri="{FF2B5EF4-FFF2-40B4-BE49-F238E27FC236}">
                <a16:creationId xmlns:a16="http://schemas.microsoft.com/office/drawing/2014/main" id="{503F7562-5499-5D1E-ACF5-2FEC3F77D47C}"/>
              </a:ext>
            </a:extLst>
          </p:cNvPr>
          <p:cNvSpPr>
            <a:spLocks noGrp="1"/>
          </p:cNvSpPr>
          <p:nvPr>
            <p:ph idx="1"/>
          </p:nvPr>
        </p:nvSpPr>
        <p:spPr/>
        <p:txBody>
          <a:bodyPr>
            <a:normAutofit lnSpcReduction="10000"/>
          </a:bodyPr>
          <a:lstStyle/>
          <a:p>
            <a:r>
              <a:rPr lang="en-US" dirty="0"/>
              <a:t>We saw with the moms and prenatal care, adding fixed effects often eliminates the need for random effects (is why some recommend doing them first)</a:t>
            </a:r>
          </a:p>
          <a:p>
            <a:r>
              <a:rPr lang="en-US" dirty="0"/>
              <a:t>When analyzing significance of fixed effects, can often look at both t(z) and LRT</a:t>
            </a:r>
          </a:p>
          <a:p>
            <a:pPr lvl="1"/>
            <a:r>
              <a:rPr lang="en-US" dirty="0"/>
              <a:t>Usually give similar results, if not LRT might be more trustworthy (robust to model assumptions)</a:t>
            </a:r>
          </a:p>
          <a:p>
            <a:r>
              <a:rPr lang="en-US" dirty="0">
                <a:solidFill>
                  <a:srgbClr val="0070C0"/>
                </a:solidFill>
              </a:rPr>
              <a:t>Partitioning variation (in one model) vs. variation explained (comparing models)</a:t>
            </a:r>
          </a:p>
          <a:p>
            <a:pPr lvl="1"/>
            <a:endParaRPr lang="en-US" dirty="0"/>
          </a:p>
        </p:txBody>
      </p:sp>
    </p:spTree>
    <p:extLst>
      <p:ext uri="{BB962C8B-B14F-4D97-AF65-F5344CB8AC3E}">
        <p14:creationId xmlns:p14="http://schemas.microsoft.com/office/powerpoint/2010/main" val="2556035256"/>
      </p:ext>
    </p:extLst>
  </p:cSld>
  <p:clrMapOvr>
    <a:masterClrMapping/>
  </p:clrMapOvr>
</p:sld>
</file>

<file path=ppt/theme/theme1.xml><?xml version="1.0" encoding="utf-8"?>
<a:theme xmlns:a="http://schemas.openxmlformats.org/drawingml/2006/main" name="Default Them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63694</TotalTime>
  <Words>884</Words>
  <Application>Microsoft Office PowerPoint</Application>
  <PresentationFormat>On-screen Show (4:3)</PresentationFormat>
  <Paragraphs>109</Paragraphs>
  <Slides>14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 Math</vt:lpstr>
      <vt:lpstr>Garamond</vt:lpstr>
      <vt:lpstr>SourceCodePro-Regular</vt:lpstr>
      <vt:lpstr>Wingdings</vt:lpstr>
      <vt:lpstr>Default Theme</vt:lpstr>
      <vt:lpstr>Stat 414 – Day 18</vt:lpstr>
      <vt:lpstr>Logistics</vt:lpstr>
      <vt:lpstr>Project advice</vt:lpstr>
      <vt:lpstr>Project advice</vt:lpstr>
      <vt:lpstr>Project advice</vt:lpstr>
      <vt:lpstr>PowerPoint Presentation</vt:lpstr>
      <vt:lpstr>Most recent material</vt:lpstr>
      <vt:lpstr>Key ideas</vt:lpstr>
      <vt:lpstr>Leftovers</vt:lpstr>
      <vt:lpstr>Fixed vs. Random (higher level units or lower level variable)</vt:lpstr>
      <vt:lpstr>Modeling choices</vt:lpstr>
      <vt:lpstr>Separating between vs. within</vt:lpstr>
      <vt:lpstr>Example</vt:lpstr>
      <vt:lpstr>Separating between/within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ITS/CSS</dc:creator>
  <cp:lastModifiedBy>Beth L. Chance</cp:lastModifiedBy>
  <cp:revision>318</cp:revision>
  <cp:lastPrinted>2014-11-17T15:09:05Z</cp:lastPrinted>
  <dcterms:created xsi:type="dcterms:W3CDTF">2008-05-19T22:24:48Z</dcterms:created>
  <dcterms:modified xsi:type="dcterms:W3CDTF">2025-12-01T11:23:47Z</dcterms:modified>
</cp:coreProperties>
</file>