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handoutMasterIdLst>
    <p:handoutMasterId r:id="rId34"/>
  </p:handoutMasterIdLst>
  <p:sldIdLst>
    <p:sldId id="256" r:id="rId2"/>
    <p:sldId id="494" r:id="rId3"/>
    <p:sldId id="427" r:id="rId4"/>
    <p:sldId id="466" r:id="rId5"/>
    <p:sldId id="487" r:id="rId6"/>
    <p:sldId id="488" r:id="rId7"/>
    <p:sldId id="495" r:id="rId8"/>
    <p:sldId id="489" r:id="rId9"/>
    <p:sldId id="490" r:id="rId10"/>
    <p:sldId id="441" r:id="rId11"/>
    <p:sldId id="403" r:id="rId12"/>
    <p:sldId id="404" r:id="rId13"/>
    <p:sldId id="406" r:id="rId14"/>
    <p:sldId id="496" r:id="rId15"/>
    <p:sldId id="405" r:id="rId16"/>
    <p:sldId id="497" r:id="rId17"/>
    <p:sldId id="498" r:id="rId18"/>
    <p:sldId id="472" r:id="rId19"/>
    <p:sldId id="473" r:id="rId20"/>
    <p:sldId id="491" r:id="rId21"/>
    <p:sldId id="449" r:id="rId22"/>
    <p:sldId id="450" r:id="rId23"/>
    <p:sldId id="493" r:id="rId24"/>
    <p:sldId id="492" r:id="rId25"/>
    <p:sldId id="499" r:id="rId26"/>
    <p:sldId id="486" r:id="rId27"/>
    <p:sldId id="433" r:id="rId28"/>
    <p:sldId id="461" r:id="rId29"/>
    <p:sldId id="454" r:id="rId30"/>
    <p:sldId id="457" r:id="rId31"/>
    <p:sldId id="467" r:id="rId32"/>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52" autoAdjust="0"/>
    <p:restoredTop sz="86472" autoAdjust="0"/>
  </p:normalViewPr>
  <p:slideViewPr>
    <p:cSldViewPr>
      <p:cViewPr varScale="1">
        <p:scale>
          <a:sx n="61" d="100"/>
          <a:sy n="61" d="100"/>
        </p:scale>
        <p:origin x="375" y="30"/>
      </p:cViewPr>
      <p:guideLst>
        <p:guide orient="horz" pos="2160"/>
        <p:guide pos="2880"/>
      </p:guideLst>
    </p:cSldViewPr>
  </p:slideViewPr>
  <p:outlineViewPr>
    <p:cViewPr>
      <p:scale>
        <a:sx n="33" d="100"/>
        <a:sy n="33" d="100"/>
      </p:scale>
      <p:origin x="264" y="288979"/>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3" d="100"/>
          <a:sy n="43" d="100"/>
        </p:scale>
        <p:origin x="-2088" y="-58"/>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2434" tIns="46217" rIns="92434" bIns="46217"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2434" tIns="46217" rIns="92434" bIns="46217" rtlCol="0"/>
          <a:lstStyle>
            <a:lvl1pPr algn="r" eaLnBrk="1" hangingPunct="1">
              <a:defRPr sz="1200">
                <a:latin typeface="Arial" charset="0"/>
                <a:cs typeface="+mn-cs"/>
              </a:defRPr>
            </a:lvl1pPr>
          </a:lstStyle>
          <a:p>
            <a:pPr>
              <a:defRPr/>
            </a:pPr>
            <a:fld id="{E1E6FD79-128F-48E7-AFD9-3A4221C398AA}" type="datetimeFigureOut">
              <a:rPr lang="en-US"/>
              <a:pPr>
                <a:defRPr/>
              </a:pPr>
              <a:t>11/19/2025</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2434" tIns="46217" rIns="92434" bIns="46217" rtlCol="0" anchor="b"/>
          <a:lstStyle>
            <a:lvl1pPr algn="l" eaLnBrk="1" hangingPunct="1">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wrap="square" lIns="92434" tIns="46217" rIns="92434" bIns="46217" numCol="1" anchor="b" anchorCtr="0" compatLnSpc="1">
            <a:prstTxWarp prst="textNoShape">
              <a:avLst/>
            </a:prstTxWarp>
          </a:bodyPr>
          <a:lstStyle>
            <a:lvl1pPr algn="r" eaLnBrk="1" hangingPunct="1">
              <a:defRPr sz="1200"/>
            </a:lvl1pPr>
          </a:lstStyle>
          <a:p>
            <a:pPr>
              <a:defRPr/>
            </a:pPr>
            <a:fld id="{A0925CBD-31BB-43D9-A6B3-ECDF2849C1A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2FDCBDF1-E2DE-451D-85F8-D73E6CD81C98}" type="datetimeFigureOut">
              <a:rPr lang="en-US"/>
              <a:pPr>
                <a:defRPr/>
              </a:pPr>
              <a:t>11/19/2025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990382C-2C1C-4DA3-B199-5FC826D2EE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C43C0F-69FF-4786-9B46-88EDF45CD793}"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Don’t start sentences with numbers, significant digits, tables</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8224F2-4CC0-43B3-9EB5-A47233FC239C}" type="slidenum">
              <a:rPr lang="en-US" altLang="en-US" smtClean="0"/>
              <a:pPr/>
              <a:t>28</a:t>
            </a:fld>
            <a:endParaRPr lang="en-US" altLang="en-US"/>
          </a:p>
        </p:txBody>
      </p:sp>
    </p:spTree>
    <p:extLst>
      <p:ext uri="{BB962C8B-B14F-4D97-AF65-F5344CB8AC3E}">
        <p14:creationId xmlns:p14="http://schemas.microsoft.com/office/powerpoint/2010/main" val="225158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https://rips-irsp.com/articles/10.5334/irsp.90#ill-show-you-a-three-step-simplified-procedure-for-multilevel-logistic-regression</a:t>
            </a:r>
          </a:p>
        </p:txBody>
      </p:sp>
      <p:sp>
        <p:nvSpPr>
          <p:cNvPr id="4" name="Slide Number Placeholder 3"/>
          <p:cNvSpPr>
            <a:spLocks noGrp="1"/>
          </p:cNvSpPr>
          <p:nvPr>
            <p:ph type="sldNum" sz="quarter" idx="5"/>
          </p:nvPr>
        </p:nvSpPr>
        <p:spPr/>
        <p:txBody>
          <a:bodyPr/>
          <a:lstStyle/>
          <a:p>
            <a:pPr>
              <a:defRPr/>
            </a:pPr>
            <a:fld id="{0990382C-2C1C-4DA3-B199-5FC826D2EEFE}" type="slidenum">
              <a:rPr lang="en-US" altLang="en-US" smtClean="0"/>
              <a:pPr>
                <a:defRPr/>
              </a:pPr>
              <a:t>31</a:t>
            </a:fld>
            <a:endParaRPr lang="en-US" altLang="en-US"/>
          </a:p>
        </p:txBody>
      </p:sp>
    </p:spTree>
    <p:extLst>
      <p:ext uri="{BB962C8B-B14F-4D97-AF65-F5344CB8AC3E}">
        <p14:creationId xmlns:p14="http://schemas.microsoft.com/office/powerpoint/2010/main" val="2034901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61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BCF15C42-7CCA-4A25-8BA4-D448E3B4C442}" type="slidenum">
              <a:rPr lang="en-US" altLang="en-US"/>
              <a:pPr>
                <a:defRPr/>
              </a:pPr>
              <a:t>‹#›</a:t>
            </a:fld>
            <a:endParaRPr lang="en-US" altLang="en-US"/>
          </a:p>
        </p:txBody>
      </p:sp>
    </p:spTree>
    <p:extLst>
      <p:ext uri="{BB962C8B-B14F-4D97-AF65-F5344CB8AC3E}">
        <p14:creationId xmlns:p14="http://schemas.microsoft.com/office/powerpoint/2010/main" val="227202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E7DEC7E-4224-46DA-9573-009A122B3C91}" type="slidenum">
              <a:rPr lang="en-US" altLang="en-US"/>
              <a:pPr>
                <a:defRPr/>
              </a:pPr>
              <a:t>‹#›</a:t>
            </a:fld>
            <a:endParaRPr lang="en-US" altLang="en-US"/>
          </a:p>
        </p:txBody>
      </p:sp>
    </p:spTree>
    <p:extLst>
      <p:ext uri="{BB962C8B-B14F-4D97-AF65-F5344CB8AC3E}">
        <p14:creationId xmlns:p14="http://schemas.microsoft.com/office/powerpoint/2010/main" val="2745081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1C5A04C-BDDB-499A-BB93-55EA10DC3AB8}" type="slidenum">
              <a:rPr lang="en-US" altLang="en-US"/>
              <a:pPr>
                <a:defRPr/>
              </a:pPr>
              <a:t>‹#›</a:t>
            </a:fld>
            <a:endParaRPr lang="en-US" altLang="en-US"/>
          </a:p>
        </p:txBody>
      </p:sp>
    </p:spTree>
    <p:extLst>
      <p:ext uri="{BB962C8B-B14F-4D97-AF65-F5344CB8AC3E}">
        <p14:creationId xmlns:p14="http://schemas.microsoft.com/office/powerpoint/2010/main" val="3480561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E422408-1314-4A6B-B0A7-692FE7C5D4AD}" type="slidenum">
              <a:rPr lang="en-US" altLang="en-US"/>
              <a:pPr>
                <a:defRPr/>
              </a:pPr>
              <a:t>‹#›</a:t>
            </a:fld>
            <a:endParaRPr lang="en-US" altLang="en-US"/>
          </a:p>
        </p:txBody>
      </p:sp>
    </p:spTree>
    <p:extLst>
      <p:ext uri="{BB962C8B-B14F-4D97-AF65-F5344CB8AC3E}">
        <p14:creationId xmlns:p14="http://schemas.microsoft.com/office/powerpoint/2010/main" val="158362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2C97EAF-2D2F-4616-8D72-A15BBCC62FB9}" type="slidenum">
              <a:rPr lang="en-US" altLang="en-US"/>
              <a:pPr>
                <a:defRPr/>
              </a:pPr>
              <a:t>‹#›</a:t>
            </a:fld>
            <a:endParaRPr lang="en-US" altLang="en-US"/>
          </a:p>
        </p:txBody>
      </p:sp>
    </p:spTree>
    <p:extLst>
      <p:ext uri="{BB962C8B-B14F-4D97-AF65-F5344CB8AC3E}">
        <p14:creationId xmlns:p14="http://schemas.microsoft.com/office/powerpoint/2010/main" val="289589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209584A-B9D0-4C9D-BE78-F1D1172632B4}" type="slidenum">
              <a:rPr lang="en-US" altLang="en-US"/>
              <a:pPr>
                <a:defRPr/>
              </a:pPr>
              <a:t>‹#›</a:t>
            </a:fld>
            <a:endParaRPr lang="en-US" altLang="en-US"/>
          </a:p>
        </p:txBody>
      </p:sp>
    </p:spTree>
    <p:extLst>
      <p:ext uri="{BB962C8B-B14F-4D97-AF65-F5344CB8AC3E}">
        <p14:creationId xmlns:p14="http://schemas.microsoft.com/office/powerpoint/2010/main" val="156289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1F26699-039E-4D85-ACEA-3E7982D4AFEF}" type="slidenum">
              <a:rPr lang="en-US" altLang="en-US"/>
              <a:pPr>
                <a:defRPr/>
              </a:pPr>
              <a:t>‹#›</a:t>
            </a:fld>
            <a:endParaRPr lang="en-US" altLang="en-US"/>
          </a:p>
        </p:txBody>
      </p:sp>
    </p:spTree>
    <p:extLst>
      <p:ext uri="{BB962C8B-B14F-4D97-AF65-F5344CB8AC3E}">
        <p14:creationId xmlns:p14="http://schemas.microsoft.com/office/powerpoint/2010/main" val="69092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816FE93-91BC-4F71-9002-DEB3D93AF201}" type="slidenum">
              <a:rPr lang="en-US" altLang="en-US"/>
              <a:pPr>
                <a:defRPr/>
              </a:pPr>
              <a:t>‹#›</a:t>
            </a:fld>
            <a:endParaRPr lang="en-US" altLang="en-US"/>
          </a:p>
        </p:txBody>
      </p:sp>
    </p:spTree>
    <p:extLst>
      <p:ext uri="{BB962C8B-B14F-4D97-AF65-F5344CB8AC3E}">
        <p14:creationId xmlns:p14="http://schemas.microsoft.com/office/powerpoint/2010/main" val="618256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F66F42B-5EBD-4F13-892C-5FA3D05CE579}" type="slidenum">
              <a:rPr lang="en-US" altLang="en-US"/>
              <a:pPr>
                <a:defRPr/>
              </a:pPr>
              <a:t>‹#›</a:t>
            </a:fld>
            <a:endParaRPr lang="en-US" altLang="en-US"/>
          </a:p>
        </p:txBody>
      </p:sp>
    </p:spTree>
    <p:extLst>
      <p:ext uri="{BB962C8B-B14F-4D97-AF65-F5344CB8AC3E}">
        <p14:creationId xmlns:p14="http://schemas.microsoft.com/office/powerpoint/2010/main" val="94243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688053B2-15B0-428D-A47F-91037EE9E56B}" type="slidenum">
              <a:rPr lang="en-US" altLang="en-US"/>
              <a:pPr>
                <a:defRPr/>
              </a:pPr>
              <a:t>‹#›</a:t>
            </a:fld>
            <a:endParaRPr lang="en-US" altLang="en-US"/>
          </a:p>
        </p:txBody>
      </p:sp>
    </p:spTree>
    <p:extLst>
      <p:ext uri="{BB962C8B-B14F-4D97-AF65-F5344CB8AC3E}">
        <p14:creationId xmlns:p14="http://schemas.microsoft.com/office/powerpoint/2010/main" val="342218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17D972F-08EF-46F1-AEA6-5D97701AA8F6}" type="slidenum">
              <a:rPr lang="en-US" altLang="en-US"/>
              <a:pPr>
                <a:defRPr/>
              </a:pPr>
              <a:t>‹#›</a:t>
            </a:fld>
            <a:endParaRPr lang="en-US" altLang="en-US"/>
          </a:p>
        </p:txBody>
      </p:sp>
    </p:spTree>
    <p:extLst>
      <p:ext uri="{BB962C8B-B14F-4D97-AF65-F5344CB8AC3E}">
        <p14:creationId xmlns:p14="http://schemas.microsoft.com/office/powerpoint/2010/main" val="185677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mn-cs"/>
              </a:defRPr>
            </a:lvl1pPr>
          </a:lstStyle>
          <a:p>
            <a:pPr>
              <a:defRPr/>
            </a:pPr>
            <a:endParaRPr lang="en-US" alt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mn-cs"/>
              </a:defRPr>
            </a:lvl1pPr>
          </a:lstStyle>
          <a:p>
            <a:pPr>
              <a:defRPr/>
            </a:pPr>
            <a:endParaRPr lang="en-US" altLang="en-US"/>
          </a:p>
        </p:txBody>
      </p:sp>
      <p:sp>
        <p:nvSpPr>
          <p:cNvPr id="51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28497073-AFB7-4B91-96E6-0DF0F4A6081F}" type="slidenum">
              <a:rPr lang="en-US" altLang="en-US"/>
              <a:pPr>
                <a:defRPr/>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48"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statmodeling.stat.columbia.edu/" TargetMode="External"/><Relationship Id="rId2" Type="http://schemas.openxmlformats.org/officeDocument/2006/relationships/hyperlink" Target="https://sites.stat.columbia.edu/gelma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911225" y="1447800"/>
            <a:ext cx="7623175" cy="1752600"/>
          </a:xfrm>
        </p:spPr>
        <p:txBody>
          <a:bodyPr/>
          <a:lstStyle/>
          <a:p>
            <a:pPr eaLnBrk="1" hangingPunct="1"/>
            <a:r>
              <a:rPr lang="en-US" altLang="en-US" dirty="0"/>
              <a:t>Stat 414 – Day 17</a:t>
            </a:r>
          </a:p>
        </p:txBody>
      </p:sp>
      <p:sp>
        <p:nvSpPr>
          <p:cNvPr id="5123" name="Subtitle 2"/>
          <p:cNvSpPr>
            <a:spLocks noGrp="1"/>
          </p:cNvSpPr>
          <p:nvPr>
            <p:ph type="subTitle" idx="1"/>
          </p:nvPr>
        </p:nvSpPr>
        <p:spPr/>
        <p:txBody>
          <a:bodyPr/>
          <a:lstStyle/>
          <a:p>
            <a:pPr eaLnBrk="1" hangingPunct="1"/>
            <a:r>
              <a:rPr lang="en-US" altLang="en-US" dirty="0"/>
              <a:t>Recap: Longitudinal models, Three-level models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3268B-E79E-42C9-BBE3-123B6610A5B2}"/>
              </a:ext>
            </a:extLst>
          </p:cNvPr>
          <p:cNvSpPr>
            <a:spLocks noGrp="1"/>
          </p:cNvSpPr>
          <p:nvPr>
            <p:ph type="title"/>
          </p:nvPr>
        </p:nvSpPr>
        <p:spPr/>
        <p:txBody>
          <a:bodyPr/>
          <a:lstStyle/>
          <a:p>
            <a:r>
              <a:rPr lang="en-US" dirty="0"/>
              <a:t>Repeated measures ANOVA</a:t>
            </a:r>
          </a:p>
        </p:txBody>
      </p:sp>
      <p:sp>
        <p:nvSpPr>
          <p:cNvPr id="3" name="Content Placeholder 2">
            <a:extLst>
              <a:ext uri="{FF2B5EF4-FFF2-40B4-BE49-F238E27FC236}">
                <a16:creationId xmlns:a16="http://schemas.microsoft.com/office/drawing/2014/main" id="{09878ADE-CF97-460A-9C89-B720F62CEEFF}"/>
              </a:ext>
            </a:extLst>
          </p:cNvPr>
          <p:cNvSpPr>
            <a:spLocks noGrp="1"/>
          </p:cNvSpPr>
          <p:nvPr>
            <p:ph idx="1"/>
          </p:nvPr>
        </p:nvSpPr>
        <p:spPr/>
        <p:txBody>
          <a:bodyPr>
            <a:normAutofit fontScale="92500" lnSpcReduction="10000"/>
          </a:bodyPr>
          <a:lstStyle/>
          <a:p>
            <a:r>
              <a:rPr lang="en-US" sz="1800" dirty="0">
                <a:solidFill>
                  <a:srgbClr val="333333"/>
                </a:solidFill>
                <a:effectLst/>
                <a:latin typeface="Arial" panose="020B0604020202020204" pitchFamily="34" charset="0"/>
                <a:ea typeface="Times New Roman" panose="02020603050405020304" pitchFamily="18" charset="0"/>
              </a:rPr>
              <a:t>Repeated measures ANOVA is traditionally one of the most common methods for analysis of change. However, when it is used with longitudinal data, the assumptions upon which repeated measures rests may be too restrictive. In particular the assumption of </a:t>
            </a:r>
            <a:r>
              <a:rPr lang="en-US" sz="1800" b="1" dirty="0">
                <a:solidFill>
                  <a:srgbClr val="333333"/>
                </a:solidFill>
                <a:effectLst/>
                <a:latin typeface="Arial" panose="020B0604020202020204" pitchFamily="34" charset="0"/>
                <a:ea typeface="Times New Roman" panose="02020603050405020304" pitchFamily="18" charset="0"/>
              </a:rPr>
              <a:t>sphericity</a:t>
            </a:r>
            <a:r>
              <a:rPr lang="en-US" sz="1800" dirty="0">
                <a:solidFill>
                  <a:srgbClr val="333333"/>
                </a:solidFill>
                <a:effectLst/>
                <a:latin typeface="Arial" panose="020B0604020202020204" pitchFamily="34" charset="0"/>
                <a:ea typeface="Times New Roman" panose="02020603050405020304" pitchFamily="18" charset="0"/>
              </a:rPr>
              <a:t> (assuming equal variances of outcome variable differences) may be unreasonable given that variability can change considerably as time passes. On the other hand, analyzing longitudinal data from a multilevel modeling perspective does not require the assumption of sphericity. In addition, it also provides flexibility in model definition, thus allowing for information about the </a:t>
            </a:r>
            <a:r>
              <a:rPr lang="en-US" sz="1800" b="1" dirty="0">
                <a:solidFill>
                  <a:srgbClr val="333333"/>
                </a:solidFill>
                <a:effectLst/>
                <a:latin typeface="Arial" panose="020B0604020202020204" pitchFamily="34" charset="0"/>
                <a:ea typeface="Times New Roman" panose="02020603050405020304" pitchFamily="18" charset="0"/>
              </a:rPr>
              <a:t>anticipated effects of time on error variability </a:t>
            </a:r>
            <a:r>
              <a:rPr lang="en-US" sz="1800" dirty="0">
                <a:solidFill>
                  <a:srgbClr val="333333"/>
                </a:solidFill>
                <a:effectLst/>
                <a:latin typeface="Arial" panose="020B0604020202020204" pitchFamily="34" charset="0"/>
                <a:ea typeface="Times New Roman" panose="02020603050405020304" pitchFamily="18" charset="0"/>
              </a:rPr>
              <a:t>to be included in the model design. Finally, multilevel models can easily incorporate </a:t>
            </a:r>
            <a:r>
              <a:rPr lang="en-US" sz="1800" b="1" dirty="0">
                <a:solidFill>
                  <a:srgbClr val="333333"/>
                </a:solidFill>
                <a:effectLst/>
                <a:latin typeface="Arial" panose="020B0604020202020204" pitchFamily="34" charset="0"/>
                <a:ea typeface="Times New Roman" panose="02020603050405020304" pitchFamily="18" charset="0"/>
              </a:rPr>
              <a:t>predictors from each of the data levels</a:t>
            </a:r>
            <a:r>
              <a:rPr lang="en-US" sz="1800" dirty="0">
                <a:solidFill>
                  <a:srgbClr val="333333"/>
                </a:solidFill>
                <a:effectLst/>
                <a:latin typeface="Arial" panose="020B0604020202020204" pitchFamily="34" charset="0"/>
                <a:ea typeface="Times New Roman" panose="02020603050405020304" pitchFamily="18" charset="0"/>
              </a:rPr>
              <a:t>, thereby allowing for more complex data structures. In the context of longitudinal data, this means that it is possible to incorporate measurement occasion (level 1), individual (level 2), and cluster (level 3) characteristics. … On the other hand, in the context of repeated measures ANOVA or MANOVA, incorporating these various levels of the data would be much more difficult. Thus, the use of multilevel modeling in this context not only has the benefits listed above pertaining specifically to longitudinal analysis, but it brings the added capability of simultaneous analysis of multiple levels of influence.</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0440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7D2E0-6713-418F-8FEB-FB610C950A10}"/>
              </a:ext>
            </a:extLst>
          </p:cNvPr>
          <p:cNvSpPr>
            <a:spLocks noGrp="1"/>
          </p:cNvSpPr>
          <p:nvPr>
            <p:ph type="title"/>
          </p:nvPr>
        </p:nvSpPr>
        <p:spPr/>
        <p:txBody>
          <a:bodyPr/>
          <a:lstStyle/>
          <a:p>
            <a:r>
              <a:rPr lang="en-US" dirty="0"/>
              <a:t>Three-level models</a:t>
            </a:r>
          </a:p>
        </p:txBody>
      </p:sp>
      <p:sp>
        <p:nvSpPr>
          <p:cNvPr id="3" name="Content Placeholder 2">
            <a:extLst>
              <a:ext uri="{FF2B5EF4-FFF2-40B4-BE49-F238E27FC236}">
                <a16:creationId xmlns:a16="http://schemas.microsoft.com/office/drawing/2014/main" id="{01A4D8E2-A7D4-4D12-BE9D-58FB14199B65}"/>
              </a:ext>
            </a:extLst>
          </p:cNvPr>
          <p:cNvSpPr>
            <a:spLocks noGrp="1"/>
          </p:cNvSpPr>
          <p:nvPr>
            <p:ph idx="1"/>
          </p:nvPr>
        </p:nvSpPr>
        <p:spPr>
          <a:xfrm>
            <a:off x="3352800" y="1600200"/>
            <a:ext cx="5334000" cy="4530725"/>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School identifier is constant within each class (classes are nested within schools)</a:t>
            </a:r>
          </a:p>
        </p:txBody>
      </p:sp>
      <p:pic>
        <p:nvPicPr>
          <p:cNvPr id="5" name="Picture 4" descr="schematic of 3 level structure">
            <a:extLst>
              <a:ext uri="{FF2B5EF4-FFF2-40B4-BE49-F238E27FC236}">
                <a16:creationId xmlns:a16="http://schemas.microsoft.com/office/drawing/2014/main" id="{335BB6CC-D6C8-A253-CA0D-FD962E65962C}"/>
              </a:ext>
            </a:extLst>
          </p:cNvPr>
          <p:cNvPicPr>
            <a:picLocks noChangeAspect="1"/>
          </p:cNvPicPr>
          <p:nvPr/>
        </p:nvPicPr>
        <p:blipFill>
          <a:blip r:embed="rId2"/>
          <a:stretch>
            <a:fillRect/>
          </a:stretch>
        </p:blipFill>
        <p:spPr>
          <a:xfrm>
            <a:off x="495300" y="1066800"/>
            <a:ext cx="7800975" cy="1800225"/>
          </a:xfrm>
          <a:prstGeom prst="rect">
            <a:avLst/>
          </a:prstGeom>
        </p:spPr>
      </p:pic>
      <p:pic>
        <p:nvPicPr>
          <p:cNvPr id="11" name="Picture 10" descr="10 rows of hypothetical data file showing students nested in classes nested in schools">
            <a:extLst>
              <a:ext uri="{FF2B5EF4-FFF2-40B4-BE49-F238E27FC236}">
                <a16:creationId xmlns:a16="http://schemas.microsoft.com/office/drawing/2014/main" id="{EE2D421E-F765-CEA1-D896-2F0B08BE0C66}"/>
              </a:ext>
            </a:extLst>
          </p:cNvPr>
          <p:cNvPicPr>
            <a:picLocks noChangeAspect="1"/>
          </p:cNvPicPr>
          <p:nvPr/>
        </p:nvPicPr>
        <p:blipFill>
          <a:blip r:embed="rId3"/>
          <a:stretch>
            <a:fillRect/>
          </a:stretch>
        </p:blipFill>
        <p:spPr>
          <a:xfrm>
            <a:off x="838200" y="3124200"/>
            <a:ext cx="1943100" cy="2324100"/>
          </a:xfrm>
          <a:prstGeom prst="rect">
            <a:avLst/>
          </a:prstGeom>
        </p:spPr>
      </p:pic>
    </p:spTree>
    <p:extLst>
      <p:ext uri="{BB962C8B-B14F-4D97-AF65-F5344CB8AC3E}">
        <p14:creationId xmlns:p14="http://schemas.microsoft.com/office/powerpoint/2010/main" val="291292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8639-8205-4906-8760-7FA8329A6A30}"/>
              </a:ext>
            </a:extLst>
          </p:cNvPr>
          <p:cNvSpPr>
            <a:spLocks noGrp="1"/>
          </p:cNvSpPr>
          <p:nvPr>
            <p:ph type="title"/>
          </p:nvPr>
        </p:nvSpPr>
        <p:spPr/>
        <p:txBody>
          <a:bodyPr/>
          <a:lstStyle/>
          <a:p>
            <a:r>
              <a:rPr lang="en-US" dirty="0"/>
              <a:t>Three-level model</a:t>
            </a:r>
          </a:p>
        </p:txBody>
      </p:sp>
      <p:sp>
        <p:nvSpPr>
          <p:cNvPr id="3" name="Content Placeholder 2">
            <a:extLst>
              <a:ext uri="{FF2B5EF4-FFF2-40B4-BE49-F238E27FC236}">
                <a16:creationId xmlns:a16="http://schemas.microsoft.com/office/drawing/2014/main" id="{BE5F9C5D-7E62-46CB-85BF-82C155824196}"/>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sz="2000" dirty="0"/>
          </a:p>
          <a:p>
            <a:r>
              <a:rPr lang="en-US" sz="2000" dirty="0"/>
              <a:t>ϵ</a:t>
            </a:r>
            <a:r>
              <a:rPr lang="en-US" sz="2000" baseline="-25000" dirty="0" err="1"/>
              <a:t>ijk</a:t>
            </a:r>
            <a:r>
              <a:rPr lang="en-US" sz="2000" dirty="0"/>
              <a:t> represents the deviation in the student’s score around the class mean, </a:t>
            </a:r>
            <a:r>
              <a:rPr lang="en-US" sz="2000" dirty="0" err="1"/>
              <a:t>u</a:t>
            </a:r>
            <a:r>
              <a:rPr lang="en-US" sz="2000" baseline="-25000" dirty="0" err="1"/>
              <a:t>jk</a:t>
            </a:r>
            <a:r>
              <a:rPr lang="en-US" sz="2000" dirty="0"/>
              <a:t> represents the deviation in class average around the school mean, and </a:t>
            </a:r>
            <a:r>
              <a:rPr lang="en-US" sz="2000" dirty="0" err="1"/>
              <a:t>v</a:t>
            </a:r>
            <a:r>
              <a:rPr lang="en-US" sz="2000" baseline="-25000" dirty="0" err="1"/>
              <a:t>k</a:t>
            </a:r>
            <a:r>
              <a:rPr lang="en-US" sz="2000" dirty="0"/>
              <a:t> is the school effect.</a:t>
            </a:r>
            <a:endParaRPr lang="en-US" dirty="0"/>
          </a:p>
        </p:txBody>
      </p:sp>
      <p:pic>
        <p:nvPicPr>
          <p:cNvPr id="2050" name="Picture 2" descr="visual of 3-level structure and random effects">
            <a:extLst>
              <a:ext uri="{FF2B5EF4-FFF2-40B4-BE49-F238E27FC236}">
                <a16:creationId xmlns:a16="http://schemas.microsoft.com/office/drawing/2014/main" id="{0CC47B25-4E6A-4C0A-B291-CE5C999C93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152525"/>
            <a:ext cx="6019800" cy="3996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6117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5B2D5-DEEC-456E-9C52-1FA577BA543F}"/>
              </a:ext>
            </a:extLst>
          </p:cNvPr>
          <p:cNvSpPr>
            <a:spLocks noGrp="1"/>
          </p:cNvSpPr>
          <p:nvPr>
            <p:ph type="title"/>
          </p:nvPr>
        </p:nvSpPr>
        <p:spPr/>
        <p:txBody>
          <a:bodyPr/>
          <a:lstStyle/>
          <a:p>
            <a:r>
              <a:rPr lang="en-US" dirty="0"/>
              <a:t>Three-level model </a:t>
            </a:r>
            <a:r>
              <a:rPr lang="en-US" dirty="0" err="1"/>
              <a:t>cont</a:t>
            </a:r>
            <a:endParaRPr lang="en-US" dirty="0"/>
          </a:p>
        </p:txBody>
      </p:sp>
      <mc:AlternateContent xmlns:mc="http://schemas.openxmlformats.org/markup-compatibility/2006">
        <mc:Choice xmlns:a14="http://schemas.microsoft.com/office/drawing/2010/main" Requires="a14">
          <p:sp>
            <p:nvSpPr>
              <p:cNvPr id="3" name="Content Placeholder 2" descr="model equation for random intercepts model with 3 levels">
                <a:extLst>
                  <a:ext uri="{FF2B5EF4-FFF2-40B4-BE49-F238E27FC236}">
                    <a16:creationId xmlns:a16="http://schemas.microsoft.com/office/drawing/2014/main" id="{250F8B86-7726-4918-9F32-1BF87C547010}"/>
                  </a:ext>
                </a:extLst>
              </p:cNvPr>
              <p:cNvSpPr>
                <a:spLocks noGrp="1"/>
              </p:cNvSpPr>
              <p:nvPr>
                <p:ph idx="1"/>
              </p:nvPr>
            </p:nvSpPr>
            <p:spPr/>
            <p:txBody>
              <a:bodyPr/>
              <a:lstStyle/>
              <a:p>
                <a:pPr marL="0" marR="0" indent="0">
                  <a:spcBef>
                    <a:spcPts val="900"/>
                  </a:spcBef>
                  <a:spcAft>
                    <a:spcPts val="900"/>
                  </a:spcAft>
                  <a:buNone/>
                </a:pPr>
                <a14:m>
                  <m:oMathPara xmlns:m="http://schemas.openxmlformats.org/officeDocument/2006/math">
                    <m:oMathParaPr>
                      <m:jc m:val="centerGroup"/>
                    </m:oMathParaPr>
                    <m:oMath xmlns:m="http://schemas.openxmlformats.org/officeDocument/2006/math">
                      <m:r>
                        <a:rPr lang="en-US" sz="1800" i="1" smtClean="0">
                          <a:effectLst/>
                          <a:latin typeface="Cambria Math" panose="02040503050406030204" pitchFamily="18" charset="0"/>
                          <a:ea typeface="Cambria" panose="02040503050406030204" pitchFamily="18" charset="0"/>
                          <a:cs typeface="Arial" panose="020B0604020202020204" pitchFamily="34" charset="0"/>
                        </a:rPr>
                        <m:t>𝑖</m:t>
                      </m:r>
                      <m:r>
                        <a:rPr lang="en-US" sz="1800" i="1" smtClean="0">
                          <a:effectLst/>
                          <a:latin typeface="Cambria Math" panose="02040503050406030204" pitchFamily="18" charset="0"/>
                          <a:ea typeface="Cambria" panose="02040503050406030204" pitchFamily="18" charset="0"/>
                          <a:cs typeface="Arial" panose="020B0604020202020204" pitchFamily="34" charset="0"/>
                        </a:rPr>
                        <m:t>=</m:t>
                      </m:r>
                      <m:r>
                        <a:rPr lang="en-US" sz="1800" i="1" smtClean="0">
                          <a:effectLst/>
                          <a:latin typeface="Cambria Math" panose="02040503050406030204" pitchFamily="18" charset="0"/>
                          <a:ea typeface="Cambria" panose="02040503050406030204" pitchFamily="18" charset="0"/>
                          <a:cs typeface="Arial" panose="020B0604020202020204" pitchFamily="34" charset="0"/>
                        </a:rPr>
                        <m:t>𝑠𝑡𝑢𝑑𝑒𝑛𝑡</m:t>
                      </m:r>
                      <m:r>
                        <a:rPr lang="en-US" sz="1800" i="1" smtClean="0">
                          <a:effectLst/>
                          <a:latin typeface="Cambria Math" panose="02040503050406030204" pitchFamily="18" charset="0"/>
                          <a:ea typeface="Cambria" panose="02040503050406030204" pitchFamily="18" charset="0"/>
                          <a:cs typeface="Arial" panose="020B0604020202020204" pitchFamily="34" charset="0"/>
                        </a:rPr>
                        <m:t>,</m:t>
                      </m:r>
                      <m:r>
                        <a:rPr lang="en-US" sz="1800" i="1" smtClean="0">
                          <a:effectLst/>
                          <a:latin typeface="Cambria Math" panose="02040503050406030204" pitchFamily="18" charset="0"/>
                          <a:ea typeface="Cambria" panose="02040503050406030204" pitchFamily="18" charset="0"/>
                          <a:cs typeface="Arial" panose="020B0604020202020204" pitchFamily="34" charset="0"/>
                        </a:rPr>
                        <m:t>𝑗</m:t>
                      </m:r>
                      <m:r>
                        <a:rPr lang="en-US" sz="1800" i="1" smtClean="0">
                          <a:effectLst/>
                          <a:latin typeface="Cambria Math" panose="02040503050406030204" pitchFamily="18" charset="0"/>
                          <a:ea typeface="Cambria" panose="02040503050406030204" pitchFamily="18" charset="0"/>
                          <a:cs typeface="Arial" panose="020B0604020202020204" pitchFamily="34" charset="0"/>
                        </a:rPr>
                        <m:t>=</m:t>
                      </m:r>
                      <m:r>
                        <a:rPr lang="en-US" sz="1800" i="1" smtClean="0">
                          <a:effectLst/>
                          <a:latin typeface="Cambria Math" panose="02040503050406030204" pitchFamily="18" charset="0"/>
                          <a:ea typeface="Cambria" panose="02040503050406030204" pitchFamily="18" charset="0"/>
                          <a:cs typeface="Arial" panose="020B0604020202020204" pitchFamily="34" charset="0"/>
                        </a:rPr>
                        <m:t>𝑐𝑙𝑎𝑠𝑠</m:t>
                      </m:r>
                      <m:r>
                        <a:rPr lang="en-US" sz="1800" i="1" smtClean="0">
                          <a:effectLst/>
                          <a:latin typeface="Cambria Math" panose="02040503050406030204" pitchFamily="18" charset="0"/>
                          <a:ea typeface="Cambria" panose="02040503050406030204" pitchFamily="18" charset="0"/>
                          <a:cs typeface="Arial" panose="020B0604020202020204" pitchFamily="34" charset="0"/>
                        </a:rPr>
                        <m:t>,</m:t>
                      </m:r>
                      <m:r>
                        <a:rPr lang="en-US" sz="1800" i="1" smtClean="0">
                          <a:effectLst/>
                          <a:latin typeface="Cambria Math" panose="02040503050406030204" pitchFamily="18" charset="0"/>
                          <a:ea typeface="Cambria" panose="02040503050406030204" pitchFamily="18" charset="0"/>
                          <a:cs typeface="Arial" panose="020B0604020202020204" pitchFamily="34" charset="0"/>
                        </a:rPr>
                        <m:t>𝑘</m:t>
                      </m:r>
                      <m:r>
                        <a:rPr lang="en-US" sz="1800" i="1" smtClean="0">
                          <a:effectLst/>
                          <a:latin typeface="Cambria Math" panose="02040503050406030204" pitchFamily="18" charset="0"/>
                          <a:ea typeface="Cambria" panose="02040503050406030204" pitchFamily="18" charset="0"/>
                          <a:cs typeface="Arial" panose="020B0604020202020204" pitchFamily="34" charset="0"/>
                        </a:rPr>
                        <m:t>=</m:t>
                      </m:r>
                      <m:r>
                        <a:rPr lang="en-US" sz="1800" i="1" smtClean="0">
                          <a:effectLst/>
                          <a:latin typeface="Cambria Math" panose="02040503050406030204" pitchFamily="18" charset="0"/>
                          <a:ea typeface="Cambria" panose="02040503050406030204" pitchFamily="18" charset="0"/>
                          <a:cs typeface="Arial" panose="020B0604020202020204" pitchFamily="34" charset="0"/>
                        </a:rPr>
                        <m:t>𝑠𝑐h𝑜𝑜𝑙</m:t>
                      </m:r>
                    </m:oMath>
                  </m:oMathPara>
                </a14:m>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0" marR="0" indent="0">
                  <a:spcBef>
                    <a:spcPts val="900"/>
                  </a:spcBef>
                  <a:spcAft>
                    <a:spcPts val="900"/>
                  </a:spcAft>
                  <a:buNone/>
                </a:pPr>
                <a14:m>
                  <m:oMathPara xmlns:m="http://schemas.openxmlformats.org/officeDocument/2006/math">
                    <m:oMathParaPr>
                      <m:jc m:val="centerGroup"/>
                    </m:oMathParaPr>
                    <m:oMath xmlns:m="http://schemas.openxmlformats.org/officeDocument/2006/math">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𝑌</m:t>
                          </m:r>
                        </m:e>
                        <m:sub>
                          <m:r>
                            <a:rPr lang="en-US" sz="1800" i="1">
                              <a:effectLst/>
                              <a:latin typeface="Cambria Math" panose="02040503050406030204" pitchFamily="18" charset="0"/>
                              <a:ea typeface="Cambria" panose="02040503050406030204" pitchFamily="18" charset="0"/>
                              <a:cs typeface="Arial" panose="020B0604020202020204" pitchFamily="34" charset="0"/>
                            </a:rPr>
                            <m:t>𝑖𝑗𝑘</m:t>
                          </m:r>
                        </m:sub>
                      </m:sSub>
                      <m:r>
                        <a:rPr lang="en-US" sz="1800" i="1">
                          <a:effectLst/>
                          <a:latin typeface="Cambria Math" panose="02040503050406030204" pitchFamily="18" charset="0"/>
                          <a:ea typeface="Cambria" panose="02040503050406030204" pitchFamily="18" charset="0"/>
                          <a:cs typeface="Arial" panose="020B0604020202020204" pitchFamily="34" charset="0"/>
                        </a:rPr>
                        <m:t>=</m:t>
                      </m:r>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𝛽</m:t>
                          </m:r>
                        </m:e>
                        <m:sub>
                          <m:r>
                            <a:rPr lang="en-US" sz="1800" i="1">
                              <a:effectLst/>
                              <a:latin typeface="Cambria Math" panose="02040503050406030204" pitchFamily="18" charset="0"/>
                              <a:ea typeface="Cambria" panose="02040503050406030204" pitchFamily="18" charset="0"/>
                              <a:cs typeface="Arial" panose="020B0604020202020204" pitchFamily="34" charset="0"/>
                            </a:rPr>
                            <m:t>000</m:t>
                          </m:r>
                        </m:sub>
                      </m:sSub>
                      <m:r>
                        <a:rPr lang="en-US" sz="1800" i="1">
                          <a:effectLst/>
                          <a:latin typeface="Cambria Math" panose="02040503050406030204" pitchFamily="18" charset="0"/>
                          <a:ea typeface="Cambria" panose="02040503050406030204" pitchFamily="18" charset="0"/>
                          <a:cs typeface="Arial" panose="020B0604020202020204" pitchFamily="34" charset="0"/>
                        </a:rPr>
                        <m:t>+</m:t>
                      </m:r>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𝑣</m:t>
                          </m:r>
                        </m:e>
                        <m:sub>
                          <m:r>
                            <a:rPr lang="en-US" sz="1800" i="1">
                              <a:effectLst/>
                              <a:latin typeface="Cambria Math" panose="02040503050406030204" pitchFamily="18" charset="0"/>
                              <a:ea typeface="Cambria" panose="02040503050406030204" pitchFamily="18" charset="0"/>
                              <a:cs typeface="Arial" panose="020B0604020202020204" pitchFamily="34" charset="0"/>
                            </a:rPr>
                            <m:t>𝑘</m:t>
                          </m:r>
                        </m:sub>
                      </m:sSub>
                      <m:r>
                        <a:rPr lang="en-US" sz="1800" i="1">
                          <a:effectLst/>
                          <a:latin typeface="Cambria Math" panose="02040503050406030204" pitchFamily="18" charset="0"/>
                          <a:ea typeface="Cambria" panose="02040503050406030204" pitchFamily="18" charset="0"/>
                          <a:cs typeface="Arial" panose="020B0604020202020204" pitchFamily="34" charset="0"/>
                        </a:rPr>
                        <m:t>+</m:t>
                      </m:r>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𝑢</m:t>
                          </m:r>
                        </m:e>
                        <m:sub>
                          <m:r>
                            <a:rPr lang="en-US" sz="1800" i="1">
                              <a:effectLst/>
                              <a:latin typeface="Cambria Math" panose="02040503050406030204" pitchFamily="18" charset="0"/>
                              <a:ea typeface="Cambria" panose="02040503050406030204" pitchFamily="18" charset="0"/>
                              <a:cs typeface="Arial" panose="020B0604020202020204" pitchFamily="34" charset="0"/>
                            </a:rPr>
                            <m:t>𝑗𝑘</m:t>
                          </m:r>
                        </m:sub>
                      </m:sSub>
                      <m:r>
                        <a:rPr lang="en-US" sz="1800" i="1">
                          <a:effectLst/>
                          <a:latin typeface="Cambria Math" panose="02040503050406030204" pitchFamily="18" charset="0"/>
                          <a:ea typeface="Cambria" panose="02040503050406030204" pitchFamily="18" charset="0"/>
                          <a:cs typeface="Arial" panose="020B0604020202020204" pitchFamily="34" charset="0"/>
                        </a:rPr>
                        <m:t>+</m:t>
                      </m:r>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𝜖</m:t>
                          </m:r>
                        </m:e>
                        <m:sub>
                          <m:r>
                            <a:rPr lang="en-US" sz="1800" i="1">
                              <a:effectLst/>
                              <a:latin typeface="Cambria Math" panose="02040503050406030204" pitchFamily="18" charset="0"/>
                              <a:ea typeface="Cambria" panose="02040503050406030204" pitchFamily="18" charset="0"/>
                              <a:cs typeface="Arial" panose="020B0604020202020204" pitchFamily="34" charset="0"/>
                            </a:rPr>
                            <m:t>𝑖𝑗𝑘</m:t>
                          </m:r>
                        </m:sub>
                      </m:sSub>
                    </m:oMath>
                  </m:oMathPara>
                </a14:m>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marL="0" marR="0" indent="0" algn="ctr">
                  <a:spcBef>
                    <a:spcPts val="900"/>
                  </a:spcBef>
                  <a:spcAft>
                    <a:spcPts val="900"/>
                  </a:spcAft>
                  <a:buNone/>
                </a:pPr>
                <a14:m>
                  <m:oMath xmlns:m="http://schemas.openxmlformats.org/officeDocument/2006/math">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𝜖</m:t>
                        </m:r>
                      </m:e>
                      <m:sub>
                        <m:r>
                          <a:rPr lang="en-US" sz="1800" i="1">
                            <a:effectLst/>
                            <a:latin typeface="Cambria Math" panose="02040503050406030204" pitchFamily="18" charset="0"/>
                            <a:ea typeface="Cambria" panose="02040503050406030204" pitchFamily="18" charset="0"/>
                            <a:cs typeface="Arial" panose="020B0604020202020204" pitchFamily="34" charset="0"/>
                          </a:rPr>
                          <m:t>𝑖𝑗𝑘</m:t>
                        </m:r>
                      </m:sub>
                    </m:sSub>
                  </m:oMath>
                </a14:m>
                <a:r>
                  <a:rPr lang="en-US" sz="1800" dirty="0">
                    <a:effectLst/>
                    <a:latin typeface="Cambria" panose="02040503050406030204" pitchFamily="18" charset="0"/>
                    <a:ea typeface="Cambria" panose="02040503050406030204" pitchFamily="18" charset="0"/>
                    <a:cs typeface="Arial" panose="020B0604020202020204" pitchFamily="34" charset="0"/>
                  </a:rPr>
                  <a:t> ~ N(0, </a:t>
                </a:r>
                <a:r>
                  <a:rPr lang="en-US" sz="1800" dirty="0">
                    <a:effectLst/>
                    <a:latin typeface="Symbol" panose="05050102010706020507" pitchFamily="18" charset="2"/>
                    <a:ea typeface="Cambria" panose="02040503050406030204" pitchFamily="18" charset="0"/>
                    <a:cs typeface="Arial" panose="020B0604020202020204" pitchFamily="34" charset="0"/>
                  </a:rPr>
                  <a:t>s</a:t>
                </a:r>
                <a:r>
                  <a:rPr lang="en-US" sz="1800" baseline="30000" dirty="0">
                    <a:effectLst/>
                    <a:latin typeface="Cambria" panose="02040503050406030204" pitchFamily="18" charset="0"/>
                    <a:ea typeface="Cambria" panose="02040503050406030204" pitchFamily="18" charset="0"/>
                    <a:cs typeface="Arial" panose="020B0604020202020204" pitchFamily="34" charset="0"/>
                  </a:rPr>
                  <a:t>2</a:t>
                </a:r>
                <a:r>
                  <a:rPr lang="en-US" sz="1800" dirty="0">
                    <a:effectLst/>
                    <a:latin typeface="Cambria" panose="02040503050406030204" pitchFamily="18" charset="0"/>
                    <a:ea typeface="Cambria" panose="02040503050406030204" pitchFamily="18" charset="0"/>
                    <a:cs typeface="Arial" panose="020B0604020202020204" pitchFamily="34" charset="0"/>
                  </a:rPr>
                  <a:t>), </a:t>
                </a:r>
                <a:r>
                  <a:rPr lang="en-US" sz="1800" i="1" dirty="0" err="1">
                    <a:effectLst/>
                    <a:latin typeface="Cambria" panose="02040503050406030204" pitchFamily="18" charset="0"/>
                    <a:ea typeface="Cambria" panose="02040503050406030204" pitchFamily="18" charset="0"/>
                    <a:cs typeface="Arial" panose="020B0604020202020204" pitchFamily="34" charset="0"/>
                  </a:rPr>
                  <a:t>u</a:t>
                </a:r>
                <a:r>
                  <a:rPr lang="en-US" sz="1800" dirty="0" err="1">
                    <a:effectLst/>
                    <a:latin typeface="Cambria" panose="02040503050406030204" pitchFamily="18" charset="0"/>
                    <a:ea typeface="Cambria" panose="02040503050406030204" pitchFamily="18" charset="0"/>
                    <a:cs typeface="Arial" panose="020B0604020202020204" pitchFamily="34" charset="0"/>
                  </a:rPr>
                  <a:t>­</a:t>
                </a:r>
                <a:r>
                  <a:rPr lang="en-US" sz="1800" i="1" baseline="-25000" dirty="0" err="1">
                    <a:effectLst/>
                    <a:latin typeface="Cambria" panose="02040503050406030204" pitchFamily="18" charset="0"/>
                    <a:ea typeface="Cambria" panose="02040503050406030204" pitchFamily="18" charset="0"/>
                    <a:cs typeface="Arial" panose="020B0604020202020204" pitchFamily="34" charset="0"/>
                  </a:rPr>
                  <a:t>jk</a:t>
                </a:r>
                <a:r>
                  <a:rPr lang="en-US" sz="1800" dirty="0">
                    <a:effectLst/>
                    <a:latin typeface="Cambria" panose="02040503050406030204" pitchFamily="18" charset="0"/>
                    <a:ea typeface="Cambria" panose="02040503050406030204" pitchFamily="18" charset="0"/>
                    <a:cs typeface="Arial" panose="020B0604020202020204" pitchFamily="34" charset="0"/>
                  </a:rPr>
                  <a:t> ~ </a:t>
                </a:r>
                <a14:m>
                  <m:oMath xmlns:m="http://schemas.openxmlformats.org/officeDocument/2006/math">
                    <m:r>
                      <a:rPr lang="en-US" sz="1800" i="1">
                        <a:effectLst/>
                        <a:latin typeface="Cambria Math" panose="02040503050406030204" pitchFamily="18" charset="0"/>
                        <a:ea typeface="Cambria" panose="02040503050406030204" pitchFamily="18" charset="0"/>
                        <a:cs typeface="Arial" panose="020B0604020202020204" pitchFamily="34" charset="0"/>
                      </a:rPr>
                      <m:t>𝑁</m:t>
                    </m:r>
                    <m:r>
                      <a:rPr lang="en-US" sz="1800" i="1">
                        <a:effectLst/>
                        <a:latin typeface="Cambria Math" panose="02040503050406030204" pitchFamily="18" charset="0"/>
                        <a:ea typeface="Cambria" panose="02040503050406030204" pitchFamily="18" charset="0"/>
                        <a:cs typeface="Arial" panose="020B0604020202020204" pitchFamily="34" charset="0"/>
                      </a:rPr>
                      <m:t>(0,</m:t>
                    </m:r>
                    <m:sSubSup>
                      <m:sSubSup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SupPr>
                      <m:e>
                        <m:r>
                          <a:rPr lang="en-US" sz="1800" i="1">
                            <a:effectLst/>
                            <a:latin typeface="Cambria Math" panose="02040503050406030204" pitchFamily="18" charset="0"/>
                            <a:ea typeface="Cambria" panose="02040503050406030204" pitchFamily="18" charset="0"/>
                            <a:cs typeface="Arial" panose="020B0604020202020204" pitchFamily="34" charset="0"/>
                          </a:rPr>
                          <m:t>𝜎</m:t>
                        </m:r>
                      </m:e>
                      <m:sub>
                        <m:r>
                          <a:rPr lang="en-US" sz="1800" i="1">
                            <a:effectLst/>
                            <a:latin typeface="Cambria Math" panose="02040503050406030204" pitchFamily="18" charset="0"/>
                            <a:ea typeface="Cambria" panose="02040503050406030204" pitchFamily="18" charset="0"/>
                            <a:cs typeface="Arial" panose="020B0604020202020204" pitchFamily="34" charset="0"/>
                          </a:rPr>
                          <m:t>𝑢</m:t>
                        </m:r>
                      </m:sub>
                      <m:sup>
                        <m:r>
                          <a:rPr lang="en-US" sz="1800" i="1">
                            <a:effectLst/>
                            <a:latin typeface="Cambria Math" panose="02040503050406030204" pitchFamily="18" charset="0"/>
                            <a:ea typeface="Cambria" panose="02040503050406030204" pitchFamily="18" charset="0"/>
                            <a:cs typeface="Arial" panose="020B0604020202020204" pitchFamily="34" charset="0"/>
                          </a:rPr>
                          <m:t>2</m:t>
                        </m:r>
                      </m:sup>
                    </m:sSubSup>
                    <m:r>
                      <a:rPr lang="en-US" sz="1800" i="1">
                        <a:effectLst/>
                        <a:latin typeface="Cambria Math" panose="02040503050406030204" pitchFamily="18" charset="0"/>
                        <a:ea typeface="Cambria" panose="02040503050406030204" pitchFamily="18" charset="0"/>
                        <a:cs typeface="Arial" panose="020B0604020202020204" pitchFamily="34" charset="0"/>
                      </a:rPr>
                      <m:t>),</m:t>
                    </m:r>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𝑣</m:t>
                        </m:r>
                      </m:e>
                      <m:sub>
                        <m:r>
                          <a:rPr lang="en-US" sz="1800" i="1">
                            <a:effectLst/>
                            <a:latin typeface="Cambria Math" panose="02040503050406030204" pitchFamily="18" charset="0"/>
                            <a:ea typeface="Cambria" panose="02040503050406030204" pitchFamily="18" charset="0"/>
                            <a:cs typeface="Arial" panose="020B0604020202020204" pitchFamily="34" charset="0"/>
                          </a:rPr>
                          <m:t>𝑘</m:t>
                        </m:r>
                      </m:sub>
                    </m:sSub>
                  </m:oMath>
                </a14:m>
                <a:r>
                  <a:rPr lang="en-US" sz="1800" dirty="0">
                    <a:effectLst/>
                    <a:latin typeface="Cambria" panose="02040503050406030204" pitchFamily="18" charset="0"/>
                    <a:ea typeface="Cambria" panose="02040503050406030204" pitchFamily="18" charset="0"/>
                    <a:cs typeface="Arial" panose="020B0604020202020204" pitchFamily="34" charset="0"/>
                  </a:rPr>
                  <a:t> ~ </a:t>
                </a:r>
                <a14:m>
                  <m:oMath xmlns:m="http://schemas.openxmlformats.org/officeDocument/2006/math">
                    <m:r>
                      <a:rPr lang="en-US" sz="1800" i="1">
                        <a:effectLst/>
                        <a:latin typeface="Cambria Math" panose="02040503050406030204" pitchFamily="18" charset="0"/>
                        <a:ea typeface="Cambria" panose="02040503050406030204" pitchFamily="18" charset="0"/>
                        <a:cs typeface="Arial" panose="020B0604020202020204" pitchFamily="34" charset="0"/>
                      </a:rPr>
                      <m:t>𝑁</m:t>
                    </m:r>
                    <m:r>
                      <a:rPr lang="en-US" sz="1800" i="1">
                        <a:effectLst/>
                        <a:latin typeface="Cambria Math" panose="02040503050406030204" pitchFamily="18" charset="0"/>
                        <a:ea typeface="Cambria" panose="02040503050406030204" pitchFamily="18" charset="0"/>
                        <a:cs typeface="Arial" panose="020B0604020202020204" pitchFamily="34" charset="0"/>
                      </a:rPr>
                      <m:t>(0,</m:t>
                    </m:r>
                    <m:sSubSup>
                      <m:sSubSup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SupPr>
                      <m:e>
                        <m:r>
                          <a:rPr lang="en-US" sz="1800" i="1">
                            <a:effectLst/>
                            <a:latin typeface="Cambria Math" panose="02040503050406030204" pitchFamily="18" charset="0"/>
                            <a:ea typeface="Cambria" panose="02040503050406030204" pitchFamily="18" charset="0"/>
                            <a:cs typeface="Arial" panose="020B0604020202020204" pitchFamily="34" charset="0"/>
                          </a:rPr>
                          <m:t>𝜎</m:t>
                        </m:r>
                      </m:e>
                      <m:sub>
                        <m:r>
                          <a:rPr lang="en-US" sz="1800" i="1">
                            <a:effectLst/>
                            <a:latin typeface="Cambria Math" panose="02040503050406030204" pitchFamily="18" charset="0"/>
                            <a:ea typeface="Cambria" panose="02040503050406030204" pitchFamily="18" charset="0"/>
                            <a:cs typeface="Arial" panose="020B0604020202020204" pitchFamily="34" charset="0"/>
                          </a:rPr>
                          <m:t>𝑣</m:t>
                        </m:r>
                      </m:sub>
                      <m:sup>
                        <m:r>
                          <a:rPr lang="en-US" sz="1800" i="1">
                            <a:effectLst/>
                            <a:latin typeface="Cambria Math" panose="02040503050406030204" pitchFamily="18" charset="0"/>
                            <a:ea typeface="Cambria" panose="02040503050406030204" pitchFamily="18" charset="0"/>
                            <a:cs typeface="Arial" panose="020B0604020202020204" pitchFamily="34" charset="0"/>
                          </a:rPr>
                          <m:t>2</m:t>
                        </m:r>
                      </m:sup>
                    </m:sSubSup>
                    <m:r>
                      <a:rPr lang="en-US" sz="1800" i="1">
                        <a:effectLst/>
                        <a:latin typeface="Cambria Math" panose="02040503050406030204" pitchFamily="18" charset="0"/>
                        <a:ea typeface="Cambria" panose="02040503050406030204" pitchFamily="18" charset="0"/>
                        <a:cs typeface="Arial" panose="020B0604020202020204" pitchFamily="34" charset="0"/>
                      </a:rPr>
                      <m:t>)</m:t>
                    </m:r>
                  </m:oMath>
                </a14:m>
                <a:endParaRPr lang="en-US" sz="1800" dirty="0">
                  <a:effectLst/>
                  <a:latin typeface="Cambria" panose="02040503050406030204" pitchFamily="18" charset="0"/>
                  <a:ea typeface="Cambria" panose="02040503050406030204" pitchFamily="18" charset="0"/>
                  <a:cs typeface="Arial" panose="020B0604020202020204" pitchFamily="34" charset="0"/>
                </a:endParaRPr>
              </a:p>
              <a:p>
                <a:pPr>
                  <a:spcBef>
                    <a:spcPts val="0"/>
                  </a:spcBef>
                  <a:spcAft>
                    <a:spcPts val="1000"/>
                  </a:spcAft>
                  <a:tabLst>
                    <a:tab pos="0" algn="l"/>
                  </a:tabLst>
                </a:pPr>
                <a14:m>
                  <m:oMath xmlns:m="http://schemas.openxmlformats.org/officeDocument/2006/math">
                    <m:sSup>
                      <m:sSupPr>
                        <m:ctrlPr>
                          <a:rPr lang="en-US" sz="1800" i="1" smtClean="0">
                            <a:effectLst/>
                            <a:latin typeface="Cambria Math" panose="02040503050406030204" pitchFamily="18" charset="0"/>
                            <a:ea typeface="Cambria" panose="02040503050406030204" pitchFamily="18" charset="0"/>
                            <a:cs typeface="Arial" panose="020B0604020202020204" pitchFamily="34" charset="0"/>
                          </a:rPr>
                        </m:ctrlPr>
                      </m:sSupPr>
                      <m:e>
                        <m:r>
                          <a:rPr lang="en-US" sz="1800" i="1">
                            <a:effectLst/>
                            <a:latin typeface="Cambria Math" panose="02040503050406030204" pitchFamily="18" charset="0"/>
                            <a:ea typeface="Cambria" panose="02040503050406030204" pitchFamily="18" charset="0"/>
                            <a:cs typeface="Arial" panose="020B0604020202020204" pitchFamily="34" charset="0"/>
                          </a:rPr>
                          <m:t>𝜎</m:t>
                        </m:r>
                      </m:e>
                      <m:sup>
                        <m:r>
                          <a:rPr lang="en-US" sz="1800" i="1">
                            <a:effectLst/>
                            <a:latin typeface="Cambria Math" panose="02040503050406030204" pitchFamily="18" charset="0"/>
                            <a:ea typeface="Cambria" panose="02040503050406030204" pitchFamily="18" charset="0"/>
                            <a:cs typeface="Arial" panose="020B0604020202020204" pitchFamily="34" charset="0"/>
                          </a:rPr>
                          <m:t>2</m:t>
                        </m:r>
                      </m:sup>
                    </m:sSup>
                  </m:oMath>
                </a14:m>
                <a:r>
                  <a:rPr lang="en-US" sz="1800" dirty="0">
                    <a:effectLst/>
                    <a:ea typeface="Cambria" panose="02040503050406030204" pitchFamily="18" charset="0"/>
                    <a:cs typeface="Arial" panose="020B0604020202020204" pitchFamily="34" charset="0"/>
                  </a:rPr>
                  <a:t> is the variation in reading scores among students within the same class (assumed to be the same for each class)</a:t>
                </a:r>
              </a:p>
              <a:p>
                <a:pPr>
                  <a:spcBef>
                    <a:spcPts val="0"/>
                  </a:spcBef>
                  <a:spcAft>
                    <a:spcPts val="1000"/>
                  </a:spcAft>
                  <a:tabLst>
                    <a:tab pos="0" algn="l"/>
                  </a:tabLst>
                </a:pPr>
                <a14:m>
                  <m:oMath xmlns:m="http://schemas.openxmlformats.org/officeDocument/2006/math">
                    <m:sSubSup>
                      <m:sSubSup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SupPr>
                      <m:e>
                        <m:r>
                          <a:rPr lang="en-US" sz="1800" i="1">
                            <a:effectLst/>
                            <a:latin typeface="Cambria Math" panose="02040503050406030204" pitchFamily="18" charset="0"/>
                            <a:ea typeface="Cambria" panose="02040503050406030204" pitchFamily="18" charset="0"/>
                            <a:cs typeface="Arial" panose="020B0604020202020204" pitchFamily="34" charset="0"/>
                          </a:rPr>
                          <m:t>𝜎</m:t>
                        </m:r>
                      </m:e>
                      <m:sub>
                        <m:r>
                          <a:rPr lang="en-US" sz="1800" i="1">
                            <a:effectLst/>
                            <a:latin typeface="Cambria Math" panose="02040503050406030204" pitchFamily="18" charset="0"/>
                            <a:ea typeface="Cambria" panose="02040503050406030204" pitchFamily="18" charset="0"/>
                            <a:cs typeface="Arial" panose="020B0604020202020204" pitchFamily="34" charset="0"/>
                          </a:rPr>
                          <m:t>𝑢</m:t>
                        </m:r>
                      </m:sub>
                      <m:sup>
                        <m:r>
                          <a:rPr lang="en-US" sz="1800" i="1">
                            <a:effectLst/>
                            <a:latin typeface="Cambria Math" panose="02040503050406030204" pitchFamily="18" charset="0"/>
                            <a:ea typeface="Cambria" panose="02040503050406030204" pitchFamily="18" charset="0"/>
                            <a:cs typeface="Arial" panose="020B0604020202020204" pitchFamily="34" charset="0"/>
                          </a:rPr>
                          <m:t>2</m:t>
                        </m:r>
                      </m:sup>
                    </m:sSubSup>
                  </m:oMath>
                </a14:m>
                <a:r>
                  <a:rPr lang="en-US" sz="1800" dirty="0">
                    <a:effectLst/>
                    <a:ea typeface="Cambria" panose="02040503050406030204" pitchFamily="18" charset="0"/>
                    <a:cs typeface="Arial" panose="020B0604020202020204" pitchFamily="34" charset="0"/>
                  </a:rPr>
                  <a:t> is the variation in (average) reading scores at the classroom level, within the same school (the variation of the classroom-level intercepts within each school)</a:t>
                </a:r>
              </a:p>
              <a:p>
                <a:pPr>
                  <a:spcBef>
                    <a:spcPts val="0"/>
                  </a:spcBef>
                  <a:spcAft>
                    <a:spcPts val="1000"/>
                  </a:spcAft>
                  <a:tabLst>
                    <a:tab pos="0" algn="l"/>
                  </a:tabLst>
                </a:pPr>
                <a14:m>
                  <m:oMath xmlns:m="http://schemas.openxmlformats.org/officeDocument/2006/math">
                    <m:sSubSup>
                      <m:sSubSup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SupPr>
                      <m:e>
                        <m:r>
                          <a:rPr lang="en-US" sz="1800" i="1">
                            <a:effectLst/>
                            <a:latin typeface="Cambria Math" panose="02040503050406030204" pitchFamily="18" charset="0"/>
                            <a:ea typeface="Cambria" panose="02040503050406030204" pitchFamily="18" charset="0"/>
                            <a:cs typeface="Arial" panose="020B0604020202020204" pitchFamily="34" charset="0"/>
                          </a:rPr>
                          <m:t>𝜎</m:t>
                        </m:r>
                      </m:e>
                      <m:sub>
                        <m:r>
                          <a:rPr lang="en-US" sz="1800" i="1">
                            <a:effectLst/>
                            <a:latin typeface="Cambria Math" panose="02040503050406030204" pitchFamily="18" charset="0"/>
                            <a:ea typeface="Cambria" panose="02040503050406030204" pitchFamily="18" charset="0"/>
                            <a:cs typeface="Arial" panose="020B0604020202020204" pitchFamily="34" charset="0"/>
                          </a:rPr>
                          <m:t>𝑣</m:t>
                        </m:r>
                      </m:sub>
                      <m:sup>
                        <m:r>
                          <a:rPr lang="en-US" sz="1800" i="1">
                            <a:effectLst/>
                            <a:latin typeface="Cambria Math" panose="02040503050406030204" pitchFamily="18" charset="0"/>
                            <a:ea typeface="Cambria" panose="02040503050406030204" pitchFamily="18" charset="0"/>
                            <a:cs typeface="Arial" panose="020B0604020202020204" pitchFamily="34" charset="0"/>
                          </a:rPr>
                          <m:t>2</m:t>
                        </m:r>
                      </m:sup>
                    </m:sSubSup>
                  </m:oMath>
                </a14:m>
                <a:r>
                  <a:rPr lang="en-US" sz="1800" dirty="0">
                    <a:effectLst/>
                    <a:ea typeface="Cambria" panose="02040503050406030204" pitchFamily="18" charset="0"/>
                    <a:cs typeface="Arial" panose="020B0604020202020204" pitchFamily="34" charset="0"/>
                  </a:rPr>
                  <a:t> is the school to school variation in average reading score</a:t>
                </a:r>
              </a:p>
              <a:p>
                <a:pPr>
                  <a:spcBef>
                    <a:spcPts val="0"/>
                  </a:spcBef>
                  <a:spcAft>
                    <a:spcPts val="1000"/>
                  </a:spcAft>
                  <a:tabLst>
                    <a:tab pos="0" algn="l"/>
                  </a:tabLst>
                </a:pPr>
                <a14:m>
                  <m:oMath xmlns:m="http://schemas.openxmlformats.org/officeDocument/2006/math">
                    <m:sSub>
                      <m:sSubPr>
                        <m:ctrlPr>
                          <a:rPr lang="en-US" sz="1800" i="1">
                            <a:effectLst/>
                            <a:latin typeface="Cambria Math" panose="02040503050406030204" pitchFamily="18" charset="0"/>
                            <a:ea typeface="Cambria" panose="02040503050406030204" pitchFamily="18" charset="0"/>
                            <a:cs typeface="Arial" panose="020B0604020202020204" pitchFamily="34" charset="0"/>
                          </a:rPr>
                        </m:ctrlPr>
                      </m:sSubPr>
                      <m:e>
                        <m:r>
                          <a:rPr lang="en-US" sz="1800" i="1">
                            <a:effectLst/>
                            <a:latin typeface="Cambria Math" panose="02040503050406030204" pitchFamily="18" charset="0"/>
                            <a:ea typeface="Cambria" panose="02040503050406030204" pitchFamily="18" charset="0"/>
                            <a:cs typeface="Arial" panose="020B0604020202020204" pitchFamily="34" charset="0"/>
                          </a:rPr>
                          <m:t>𝛽</m:t>
                        </m:r>
                      </m:e>
                      <m:sub>
                        <m:r>
                          <a:rPr lang="en-US" sz="1800" i="1">
                            <a:effectLst/>
                            <a:latin typeface="Cambria Math" panose="02040503050406030204" pitchFamily="18" charset="0"/>
                            <a:ea typeface="Cambria" panose="02040503050406030204" pitchFamily="18" charset="0"/>
                            <a:cs typeface="Arial" panose="020B0604020202020204" pitchFamily="34" charset="0"/>
                          </a:rPr>
                          <m:t>000</m:t>
                        </m:r>
                      </m:sub>
                    </m:sSub>
                  </m:oMath>
                </a14:m>
                <a:r>
                  <a:rPr lang="en-US" sz="1800" dirty="0">
                    <a:effectLst/>
                    <a:ea typeface="Cambria" panose="02040503050406030204" pitchFamily="18" charset="0"/>
                    <a:cs typeface="Arial" panose="020B0604020202020204" pitchFamily="34" charset="0"/>
                  </a:rPr>
                  <a:t> is the expected reading score for a student in an average class in an average school</a:t>
                </a:r>
              </a:p>
              <a:p>
                <a:endParaRPr lang="en-US" dirty="0"/>
              </a:p>
            </p:txBody>
          </p:sp>
        </mc:Choice>
        <mc:Fallback>
          <p:sp>
            <p:nvSpPr>
              <p:cNvPr id="3" name="Content Placeholder 2" descr="model equation for random intercepts model with 3 levels">
                <a:extLst>
                  <a:ext uri="{FF2B5EF4-FFF2-40B4-BE49-F238E27FC236}">
                    <a16:creationId xmlns:a16="http://schemas.microsoft.com/office/drawing/2014/main" id="{250F8B86-7726-4918-9F32-1BF87C547010}"/>
                  </a:ext>
                </a:extLst>
              </p:cNvPr>
              <p:cNvSpPr>
                <a:spLocks noGrp="1" noRot="1" noChangeAspect="1" noMove="1" noResize="1" noEditPoints="1" noAdjustHandles="1" noChangeArrowheads="1" noChangeShapeType="1" noTextEdit="1"/>
              </p:cNvSpPr>
              <p:nvPr>
                <p:ph idx="1"/>
              </p:nvPr>
            </p:nvSpPr>
            <p:spPr>
              <a:blipFill>
                <a:blip r:embed="rId2"/>
                <a:stretch>
                  <a:fillRect r="-370"/>
                </a:stretch>
              </a:blipFill>
            </p:spPr>
            <p:txBody>
              <a:bodyPr/>
              <a:lstStyle/>
              <a:p>
                <a:r>
                  <a:rPr lang="en-US">
                    <a:noFill/>
                  </a:rPr>
                  <a:t> </a:t>
                </a:r>
              </a:p>
            </p:txBody>
          </p:sp>
        </mc:Fallback>
      </mc:AlternateContent>
    </p:spTree>
    <p:extLst>
      <p:ext uri="{BB962C8B-B14F-4D97-AF65-F5344CB8AC3E}">
        <p14:creationId xmlns:p14="http://schemas.microsoft.com/office/powerpoint/2010/main" val="3404149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1022-44BB-7BBB-81DA-38F5B7F2D693}"/>
              </a:ext>
            </a:extLst>
          </p:cNvPr>
          <p:cNvSpPr>
            <a:spLocks noGrp="1"/>
          </p:cNvSpPr>
          <p:nvPr>
            <p:ph type="title"/>
          </p:nvPr>
        </p:nvSpPr>
        <p:spPr/>
        <p:txBody>
          <a:bodyPr/>
          <a:lstStyle/>
          <a:p>
            <a:r>
              <a:rPr lang="en-US" dirty="0"/>
              <a:t>Day 16 quiz </a:t>
            </a:r>
          </a:p>
        </p:txBody>
      </p:sp>
      <p:sp>
        <p:nvSpPr>
          <p:cNvPr id="3" name="Content Placeholder 2">
            <a:extLst>
              <a:ext uri="{FF2B5EF4-FFF2-40B4-BE49-F238E27FC236}">
                <a16:creationId xmlns:a16="http://schemas.microsoft.com/office/drawing/2014/main" id="{37195158-4A89-9440-288F-6DE43CD8FA69}"/>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Total variance = .232 + .062 + .768</a:t>
            </a:r>
            <a:r>
              <a:rPr lang="en-US" baseline="30000" dirty="0"/>
              <a:t> </a:t>
            </a:r>
            <a:r>
              <a:rPr lang="en-US" dirty="0"/>
              <a:t>= 1.06</a:t>
            </a:r>
          </a:p>
        </p:txBody>
      </p:sp>
      <p:pic>
        <p:nvPicPr>
          <p:cNvPr id="7" name="Picture 6" descr="R output from day 16 quiz">
            <a:extLst>
              <a:ext uri="{FF2B5EF4-FFF2-40B4-BE49-F238E27FC236}">
                <a16:creationId xmlns:a16="http://schemas.microsoft.com/office/drawing/2014/main" id="{B8D9D5E1-FA38-FB45-C507-D655CF787F63}"/>
              </a:ext>
            </a:extLst>
          </p:cNvPr>
          <p:cNvPicPr>
            <a:picLocks noChangeAspect="1"/>
          </p:cNvPicPr>
          <p:nvPr/>
        </p:nvPicPr>
        <p:blipFill>
          <a:blip r:embed="rId2"/>
          <a:stretch>
            <a:fillRect/>
          </a:stretch>
        </p:blipFill>
        <p:spPr>
          <a:xfrm>
            <a:off x="457200" y="1219200"/>
            <a:ext cx="8334375" cy="3962400"/>
          </a:xfrm>
          <a:prstGeom prst="rect">
            <a:avLst/>
          </a:prstGeom>
        </p:spPr>
      </p:pic>
      <p:sp>
        <p:nvSpPr>
          <p:cNvPr id="8" name="TextBox 7" descr="calculation of variance partitioning coefficients">
            <a:extLst>
              <a:ext uri="{FF2B5EF4-FFF2-40B4-BE49-F238E27FC236}">
                <a16:creationId xmlns:a16="http://schemas.microsoft.com/office/drawing/2014/main" id="{44D8A762-5F4C-6040-8659-387E80C68C57}"/>
              </a:ext>
            </a:extLst>
          </p:cNvPr>
          <p:cNvSpPr txBox="1"/>
          <p:nvPr/>
        </p:nvSpPr>
        <p:spPr>
          <a:xfrm>
            <a:off x="5410200" y="2057400"/>
            <a:ext cx="2743200" cy="1477328"/>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b="1" dirty="0"/>
              <a:t>Variance partitioning coefficients (VPCs)</a:t>
            </a:r>
          </a:p>
          <a:p>
            <a:r>
              <a:rPr lang="en-US" dirty="0"/>
              <a:t>.232/1.06 </a:t>
            </a:r>
            <a:r>
              <a:rPr lang="en-US" dirty="0">
                <a:sym typeface="Symbol" panose="05050102010706020507" pitchFamily="18" charset="2"/>
              </a:rPr>
              <a:t> 22%</a:t>
            </a:r>
            <a:endParaRPr lang="en-US" dirty="0"/>
          </a:p>
          <a:p>
            <a:r>
              <a:rPr lang="en-US" dirty="0"/>
              <a:t>.062/1.06 </a:t>
            </a:r>
            <a:r>
              <a:rPr lang="en-US" dirty="0">
                <a:sym typeface="Symbol" panose="05050102010706020507" pitchFamily="18" charset="2"/>
              </a:rPr>
              <a:t> 5.8%</a:t>
            </a:r>
            <a:endParaRPr lang="en-US" dirty="0"/>
          </a:p>
          <a:p>
            <a:r>
              <a:rPr lang="en-US" dirty="0"/>
              <a:t>.768/1.06 </a:t>
            </a:r>
            <a:r>
              <a:rPr lang="en-US" dirty="0">
                <a:sym typeface="Symbol" panose="05050102010706020507" pitchFamily="18" charset="2"/>
              </a:rPr>
              <a:t> 72%</a:t>
            </a:r>
            <a:endParaRPr lang="en-US" dirty="0"/>
          </a:p>
        </p:txBody>
      </p:sp>
      <p:sp>
        <p:nvSpPr>
          <p:cNvPr id="9" name="TextBox 8" descr="output from icc command in performance package showing VPCs for school and region">
            <a:extLst>
              <a:ext uri="{FF2B5EF4-FFF2-40B4-BE49-F238E27FC236}">
                <a16:creationId xmlns:a16="http://schemas.microsoft.com/office/drawing/2014/main" id="{0EB9A539-35A3-64DC-1E5D-B5995A666684}"/>
              </a:ext>
            </a:extLst>
          </p:cNvPr>
          <p:cNvSpPr txBox="1"/>
          <p:nvPr/>
        </p:nvSpPr>
        <p:spPr>
          <a:xfrm>
            <a:off x="5181600" y="3657600"/>
            <a:ext cx="3657600" cy="1446550"/>
          </a:xfrm>
          <a:prstGeom prst="rect">
            <a:avLst/>
          </a:prstGeom>
          <a:solidFill>
            <a:schemeClr val="bg1"/>
          </a:solidFill>
          <a:ln>
            <a:solidFill>
              <a:srgbClr val="0070C0"/>
            </a:solidFill>
          </a:ln>
        </p:spPr>
        <p:txBody>
          <a:bodyPr wrap="square" rtlCol="0">
            <a:spAutoFit/>
          </a:bodyPr>
          <a:lstStyle/>
          <a:p>
            <a:pPr latinLnBrk="1"/>
            <a:r>
              <a:rPr lang="en-US" sz="1000" dirty="0">
                <a:latin typeface="Courier New" panose="02070309020205020404" pitchFamily="49" charset="0"/>
                <a:cs typeface="Courier New" panose="02070309020205020404" pitchFamily="49" charset="0"/>
              </a:rPr>
              <a:t>&gt; performance::</a:t>
            </a:r>
            <a:r>
              <a:rPr lang="en-US" sz="1000" dirty="0" err="1">
                <a:latin typeface="Courier New" panose="02070309020205020404" pitchFamily="49" charset="0"/>
                <a:cs typeface="Courier New" panose="02070309020205020404" pitchFamily="49" charset="0"/>
              </a:rPr>
              <a:t>icc</a:t>
            </a:r>
            <a:r>
              <a:rPr lang="en-US" sz="1000" dirty="0">
                <a:latin typeface="Courier New" panose="02070309020205020404" pitchFamily="49" charset="0"/>
                <a:cs typeface="Courier New" panose="02070309020205020404" pitchFamily="49" charset="0"/>
              </a:rPr>
              <a:t>(mode0three, </a:t>
            </a:r>
            <a:r>
              <a:rPr lang="en-US" sz="1000" dirty="0" err="1">
                <a:latin typeface="Courier New" panose="02070309020205020404" pitchFamily="49" charset="0"/>
                <a:cs typeface="Courier New" panose="02070309020205020404" pitchFamily="49" charset="0"/>
              </a:rPr>
              <a:t>by_group</a:t>
            </a:r>
            <a:r>
              <a:rPr lang="en-US" sz="1000" dirty="0">
                <a:latin typeface="Courier New" panose="02070309020205020404" pitchFamily="49" charset="0"/>
                <a:cs typeface="Courier New" panose="02070309020205020404" pitchFamily="49" charset="0"/>
              </a:rPr>
              <a:t>=TRUE)</a:t>
            </a:r>
          </a:p>
          <a:p>
            <a:pPr latinLnBrk="1"/>
            <a:r>
              <a:rPr lang="en-US" sz="1000" dirty="0">
                <a:latin typeface="Courier New" panose="02070309020205020404" pitchFamily="49" charset="0"/>
                <a:cs typeface="Courier New" panose="02070309020205020404" pitchFamily="49" charset="0"/>
              </a:rPr>
              <a:t># ICC by Group</a:t>
            </a:r>
          </a:p>
          <a:p>
            <a:pPr latinLnBrk="1"/>
            <a:endParaRPr lang="en-US" sz="1000" dirty="0">
              <a:latin typeface="Courier New" panose="02070309020205020404" pitchFamily="49" charset="0"/>
              <a:cs typeface="Courier New" panose="02070309020205020404" pitchFamily="49" charset="0"/>
            </a:endParaRPr>
          </a:p>
          <a:p>
            <a:pPr latinLnBrk="1"/>
            <a:r>
              <a:rPr lang="en-US" sz="1000" dirty="0">
                <a:latin typeface="Courier New" panose="02070309020205020404" pitchFamily="49" charset="0"/>
                <a:cs typeface="Courier New" panose="02070309020205020404" pitchFamily="49" charset="0"/>
              </a:rPr>
              <a:t>Group           |   ICC</a:t>
            </a:r>
          </a:p>
          <a:p>
            <a:pPr latinLnBrk="1"/>
            <a:r>
              <a:rPr lang="en-US" sz="1000" dirty="0">
                <a:latin typeface="Courier New" panose="02070309020205020404" pitchFamily="49" charset="0"/>
                <a:cs typeface="Courier New" panose="02070309020205020404" pitchFamily="49" charset="0"/>
              </a:rPr>
              <a:t>-----------------------</a:t>
            </a:r>
          </a:p>
          <a:p>
            <a:pPr latinLnBrk="1"/>
            <a:r>
              <a:rPr lang="en-US" sz="1000" dirty="0" err="1">
                <a:latin typeface="Courier New" panose="02070309020205020404" pitchFamily="49" charset="0"/>
                <a:cs typeface="Courier New" panose="02070309020205020404" pitchFamily="49" charset="0"/>
              </a:rPr>
              <a:t>schoolid:region</a:t>
            </a:r>
            <a:r>
              <a:rPr lang="en-US" sz="1000" dirty="0">
                <a:latin typeface="Courier New" panose="02070309020205020404" pitchFamily="49" charset="0"/>
                <a:cs typeface="Courier New" panose="02070309020205020404" pitchFamily="49" charset="0"/>
              </a:rPr>
              <a:t> | 0.219</a:t>
            </a:r>
          </a:p>
          <a:p>
            <a:pPr latinLnBrk="1"/>
            <a:r>
              <a:rPr lang="en-US" sz="1000" dirty="0">
                <a:latin typeface="Courier New" panose="02070309020205020404" pitchFamily="49" charset="0"/>
                <a:cs typeface="Courier New" panose="02070309020205020404" pitchFamily="49" charset="0"/>
              </a:rPr>
              <a:t>region          | 0.058</a:t>
            </a:r>
          </a:p>
          <a:p>
            <a:endParaRPr lang="en-US" dirty="0"/>
          </a:p>
        </p:txBody>
      </p:sp>
    </p:spTree>
    <p:extLst>
      <p:ext uri="{BB962C8B-B14F-4D97-AF65-F5344CB8AC3E}">
        <p14:creationId xmlns:p14="http://schemas.microsoft.com/office/powerpoint/2010/main" val="267810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5580E-7C4E-4CFC-AF07-54431A5B7CE5}"/>
              </a:ext>
            </a:extLst>
          </p:cNvPr>
          <p:cNvSpPr>
            <a:spLocks noGrp="1"/>
          </p:cNvSpPr>
          <p:nvPr>
            <p:ph type="title"/>
          </p:nvPr>
        </p:nvSpPr>
        <p:spPr/>
        <p:txBody>
          <a:bodyPr/>
          <a:lstStyle/>
          <a:p>
            <a:r>
              <a:rPr lang="en-US" dirty="0"/>
              <a:t>ICC for Three-level model</a:t>
            </a:r>
          </a:p>
        </p:txBody>
      </p:sp>
      <p:sp>
        <p:nvSpPr>
          <p:cNvPr id="3" name="Content Placeholder 2">
            <a:extLst>
              <a:ext uri="{FF2B5EF4-FFF2-40B4-BE49-F238E27FC236}">
                <a16:creationId xmlns:a16="http://schemas.microsoft.com/office/drawing/2014/main" id="{C51FE669-323E-48F6-854C-7F762D909902}"/>
              </a:ext>
            </a:extLst>
          </p:cNvPr>
          <p:cNvSpPr>
            <a:spLocks noGrp="1"/>
          </p:cNvSpPr>
          <p:nvPr>
            <p:ph idx="1"/>
          </p:nvPr>
        </p:nvSpPr>
        <p:spPr>
          <a:xfrm>
            <a:off x="3733800" y="1295400"/>
            <a:ext cx="4953000" cy="4530725"/>
          </a:xfrm>
        </p:spPr>
        <p:txBody>
          <a:bodyPr/>
          <a:lstStyle/>
          <a:p>
            <a:pPr lvl="1"/>
            <a:r>
              <a:rPr lang="en-US" dirty="0"/>
              <a:t>Students 1 and 2 in same class and school</a:t>
            </a:r>
          </a:p>
          <a:p>
            <a:pPr lvl="1"/>
            <a:r>
              <a:rPr lang="en-US" dirty="0"/>
              <a:t>Students 1 and 3 in same school</a:t>
            </a:r>
          </a:p>
          <a:p>
            <a:pPr lvl="1"/>
            <a:r>
              <a:rPr lang="en-US" dirty="0"/>
              <a:t>Students 1 and 5 share nothing</a:t>
            </a:r>
          </a:p>
        </p:txBody>
      </p:sp>
      <p:pic>
        <p:nvPicPr>
          <p:cNvPr id="3074" name="Picture 2" descr="variance-covariance matrix ">
            <a:extLst>
              <a:ext uri="{FF2B5EF4-FFF2-40B4-BE49-F238E27FC236}">
                <a16:creationId xmlns:a16="http://schemas.microsoft.com/office/drawing/2014/main" id="{118C2B66-2AED-4306-B334-27B1D9A81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048125"/>
            <a:ext cx="7600950" cy="166687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361A54AE-B018-C375-82AC-CE3F035A70FE}"/>
              </a:ext>
              <a:ext uri="{C183D7F6-B498-43B3-948B-1728B52AA6E4}">
                <adec:decorative xmlns:adec="http://schemas.microsoft.com/office/drawing/2017/decorative" val="1"/>
              </a:ext>
            </a:extLst>
          </p:cNvPr>
          <p:cNvSpPr/>
          <p:nvPr/>
        </p:nvSpPr>
        <p:spPr>
          <a:xfrm>
            <a:off x="2819400" y="4048125"/>
            <a:ext cx="823759" cy="2952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ABAB4154-B94B-2289-0878-39E2A7AF5174}"/>
              </a:ext>
              <a:ext uri="{C183D7F6-B498-43B3-948B-1728B52AA6E4}">
                <adec:decorative xmlns:adec="http://schemas.microsoft.com/office/drawing/2017/decorative" val="1"/>
              </a:ext>
            </a:extLst>
          </p:cNvPr>
          <p:cNvSpPr/>
          <p:nvPr/>
        </p:nvSpPr>
        <p:spPr>
          <a:xfrm>
            <a:off x="4053041" y="4048125"/>
            <a:ext cx="823759" cy="2952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AF41FAE8-19F3-29A9-B04F-6C47FF921085}"/>
              </a:ext>
              <a:ext uri="{C183D7F6-B498-43B3-948B-1728B52AA6E4}">
                <adec:decorative xmlns:adec="http://schemas.microsoft.com/office/drawing/2017/decorative" val="1"/>
              </a:ext>
            </a:extLst>
          </p:cNvPr>
          <p:cNvSpPr/>
          <p:nvPr/>
        </p:nvSpPr>
        <p:spPr>
          <a:xfrm>
            <a:off x="6491441" y="4038600"/>
            <a:ext cx="823759" cy="2952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example rows from data frame">
            <a:extLst>
              <a:ext uri="{FF2B5EF4-FFF2-40B4-BE49-F238E27FC236}">
                <a16:creationId xmlns:a16="http://schemas.microsoft.com/office/drawing/2014/main" id="{53375CFF-018A-7857-0816-11B95B51AD4A}"/>
              </a:ext>
            </a:extLst>
          </p:cNvPr>
          <p:cNvPicPr>
            <a:picLocks noChangeAspect="1"/>
          </p:cNvPicPr>
          <p:nvPr/>
        </p:nvPicPr>
        <p:blipFill>
          <a:blip r:embed="rId3"/>
          <a:stretch>
            <a:fillRect/>
          </a:stretch>
        </p:blipFill>
        <p:spPr>
          <a:xfrm>
            <a:off x="533400" y="1421448"/>
            <a:ext cx="1943100" cy="2324100"/>
          </a:xfrm>
          <a:prstGeom prst="rect">
            <a:avLst/>
          </a:prstGeom>
        </p:spPr>
      </p:pic>
    </p:spTree>
    <p:extLst>
      <p:ext uri="{BB962C8B-B14F-4D97-AF65-F5344CB8AC3E}">
        <p14:creationId xmlns:p14="http://schemas.microsoft.com/office/powerpoint/2010/main" val="46604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92CBC-0FED-68F1-8BE8-B0B9EBF858C1}"/>
              </a:ext>
            </a:extLst>
          </p:cNvPr>
          <p:cNvSpPr>
            <a:spLocks noGrp="1"/>
          </p:cNvSpPr>
          <p:nvPr>
            <p:ph type="title"/>
          </p:nvPr>
        </p:nvSpPr>
        <p:spPr/>
        <p:txBody>
          <a:bodyPr/>
          <a:lstStyle/>
          <a:p>
            <a:r>
              <a:rPr lang="en-US" dirty="0"/>
              <a:t>Question 5</a:t>
            </a:r>
          </a:p>
        </p:txBody>
      </p:sp>
      <p:sp>
        <p:nvSpPr>
          <p:cNvPr id="3" name="Content Placeholder 2">
            <a:extLst>
              <a:ext uri="{FF2B5EF4-FFF2-40B4-BE49-F238E27FC236}">
                <a16:creationId xmlns:a16="http://schemas.microsoft.com/office/drawing/2014/main" id="{1659B247-BA73-6401-7DD8-F3EEFAC6B3ED}"/>
              </a:ext>
            </a:extLst>
          </p:cNvPr>
          <p:cNvSpPr>
            <a:spLocks noGrp="1"/>
          </p:cNvSpPr>
          <p:nvPr>
            <p:ph idx="1"/>
          </p:nvPr>
        </p:nvSpPr>
        <p:spPr/>
        <p:txBody>
          <a:bodyPr/>
          <a:lstStyle/>
          <a:p>
            <a:r>
              <a:rPr lang="en-US" dirty="0"/>
              <a:t>“The female random slope variance is 0.021 which shows that between schools the effect of being female on standardized reading scores is not the same (otherwise this variance would be 0), so there is some differences in the gender gap in reading performance </a:t>
            </a:r>
            <a:r>
              <a:rPr lang="en-US" b="1" dirty="0"/>
              <a:t>among the</a:t>
            </a:r>
            <a:r>
              <a:rPr lang="en-US" dirty="0"/>
              <a:t> </a:t>
            </a:r>
            <a:r>
              <a:rPr lang="en-US" b="1" dirty="0"/>
              <a:t>schools</a:t>
            </a:r>
            <a:r>
              <a:rPr lang="en-US" dirty="0"/>
              <a:t>, even after accounting for parental occupation score, school size, and school to school plus region to region variability.”</a:t>
            </a:r>
          </a:p>
        </p:txBody>
      </p:sp>
    </p:spTree>
    <p:extLst>
      <p:ext uri="{BB962C8B-B14F-4D97-AF65-F5344CB8AC3E}">
        <p14:creationId xmlns:p14="http://schemas.microsoft.com/office/powerpoint/2010/main" val="398198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6084-9EA5-B7A4-EE77-3BFEEE9F1A45}"/>
              </a:ext>
            </a:extLst>
          </p:cNvPr>
          <p:cNvSpPr>
            <a:spLocks noGrp="1"/>
          </p:cNvSpPr>
          <p:nvPr>
            <p:ph type="title"/>
          </p:nvPr>
        </p:nvSpPr>
        <p:spPr/>
        <p:txBody>
          <a:bodyPr/>
          <a:lstStyle/>
          <a:p>
            <a:r>
              <a:rPr lang="en-US" dirty="0"/>
              <a:t>Case study</a:t>
            </a:r>
          </a:p>
        </p:txBody>
      </p:sp>
      <p:sp>
        <p:nvSpPr>
          <p:cNvPr id="3" name="Content Placeholder 2">
            <a:extLst>
              <a:ext uri="{FF2B5EF4-FFF2-40B4-BE49-F238E27FC236}">
                <a16:creationId xmlns:a16="http://schemas.microsoft.com/office/drawing/2014/main" id="{816C2E6D-0CA5-5475-7A8D-DDA99AE85926}"/>
              </a:ext>
            </a:extLst>
          </p:cNvPr>
          <p:cNvSpPr>
            <a:spLocks noGrp="1"/>
          </p:cNvSpPr>
          <p:nvPr>
            <p:ph idx="1"/>
          </p:nvPr>
        </p:nvSpPr>
        <p:spPr/>
        <p:txBody>
          <a:bodyPr/>
          <a:lstStyle/>
          <a:p>
            <a:r>
              <a:rPr lang="en-US" dirty="0"/>
              <a:t>See </a:t>
            </a:r>
            <a:r>
              <a:rPr lang="en-US" dirty="0" err="1"/>
              <a:t>qmd</a:t>
            </a:r>
            <a:r>
              <a:rPr lang="en-US" dirty="0"/>
              <a:t> file</a:t>
            </a:r>
          </a:p>
        </p:txBody>
      </p:sp>
    </p:spTree>
    <p:extLst>
      <p:ext uri="{BB962C8B-B14F-4D97-AF65-F5344CB8AC3E}">
        <p14:creationId xmlns:p14="http://schemas.microsoft.com/office/powerpoint/2010/main" val="1945647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1C492-4B35-B111-649D-0D57D741523B}"/>
              </a:ext>
            </a:extLst>
          </p:cNvPr>
          <p:cNvSpPr>
            <a:spLocks noGrp="1"/>
          </p:cNvSpPr>
          <p:nvPr>
            <p:ph type="title"/>
          </p:nvPr>
        </p:nvSpPr>
        <p:spPr/>
        <p:txBody>
          <a:bodyPr/>
          <a:lstStyle/>
          <a:p>
            <a:r>
              <a:rPr lang="en-US" dirty="0"/>
              <a:t>3-level models (i)</a:t>
            </a:r>
          </a:p>
        </p:txBody>
      </p:sp>
      <p:sp>
        <p:nvSpPr>
          <p:cNvPr id="3" name="Content Placeholder 2">
            <a:extLst>
              <a:ext uri="{FF2B5EF4-FFF2-40B4-BE49-F238E27FC236}">
                <a16:creationId xmlns:a16="http://schemas.microsoft.com/office/drawing/2014/main" id="{8D50B945-BC88-E71D-5020-A6DBE80066C0}"/>
              </a:ext>
            </a:extLst>
          </p:cNvPr>
          <p:cNvSpPr>
            <a:spLocks noGrp="1"/>
          </p:cNvSpPr>
          <p:nvPr>
            <p:ph idx="1"/>
          </p:nvPr>
        </p:nvSpPr>
        <p:spPr/>
        <p:txBody>
          <a:bodyPr/>
          <a:lstStyle/>
          <a:p>
            <a:r>
              <a:rPr lang="en-US" dirty="0" err="1"/>
              <a:t>lmer</a:t>
            </a:r>
            <a:r>
              <a:rPr lang="en-US" dirty="0"/>
              <a:t>(</a:t>
            </a:r>
            <a:r>
              <a:rPr lang="en-US" dirty="0" err="1"/>
              <a:t>z_read</a:t>
            </a:r>
            <a:r>
              <a:rPr lang="en-US" dirty="0"/>
              <a:t> ~ </a:t>
            </a:r>
            <a:r>
              <a:rPr lang="en-US" dirty="0" err="1"/>
              <a:t>cen_pos</a:t>
            </a:r>
            <a:r>
              <a:rPr lang="en-US" dirty="0"/>
              <a:t> + female + </a:t>
            </a:r>
            <a:r>
              <a:rPr lang="en-US" dirty="0" err="1"/>
              <a:t>cen_size</a:t>
            </a:r>
            <a:r>
              <a:rPr lang="en-US" dirty="0"/>
              <a:t> + (1  | region/</a:t>
            </a:r>
            <a:r>
              <a:rPr lang="en-US" dirty="0" err="1"/>
              <a:t>schoolid</a:t>
            </a:r>
            <a:r>
              <a:rPr lang="en-US" dirty="0"/>
              <a:t>)</a:t>
            </a:r>
          </a:p>
          <a:p>
            <a:endParaRPr lang="en-US" dirty="0"/>
          </a:p>
          <a:p>
            <a:endParaRPr lang="en-US" dirty="0"/>
          </a:p>
          <a:p>
            <a:r>
              <a:rPr lang="en-US" dirty="0" err="1"/>
              <a:t>lmer</a:t>
            </a:r>
            <a:r>
              <a:rPr lang="en-US" dirty="0"/>
              <a:t>(</a:t>
            </a:r>
            <a:r>
              <a:rPr lang="en-US" dirty="0" err="1"/>
              <a:t>z_read</a:t>
            </a:r>
            <a:r>
              <a:rPr lang="en-US" dirty="0"/>
              <a:t> ~ </a:t>
            </a:r>
            <a:r>
              <a:rPr lang="en-US" dirty="0" err="1"/>
              <a:t>cen_pos</a:t>
            </a:r>
            <a:r>
              <a:rPr lang="en-US" dirty="0"/>
              <a:t> + female + </a:t>
            </a:r>
            <a:r>
              <a:rPr lang="en-US" dirty="0" err="1"/>
              <a:t>cen_size</a:t>
            </a:r>
            <a:r>
              <a:rPr lang="en-US" dirty="0"/>
              <a:t> + (1  | region) + (1 | </a:t>
            </a:r>
            <a:r>
              <a:rPr lang="en-US" dirty="0" err="1"/>
              <a:t>schoolid</a:t>
            </a:r>
            <a:r>
              <a:rPr lang="en-US" dirty="0"/>
              <a:t>)</a:t>
            </a:r>
          </a:p>
          <a:p>
            <a:endParaRPr lang="en-US" dirty="0"/>
          </a:p>
        </p:txBody>
      </p:sp>
      <p:pic>
        <p:nvPicPr>
          <p:cNvPr id="7" name="Picture 6" descr="example output of random effects variances">
            <a:extLst>
              <a:ext uri="{FF2B5EF4-FFF2-40B4-BE49-F238E27FC236}">
                <a16:creationId xmlns:a16="http://schemas.microsoft.com/office/drawing/2014/main" id="{4672A3B7-8CD4-9183-8F9B-E77C968D7F09}"/>
              </a:ext>
            </a:extLst>
          </p:cNvPr>
          <p:cNvPicPr>
            <a:picLocks noChangeAspect="1"/>
          </p:cNvPicPr>
          <p:nvPr/>
        </p:nvPicPr>
        <p:blipFill>
          <a:blip r:embed="rId2"/>
          <a:stretch>
            <a:fillRect/>
          </a:stretch>
        </p:blipFill>
        <p:spPr>
          <a:xfrm>
            <a:off x="1905000" y="2667000"/>
            <a:ext cx="4981575" cy="1019175"/>
          </a:xfrm>
          <a:prstGeom prst="rect">
            <a:avLst/>
          </a:prstGeom>
        </p:spPr>
      </p:pic>
      <p:pic>
        <p:nvPicPr>
          <p:cNvPr id="9" name="Picture 8" descr="example output of random effects variances">
            <a:extLst>
              <a:ext uri="{FF2B5EF4-FFF2-40B4-BE49-F238E27FC236}">
                <a16:creationId xmlns:a16="http://schemas.microsoft.com/office/drawing/2014/main" id="{0DED0CA4-E612-F501-DEDB-C59411D81F4A}"/>
              </a:ext>
            </a:extLst>
          </p:cNvPr>
          <p:cNvPicPr>
            <a:picLocks noChangeAspect="1"/>
          </p:cNvPicPr>
          <p:nvPr/>
        </p:nvPicPr>
        <p:blipFill>
          <a:blip r:embed="rId3"/>
          <a:stretch>
            <a:fillRect/>
          </a:stretch>
        </p:blipFill>
        <p:spPr>
          <a:xfrm>
            <a:off x="1676400" y="4943475"/>
            <a:ext cx="4391025" cy="1000125"/>
          </a:xfrm>
          <a:prstGeom prst="rect">
            <a:avLst/>
          </a:prstGeom>
        </p:spPr>
      </p:pic>
    </p:spTree>
    <p:extLst>
      <p:ext uri="{BB962C8B-B14F-4D97-AF65-F5344CB8AC3E}">
        <p14:creationId xmlns:p14="http://schemas.microsoft.com/office/powerpoint/2010/main" val="3723355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1C492-4B35-B111-649D-0D57D741523B}"/>
              </a:ext>
            </a:extLst>
          </p:cNvPr>
          <p:cNvSpPr>
            <a:spLocks noGrp="1"/>
          </p:cNvSpPr>
          <p:nvPr>
            <p:ph type="title"/>
          </p:nvPr>
        </p:nvSpPr>
        <p:spPr/>
        <p:txBody>
          <a:bodyPr/>
          <a:lstStyle/>
          <a:p>
            <a:r>
              <a:rPr lang="en-US" dirty="0"/>
              <a:t>3-level models</a:t>
            </a:r>
          </a:p>
        </p:txBody>
      </p:sp>
      <p:sp>
        <p:nvSpPr>
          <p:cNvPr id="3" name="Content Placeholder 2">
            <a:extLst>
              <a:ext uri="{FF2B5EF4-FFF2-40B4-BE49-F238E27FC236}">
                <a16:creationId xmlns:a16="http://schemas.microsoft.com/office/drawing/2014/main" id="{8D50B945-BC88-E71D-5020-A6DBE80066C0}"/>
              </a:ext>
            </a:extLst>
          </p:cNvPr>
          <p:cNvSpPr>
            <a:spLocks noGrp="1"/>
          </p:cNvSpPr>
          <p:nvPr>
            <p:ph idx="1"/>
          </p:nvPr>
        </p:nvSpPr>
        <p:spPr/>
        <p:txBody>
          <a:bodyPr/>
          <a:lstStyle/>
          <a:p>
            <a:r>
              <a:rPr lang="en-US" dirty="0" err="1"/>
              <a:t>lmer</a:t>
            </a:r>
            <a:r>
              <a:rPr lang="en-US" dirty="0"/>
              <a:t>(</a:t>
            </a:r>
            <a:r>
              <a:rPr lang="en-US" dirty="0" err="1"/>
              <a:t>z_read</a:t>
            </a:r>
            <a:r>
              <a:rPr lang="en-US" dirty="0"/>
              <a:t> ~ </a:t>
            </a:r>
            <a:r>
              <a:rPr lang="en-US" dirty="0" err="1"/>
              <a:t>cen_pos</a:t>
            </a:r>
            <a:r>
              <a:rPr lang="en-US" dirty="0"/>
              <a:t> + female + </a:t>
            </a:r>
            <a:r>
              <a:rPr lang="en-US" dirty="0" err="1"/>
              <a:t>cen_size</a:t>
            </a:r>
            <a:r>
              <a:rPr lang="en-US" dirty="0"/>
              <a:t> + (1 + female | region/</a:t>
            </a:r>
            <a:r>
              <a:rPr lang="en-US" dirty="0" err="1"/>
              <a:t>schoolid</a:t>
            </a:r>
            <a:r>
              <a:rPr lang="en-US" dirty="0"/>
              <a:t>)</a:t>
            </a:r>
          </a:p>
          <a:p>
            <a:endParaRPr lang="en-US" dirty="0"/>
          </a:p>
          <a:p>
            <a:endParaRPr lang="en-US" dirty="0"/>
          </a:p>
          <a:p>
            <a:endParaRPr lang="en-US" dirty="0"/>
          </a:p>
          <a:p>
            <a:r>
              <a:rPr lang="en-US" dirty="0" err="1"/>
              <a:t>lmer</a:t>
            </a:r>
            <a:r>
              <a:rPr lang="en-US" dirty="0"/>
              <a:t>(</a:t>
            </a:r>
            <a:r>
              <a:rPr lang="en-US" dirty="0" err="1"/>
              <a:t>z_read</a:t>
            </a:r>
            <a:r>
              <a:rPr lang="en-US" dirty="0"/>
              <a:t> ~ </a:t>
            </a:r>
            <a:r>
              <a:rPr lang="en-US" dirty="0" err="1"/>
              <a:t>cen_pos</a:t>
            </a:r>
            <a:r>
              <a:rPr lang="en-US" dirty="0"/>
              <a:t> + female + </a:t>
            </a:r>
            <a:r>
              <a:rPr lang="en-US" dirty="0" err="1"/>
              <a:t>cen_size</a:t>
            </a:r>
            <a:r>
              <a:rPr lang="en-US" dirty="0"/>
              <a:t> + (1 + female | </a:t>
            </a:r>
            <a:r>
              <a:rPr lang="en-US" dirty="0" err="1"/>
              <a:t>schoolid</a:t>
            </a:r>
            <a:r>
              <a:rPr lang="en-US" dirty="0"/>
              <a:t>) + (1 | region)</a:t>
            </a:r>
          </a:p>
          <a:p>
            <a:endParaRPr lang="en-US" dirty="0"/>
          </a:p>
          <a:p>
            <a:endParaRPr lang="en-US" dirty="0"/>
          </a:p>
          <a:p>
            <a:endParaRPr lang="en-US" dirty="0"/>
          </a:p>
        </p:txBody>
      </p:sp>
      <p:pic>
        <p:nvPicPr>
          <p:cNvPr id="5" name="Picture 4" descr="example output of random effects variances">
            <a:extLst>
              <a:ext uri="{FF2B5EF4-FFF2-40B4-BE49-F238E27FC236}">
                <a16:creationId xmlns:a16="http://schemas.microsoft.com/office/drawing/2014/main" id="{764E5B17-D06F-1573-F3F7-F4A846D6C610}"/>
              </a:ext>
            </a:extLst>
          </p:cNvPr>
          <p:cNvPicPr>
            <a:picLocks noChangeAspect="1"/>
          </p:cNvPicPr>
          <p:nvPr/>
        </p:nvPicPr>
        <p:blipFill>
          <a:blip r:embed="rId2"/>
          <a:stretch>
            <a:fillRect/>
          </a:stretch>
        </p:blipFill>
        <p:spPr>
          <a:xfrm>
            <a:off x="2152650" y="2771775"/>
            <a:ext cx="4838700" cy="1314450"/>
          </a:xfrm>
          <a:prstGeom prst="rect">
            <a:avLst/>
          </a:prstGeom>
        </p:spPr>
      </p:pic>
      <p:pic>
        <p:nvPicPr>
          <p:cNvPr id="8" name="Picture 7" descr="example output of random effects variances">
            <a:extLst>
              <a:ext uri="{FF2B5EF4-FFF2-40B4-BE49-F238E27FC236}">
                <a16:creationId xmlns:a16="http://schemas.microsoft.com/office/drawing/2014/main" id="{CB376BB2-7610-97C6-C6C4-5700762266D6}"/>
              </a:ext>
            </a:extLst>
          </p:cNvPr>
          <p:cNvPicPr>
            <a:picLocks noChangeAspect="1"/>
          </p:cNvPicPr>
          <p:nvPr/>
        </p:nvPicPr>
        <p:blipFill>
          <a:blip r:embed="rId3"/>
          <a:stretch>
            <a:fillRect/>
          </a:stretch>
        </p:blipFill>
        <p:spPr>
          <a:xfrm>
            <a:off x="2590800" y="5370512"/>
            <a:ext cx="3095625" cy="942975"/>
          </a:xfrm>
          <a:prstGeom prst="rect">
            <a:avLst/>
          </a:prstGeom>
        </p:spPr>
      </p:pic>
      <p:sp>
        <p:nvSpPr>
          <p:cNvPr id="10" name="TextBox 9" descr="use unique identifiers">
            <a:extLst>
              <a:ext uri="{FF2B5EF4-FFF2-40B4-BE49-F238E27FC236}">
                <a16:creationId xmlns:a16="http://schemas.microsoft.com/office/drawing/2014/main" id="{925C4B16-62C5-5195-0D3E-48B61ED47925}"/>
              </a:ext>
            </a:extLst>
          </p:cNvPr>
          <p:cNvSpPr txBox="1"/>
          <p:nvPr/>
        </p:nvSpPr>
        <p:spPr>
          <a:xfrm flipH="1">
            <a:off x="6324600" y="5387604"/>
            <a:ext cx="1935481"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a:t>Use unique identifiers</a:t>
            </a:r>
          </a:p>
        </p:txBody>
      </p:sp>
    </p:spTree>
    <p:extLst>
      <p:ext uri="{BB962C8B-B14F-4D97-AF65-F5344CB8AC3E}">
        <p14:creationId xmlns:p14="http://schemas.microsoft.com/office/powerpoint/2010/main" val="1588396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ACD42-054F-EED7-32AF-8C8D7B7D062A}"/>
              </a:ext>
            </a:extLst>
          </p:cNvPr>
          <p:cNvSpPr>
            <a:spLocks noGrp="1"/>
          </p:cNvSpPr>
          <p:nvPr>
            <p:ph type="title"/>
          </p:nvPr>
        </p:nvSpPr>
        <p:spPr/>
        <p:txBody>
          <a:bodyPr/>
          <a:lstStyle/>
          <a:p>
            <a:r>
              <a:rPr lang="en-US" dirty="0"/>
              <a:t>Updates</a:t>
            </a:r>
          </a:p>
        </p:txBody>
      </p:sp>
      <p:sp>
        <p:nvSpPr>
          <p:cNvPr id="3" name="Content Placeholder 2">
            <a:extLst>
              <a:ext uri="{FF2B5EF4-FFF2-40B4-BE49-F238E27FC236}">
                <a16:creationId xmlns:a16="http://schemas.microsoft.com/office/drawing/2014/main" id="{AC462F3E-C913-CE09-5010-DC2859FD4107}"/>
              </a:ext>
            </a:extLst>
          </p:cNvPr>
          <p:cNvSpPr>
            <a:spLocks noGrp="1"/>
          </p:cNvSpPr>
          <p:nvPr>
            <p:ph idx="1"/>
          </p:nvPr>
        </p:nvSpPr>
        <p:spPr/>
        <p:txBody>
          <a:bodyPr/>
          <a:lstStyle/>
          <a:p>
            <a:r>
              <a:rPr lang="en-US" dirty="0"/>
              <a:t>Project feedback</a:t>
            </a:r>
          </a:p>
          <a:p>
            <a:pPr lvl="1"/>
            <a:r>
              <a:rPr lang="en-US" dirty="0"/>
              <a:t>Much will be solved by including visuals</a:t>
            </a:r>
          </a:p>
          <a:p>
            <a:pPr lvl="1"/>
            <a:r>
              <a:rPr lang="en-US" dirty="0"/>
              <a:t>See also assignment about presentations</a:t>
            </a:r>
          </a:p>
          <a:p>
            <a:pPr lvl="1"/>
            <a:r>
              <a:rPr lang="en-US" dirty="0"/>
              <a:t>See new documents in Canvas</a:t>
            </a:r>
          </a:p>
          <a:p>
            <a:r>
              <a:rPr lang="en-US" dirty="0"/>
              <a:t>HW 8 due date</a:t>
            </a:r>
          </a:p>
          <a:p>
            <a:endParaRPr lang="en-US" dirty="0"/>
          </a:p>
          <a:p>
            <a:endParaRPr lang="en-US" dirty="0"/>
          </a:p>
        </p:txBody>
      </p:sp>
    </p:spTree>
    <p:extLst>
      <p:ext uri="{BB962C8B-B14F-4D97-AF65-F5344CB8AC3E}">
        <p14:creationId xmlns:p14="http://schemas.microsoft.com/office/powerpoint/2010/main" val="3864719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4E51C-4298-CF61-61BF-74D3D81BEBB2}"/>
              </a:ext>
            </a:extLst>
          </p:cNvPr>
          <p:cNvSpPr>
            <a:spLocks noGrp="1"/>
          </p:cNvSpPr>
          <p:nvPr>
            <p:ph type="title"/>
          </p:nvPr>
        </p:nvSpPr>
        <p:spPr/>
        <p:txBody>
          <a:bodyPr/>
          <a:lstStyle/>
          <a:p>
            <a:r>
              <a:rPr lang="en-US" dirty="0"/>
              <a:t>Watch out for</a:t>
            </a:r>
          </a:p>
        </p:txBody>
      </p:sp>
      <p:sp>
        <p:nvSpPr>
          <p:cNvPr id="3" name="Content Placeholder 2">
            <a:extLst>
              <a:ext uri="{FF2B5EF4-FFF2-40B4-BE49-F238E27FC236}">
                <a16:creationId xmlns:a16="http://schemas.microsoft.com/office/drawing/2014/main" id="{64E64CE5-8BA9-9BF2-E34C-FFFADC57BC17}"/>
              </a:ext>
            </a:extLst>
          </p:cNvPr>
          <p:cNvSpPr>
            <a:spLocks noGrp="1"/>
          </p:cNvSpPr>
          <p:nvPr>
            <p:ph idx="1"/>
          </p:nvPr>
        </p:nvSpPr>
        <p:spPr/>
        <p:txBody>
          <a:bodyPr>
            <a:normAutofit fontScale="85000" lnSpcReduction="20000"/>
          </a:bodyPr>
          <a:lstStyle/>
          <a:p>
            <a:r>
              <a:rPr lang="en-US" dirty="0"/>
              <a:t>“Since charter is negative…”</a:t>
            </a:r>
          </a:p>
          <a:p>
            <a:pPr lvl="1"/>
            <a:r>
              <a:rPr lang="en-US" dirty="0"/>
              <a:t>Main effect vs. interaction</a:t>
            </a:r>
          </a:p>
          <a:p>
            <a:r>
              <a:rPr lang="en-US" dirty="0"/>
              <a:t>“The interaction is positive …”</a:t>
            </a:r>
          </a:p>
          <a:p>
            <a:pPr lvl="1"/>
            <a:r>
              <a:rPr lang="en-US" dirty="0"/>
              <a:t>Especially with categorical variables</a:t>
            </a:r>
          </a:p>
          <a:p>
            <a:pPr lvl="1"/>
            <a:r>
              <a:rPr lang="en-US" dirty="0"/>
              <a:t>Especially with negative main effect</a:t>
            </a:r>
          </a:p>
          <a:p>
            <a:r>
              <a:rPr lang="en-US" dirty="0"/>
              <a:t>Relate back to visuals, raw data</a:t>
            </a:r>
          </a:p>
          <a:p>
            <a:r>
              <a:rPr lang="en-US" dirty="0"/>
              <a:t>-6 is greater than 2</a:t>
            </a:r>
          </a:p>
          <a:p>
            <a:r>
              <a:rPr lang="en-US" dirty="0"/>
              <a:t>Percent vs. percentage</a:t>
            </a:r>
          </a:p>
          <a:p>
            <a:r>
              <a:rPr lang="en-US" dirty="0"/>
              <a:t>Within model vs. between model questions</a:t>
            </a:r>
          </a:p>
          <a:p>
            <a:pPr lvl="1"/>
            <a:r>
              <a:rPr lang="en-US" dirty="0"/>
              <a:t>The charter effect vs. adjusting for charter</a:t>
            </a:r>
          </a:p>
          <a:p>
            <a:r>
              <a:rPr lang="en-US" dirty="0"/>
              <a:t>More</a:t>
            </a:r>
          </a:p>
          <a:p>
            <a:r>
              <a:rPr lang="en-US" dirty="0"/>
              <a:t>Consistent with graphs (yes/no)</a:t>
            </a:r>
          </a:p>
        </p:txBody>
      </p:sp>
    </p:spTree>
    <p:extLst>
      <p:ext uri="{BB962C8B-B14F-4D97-AF65-F5344CB8AC3E}">
        <p14:creationId xmlns:p14="http://schemas.microsoft.com/office/powerpoint/2010/main" val="3068846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ADADA-883F-877E-47F7-C5E7A98727FB}"/>
              </a:ext>
            </a:extLst>
          </p:cNvPr>
          <p:cNvSpPr>
            <a:spLocks noGrp="1"/>
          </p:cNvSpPr>
          <p:nvPr>
            <p:ph type="title"/>
          </p:nvPr>
        </p:nvSpPr>
        <p:spPr/>
        <p:txBody>
          <a:bodyPr/>
          <a:lstStyle/>
          <a:p>
            <a:r>
              <a:rPr lang="en-US" dirty="0"/>
              <a:t>Leftovers</a:t>
            </a:r>
          </a:p>
        </p:txBody>
      </p:sp>
      <p:sp>
        <p:nvSpPr>
          <p:cNvPr id="3" name="Content Placeholder 2">
            <a:extLst>
              <a:ext uri="{FF2B5EF4-FFF2-40B4-BE49-F238E27FC236}">
                <a16:creationId xmlns:a16="http://schemas.microsoft.com/office/drawing/2014/main" id="{503F7562-5499-5D1E-ACF5-2FEC3F77D47C}"/>
              </a:ext>
            </a:extLst>
          </p:cNvPr>
          <p:cNvSpPr>
            <a:spLocks noGrp="1"/>
          </p:cNvSpPr>
          <p:nvPr>
            <p:ph idx="1"/>
          </p:nvPr>
        </p:nvSpPr>
        <p:spPr/>
        <p:txBody>
          <a:bodyPr/>
          <a:lstStyle/>
          <a:p>
            <a:r>
              <a:rPr lang="en-US" dirty="0"/>
              <a:t>We saw with the moms and prenatal care, adding fixed effects often eliminates the need for random effects (is why some recommend doing them first)</a:t>
            </a:r>
          </a:p>
          <a:p>
            <a:r>
              <a:rPr lang="en-US" dirty="0"/>
              <a:t>When analyzing significance of fixed effects, can often look at both t(z) and LRT</a:t>
            </a:r>
          </a:p>
          <a:p>
            <a:pPr lvl="1"/>
            <a:r>
              <a:rPr lang="en-US" dirty="0"/>
              <a:t>Usually give similar results, if not LRT might be more trustworthy (robust to model assumptions)</a:t>
            </a:r>
          </a:p>
          <a:p>
            <a:pPr lvl="1"/>
            <a:endParaRPr lang="en-US" dirty="0"/>
          </a:p>
        </p:txBody>
      </p:sp>
    </p:spTree>
    <p:extLst>
      <p:ext uri="{BB962C8B-B14F-4D97-AF65-F5344CB8AC3E}">
        <p14:creationId xmlns:p14="http://schemas.microsoft.com/office/powerpoint/2010/main" val="2556035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ED19D-428B-3644-5096-77B5F7F5807F}"/>
              </a:ext>
            </a:extLst>
          </p:cNvPr>
          <p:cNvSpPr>
            <a:spLocks noGrp="1"/>
          </p:cNvSpPr>
          <p:nvPr>
            <p:ph type="title"/>
          </p:nvPr>
        </p:nvSpPr>
        <p:spPr/>
        <p:txBody>
          <a:bodyPr/>
          <a:lstStyle/>
          <a:p>
            <a:r>
              <a:rPr lang="en-US" dirty="0"/>
              <a:t>Leftovers </a:t>
            </a:r>
            <a:r>
              <a:rPr lang="en-US" dirty="0" err="1"/>
              <a:t>cont</a:t>
            </a:r>
            <a:endParaRPr lang="en-US" dirty="0"/>
          </a:p>
        </p:txBody>
      </p:sp>
      <p:sp>
        <p:nvSpPr>
          <p:cNvPr id="3" name="Content Placeholder 2">
            <a:extLst>
              <a:ext uri="{FF2B5EF4-FFF2-40B4-BE49-F238E27FC236}">
                <a16:creationId xmlns:a16="http://schemas.microsoft.com/office/drawing/2014/main" id="{BF8101C5-BDA5-2154-55BB-42244E1C6D91}"/>
              </a:ext>
            </a:extLst>
          </p:cNvPr>
          <p:cNvSpPr>
            <a:spLocks noGrp="1"/>
          </p:cNvSpPr>
          <p:nvPr>
            <p:ph idx="1"/>
          </p:nvPr>
        </p:nvSpPr>
        <p:spPr/>
        <p:txBody>
          <a:bodyPr/>
          <a:lstStyle/>
          <a:p>
            <a:r>
              <a:rPr lang="en-US" sz="2400" dirty="0">
                <a:effectLst/>
                <a:ea typeface="Calibri" panose="020F0502020204030204" pitchFamily="34" charset="0"/>
                <a:cs typeface="Times New Roman" panose="02020603050405020304" pitchFamily="18" charset="0"/>
              </a:rPr>
              <a:t>“The question of which method to use, ML or REML, is largely a matter of personal taste. In samples with many groups, differences between ML and REML estimates are negligible. ML estimates of variance components, however, are biased downwards when there are few groups; REML estimates are not. A disadvantage of REML is that LR tests are inappropriate for comparing models with different fixed-effects specifications; this is not the case for ML.”</a:t>
            </a:r>
          </a:p>
          <a:p>
            <a:endParaRPr lang="en-US" dirty="0"/>
          </a:p>
        </p:txBody>
      </p:sp>
    </p:spTree>
    <p:extLst>
      <p:ext uri="{BB962C8B-B14F-4D97-AF65-F5344CB8AC3E}">
        <p14:creationId xmlns:p14="http://schemas.microsoft.com/office/powerpoint/2010/main" val="2975632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9136E-9215-834E-4BCC-91D9433AF37F}"/>
              </a:ext>
            </a:extLst>
          </p:cNvPr>
          <p:cNvSpPr>
            <a:spLocks noGrp="1"/>
          </p:cNvSpPr>
          <p:nvPr>
            <p:ph type="title"/>
          </p:nvPr>
        </p:nvSpPr>
        <p:spPr/>
        <p:txBody>
          <a:bodyPr/>
          <a:lstStyle/>
          <a:p>
            <a:r>
              <a:rPr lang="en-US" dirty="0"/>
              <a:t>Leftovers: marginal vs. conditional</a:t>
            </a:r>
          </a:p>
        </p:txBody>
      </p:sp>
      <p:sp>
        <p:nvSpPr>
          <p:cNvPr id="3" name="Content Placeholder 2">
            <a:extLst>
              <a:ext uri="{FF2B5EF4-FFF2-40B4-BE49-F238E27FC236}">
                <a16:creationId xmlns:a16="http://schemas.microsoft.com/office/drawing/2014/main" id="{CD8821A5-761B-8574-E8C6-71663F1682C6}"/>
              </a:ext>
            </a:extLst>
          </p:cNvPr>
          <p:cNvSpPr>
            <a:spLocks noGrp="1"/>
          </p:cNvSpPr>
          <p:nvPr>
            <p:ph idx="1"/>
          </p:nvPr>
        </p:nvSpPr>
        <p:spPr/>
        <p:txBody>
          <a:bodyPr>
            <a:normAutofit fontScale="70000" lnSpcReduction="20000"/>
          </a:bodyPr>
          <a:lstStyle/>
          <a:p>
            <a:r>
              <a:rPr lang="en-US" dirty="0"/>
              <a:t>From ChatGPT</a:t>
            </a:r>
          </a:p>
          <a:p>
            <a:pPr lvl="1"/>
            <a:r>
              <a:rPr lang="en-US" dirty="0">
                <a:solidFill>
                  <a:srgbClr val="0070C0"/>
                </a:solidFill>
              </a:rPr>
              <a:t>Conditional: Within a given subject/cluster (holding its latent propensity fixed), how does X change the odds?</a:t>
            </a:r>
          </a:p>
          <a:p>
            <a:pPr lvl="1"/>
            <a:r>
              <a:rPr lang="en-US" dirty="0">
                <a:solidFill>
                  <a:srgbClr val="0070C0"/>
                </a:solidFill>
              </a:rPr>
              <a:t>Marginal: On average across the population/clusters, how does X change the probability/odds?</a:t>
            </a:r>
          </a:p>
          <a:p>
            <a:pPr lvl="1"/>
            <a:r>
              <a:rPr lang="en-US" dirty="0"/>
              <a:t>If we roll out a discharge program statewide, by how much does patient’s probability of 30-day readmission change averaged across all hospitals?</a:t>
            </a:r>
          </a:p>
          <a:p>
            <a:pPr lvl="1"/>
            <a:r>
              <a:rPr lang="en-US" dirty="0"/>
              <a:t>Within a particular hospital, what is the odds ratio for readmission under the program vs usual care, adjusting for that hospital’s baseline risk?</a:t>
            </a:r>
          </a:p>
          <a:p>
            <a:pPr lvl="1"/>
            <a:r>
              <a:rPr lang="en-US" dirty="0"/>
              <a:t>For a typical goalie, how does shot distance change the odds, holding the goalie’s baseline ability fixed?</a:t>
            </a:r>
          </a:p>
          <a:p>
            <a:pPr lvl="1"/>
            <a:r>
              <a:rPr lang="en-US" dirty="0"/>
              <a:t>Across the league, how does shot distance change average probability of a goal?</a:t>
            </a:r>
          </a:p>
          <a:p>
            <a:pPr lvl="1"/>
            <a:r>
              <a:rPr lang="en-US" dirty="0"/>
              <a:t>Within a given worksite, what’s the odds ratio for seatbelt use post-campaign vs pre-campaign?</a:t>
            </a:r>
          </a:p>
          <a:p>
            <a:pPr lvl="1"/>
            <a:r>
              <a:rPr lang="en-US" dirty="0"/>
              <a:t>What is the average change in seatbelt-use probability after a company-wide campaign across all worksites?</a:t>
            </a:r>
          </a:p>
          <a:p>
            <a:pPr lvl="1"/>
            <a:endParaRPr lang="en-US" dirty="0"/>
          </a:p>
        </p:txBody>
      </p:sp>
    </p:spTree>
    <p:extLst>
      <p:ext uri="{BB962C8B-B14F-4D97-AF65-F5344CB8AC3E}">
        <p14:creationId xmlns:p14="http://schemas.microsoft.com/office/powerpoint/2010/main" val="2806900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30E85-AB40-A46A-86E9-17450A73D817}"/>
              </a:ext>
            </a:extLst>
          </p:cNvPr>
          <p:cNvSpPr>
            <a:spLocks noGrp="1"/>
          </p:cNvSpPr>
          <p:nvPr>
            <p:ph type="title"/>
          </p:nvPr>
        </p:nvSpPr>
        <p:spPr/>
        <p:txBody>
          <a:bodyPr/>
          <a:lstStyle/>
          <a:p>
            <a:r>
              <a:rPr lang="en-US" dirty="0"/>
              <a:t>HW 8</a:t>
            </a:r>
          </a:p>
        </p:txBody>
      </p:sp>
      <p:sp>
        <p:nvSpPr>
          <p:cNvPr id="3" name="Content Placeholder 2">
            <a:extLst>
              <a:ext uri="{FF2B5EF4-FFF2-40B4-BE49-F238E27FC236}">
                <a16:creationId xmlns:a16="http://schemas.microsoft.com/office/drawing/2014/main" id="{0DCB2349-F293-AA08-AF4E-511D51787AA6}"/>
              </a:ext>
            </a:extLst>
          </p:cNvPr>
          <p:cNvSpPr>
            <a:spLocks noGrp="1"/>
          </p:cNvSpPr>
          <p:nvPr>
            <p:ph idx="1"/>
          </p:nvPr>
        </p:nvSpPr>
        <p:spPr/>
        <p:txBody>
          <a:bodyPr>
            <a:normAutofit fontScale="92500" lnSpcReduction="20000"/>
          </a:bodyPr>
          <a:lstStyle/>
          <a:p>
            <a:r>
              <a:rPr lang="en-US" dirty="0"/>
              <a:t>Problem 1: Longitudinal model, changing correlation structure</a:t>
            </a:r>
          </a:p>
          <a:p>
            <a:r>
              <a:rPr lang="en-US" dirty="0"/>
              <a:t>Problem 2: Three-level model </a:t>
            </a:r>
          </a:p>
          <a:p>
            <a:pPr lvl="1"/>
            <a:r>
              <a:rPr lang="en-US" dirty="0"/>
              <a:t>variance partitioning vs. intraclass correlations</a:t>
            </a:r>
          </a:p>
          <a:p>
            <a:pPr lvl="1"/>
            <a:r>
              <a:rPr lang="en-US" dirty="0"/>
              <a:t> decide whether the experimental intervention significantly lowers stress after adjusting for age, gender, experience, ward type, and hospital size.</a:t>
            </a:r>
          </a:p>
          <a:p>
            <a:pPr lvl="1"/>
            <a:r>
              <a:rPr lang="en-US" dirty="0"/>
              <a:t>see whether the experimental effect substantially varies across hospitals.  </a:t>
            </a:r>
          </a:p>
          <a:p>
            <a:pPr lvl="1"/>
            <a:r>
              <a:rPr lang="en-US" dirty="0"/>
              <a:t>see whether a significant amount of the variation in the experimental effect across hospitals can be explained by hospital size</a:t>
            </a:r>
          </a:p>
          <a:p>
            <a:pPr lvl="1"/>
            <a:endParaRPr lang="en-US" dirty="0"/>
          </a:p>
        </p:txBody>
      </p:sp>
    </p:spTree>
    <p:extLst>
      <p:ext uri="{BB962C8B-B14F-4D97-AF65-F5344CB8AC3E}">
        <p14:creationId xmlns:p14="http://schemas.microsoft.com/office/powerpoint/2010/main" val="3960993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5728B-9974-A57C-F3A2-DBAA33C50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0C763-C99A-2909-C656-D8EA57A15347}"/>
              </a:ext>
            </a:extLst>
          </p:cNvPr>
          <p:cNvSpPr>
            <a:spLocks noGrp="1"/>
          </p:cNvSpPr>
          <p:nvPr>
            <p:ph type="title"/>
          </p:nvPr>
        </p:nvSpPr>
        <p:spPr/>
        <p:txBody>
          <a:bodyPr/>
          <a:lstStyle/>
          <a:p>
            <a:r>
              <a:rPr lang="en-US" dirty="0"/>
              <a:t>HW 8 </a:t>
            </a:r>
            <a:r>
              <a:rPr lang="en-US" dirty="0" err="1"/>
              <a:t>cont</a:t>
            </a:r>
            <a:endParaRPr lang="en-US" dirty="0"/>
          </a:p>
        </p:txBody>
      </p:sp>
      <mc:AlternateContent xmlns:mc="http://schemas.openxmlformats.org/markup-compatibility/2006">
        <mc:Choice xmlns:a14="http://schemas.microsoft.com/office/drawing/2010/main" Requires="a14">
          <p:sp>
            <p:nvSpPr>
              <p:cNvPr id="3" name="Content Placeholder 2" descr="equation for cohen's d effect size">
                <a:extLst>
                  <a:ext uri="{FF2B5EF4-FFF2-40B4-BE49-F238E27FC236}">
                    <a16:creationId xmlns:a16="http://schemas.microsoft.com/office/drawing/2014/main" id="{9E048BCE-A1A3-B84F-528B-3ED8C2FC44FC}"/>
                  </a:ext>
                </a:extLst>
              </p:cNvPr>
              <p:cNvSpPr>
                <a:spLocks noGrp="1"/>
              </p:cNvSpPr>
              <p:nvPr>
                <p:ph idx="1"/>
              </p:nvPr>
            </p:nvSpPr>
            <p:spPr/>
            <p:txBody>
              <a:bodyPr>
                <a:normAutofit/>
              </a:bodyPr>
              <a:lstStyle/>
              <a:p>
                <a:r>
                  <a:rPr lang="en-US" dirty="0"/>
                  <a:t>Problem 3: Meta-analysis: comparing 19 studies</a:t>
                </a:r>
              </a:p>
              <a:p>
                <a:pPr lvl="1"/>
                <a:r>
                  <a:rPr lang="en-US" dirty="0"/>
                  <a:t>Common “effect” measurement </a:t>
                </a:r>
              </a:p>
              <a:p>
                <a:pPr lvl="2"/>
                <a:r>
                  <a:rPr lang="en-US" dirty="0"/>
                  <a:t>(e.g., Cohen’s d </a:t>
                </a:r>
                <a14:m>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sSub>
                              <m:sSubPr>
                                <m:ctrlPr>
                                  <a:rPr lang="en-US" b="0" i="1" smtClean="0">
                                    <a:latin typeface="Cambria Math" panose="02040503050406030204" pitchFamily="18" charset="0"/>
                                  </a:rPr>
                                </m:ctrlPr>
                              </m:sSubPr>
                              <m:e>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e>
                              <m:sub>
                                <m:r>
                                  <a:rPr lang="en-US" b="0" i="1" smtClean="0">
                                    <a:latin typeface="Cambria Math" panose="02040503050406030204" pitchFamily="18" charset="0"/>
                                  </a:rPr>
                                  <m:t>1</m:t>
                                </m:r>
                              </m:sub>
                            </m:sSub>
                            <m:r>
                              <a:rPr lang="en-US" b="0" i="1" smtClean="0">
                                <a:latin typeface="Cambria Math" panose="02040503050406030204" pitchFamily="18" charset="0"/>
                              </a:rPr>
                              <m:t>− </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e>
                          <m:sub>
                            <m:r>
                              <a:rPr lang="en-US" b="0" i="1" smtClean="0">
                                <a:latin typeface="Cambria Math" panose="02040503050406030204" pitchFamily="18" charset="0"/>
                              </a:rPr>
                              <m:t>2</m:t>
                            </m:r>
                          </m:sub>
                        </m:sSub>
                      </m:num>
                      <m:den>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𝑠</m:t>
                                    </m:r>
                                  </m:e>
                                  <m:sub>
                                    <m:r>
                                      <a:rPr lang="en-US" b="0" i="1" smtClean="0">
                                        <a:latin typeface="Cambria Math" panose="02040503050406030204" pitchFamily="18" charset="0"/>
                                      </a:rPr>
                                      <m:t>1</m:t>
                                    </m:r>
                                  </m:sub>
                                  <m:sup>
                                    <m:r>
                                      <a:rPr lang="en-US" b="0" i="1" smtClean="0">
                                        <a:latin typeface="Cambria Math" panose="02040503050406030204" pitchFamily="18" charset="0"/>
                                      </a:rPr>
                                      <m:t>2</m:t>
                                    </m:r>
                                  </m:sup>
                                </m:sSubSup>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𝑠</m:t>
                                    </m:r>
                                  </m:e>
                                  <m:sub>
                                    <m:r>
                                      <a:rPr lang="en-US" b="0" i="1" smtClean="0">
                                        <a:latin typeface="Cambria Math" panose="02040503050406030204" pitchFamily="18" charset="0"/>
                                      </a:rPr>
                                      <m:t>2</m:t>
                                    </m:r>
                                  </m:sub>
                                  <m:sup>
                                    <m:r>
                                      <a:rPr lang="en-US" b="0" i="1" smtClean="0">
                                        <a:latin typeface="Cambria Math" panose="02040503050406030204" pitchFamily="18" charset="0"/>
                                      </a:rPr>
                                      <m:t>2</m:t>
                                    </m:r>
                                  </m:sup>
                                </m:sSubSup>
                              </m:num>
                              <m:den>
                                <m:r>
                                  <a:rPr lang="en-US" b="0" i="1" smtClean="0">
                                    <a:latin typeface="Cambria Math" panose="02040503050406030204" pitchFamily="18" charset="0"/>
                                  </a:rPr>
                                  <m:t>2</m:t>
                                </m:r>
                              </m:den>
                            </m:f>
                          </m:e>
                        </m:rad>
                      </m:den>
                    </m:f>
                  </m:oMath>
                </a14:m>
                <a:r>
                  <a:rPr lang="en-US" dirty="0"/>
                  <a:t>)</a:t>
                </a:r>
              </a:p>
              <a:p>
                <a:pPr lvl="1"/>
                <a:r>
                  <a:rPr lang="en-US" dirty="0"/>
                  <a:t>How “pool information” across studies?</a:t>
                </a:r>
              </a:p>
              <a:p>
                <a:pPr lvl="2"/>
                <a:r>
                  <a:rPr lang="en-US" dirty="0"/>
                  <a:t>Studies as random intercepts (variance parameter)</a:t>
                </a:r>
              </a:p>
              <a:p>
                <a:pPr lvl="2"/>
                <a:r>
                  <a:rPr lang="en-US" dirty="0"/>
                  <a:t>But are they just too different? Can we explain that variation?</a:t>
                </a:r>
              </a:p>
              <a:p>
                <a:pPr lvl="1"/>
                <a:endParaRPr lang="en-US" dirty="0"/>
              </a:p>
            </p:txBody>
          </p:sp>
        </mc:Choice>
        <mc:Fallback>
          <p:sp>
            <p:nvSpPr>
              <p:cNvPr id="3" name="Content Placeholder 2" descr="equation for cohen's d effect size">
                <a:extLst>
                  <a:ext uri="{FF2B5EF4-FFF2-40B4-BE49-F238E27FC236}">
                    <a16:creationId xmlns:a16="http://schemas.microsoft.com/office/drawing/2014/main" id="{9E048BCE-A1A3-B84F-528B-3ED8C2FC44FC}"/>
                  </a:ext>
                </a:extLst>
              </p:cNvPr>
              <p:cNvSpPr>
                <a:spLocks noGrp="1" noRot="1" noChangeAspect="1" noMove="1" noResize="1" noEditPoints="1" noAdjustHandles="1" noChangeArrowheads="1" noChangeShapeType="1" noTextEdit="1"/>
              </p:cNvSpPr>
              <p:nvPr>
                <p:ph idx="1"/>
              </p:nvPr>
            </p:nvSpPr>
            <p:spPr>
              <a:blipFill>
                <a:blip r:embed="rId2"/>
                <a:stretch>
                  <a:fillRect l="-593" t="-1750"/>
                </a:stretch>
              </a:blipFill>
            </p:spPr>
            <p:txBody>
              <a:bodyPr/>
              <a:lstStyle/>
              <a:p>
                <a:r>
                  <a:rPr lang="en-US">
                    <a:noFill/>
                  </a:rPr>
                  <a:t> </a:t>
                </a:r>
              </a:p>
            </p:txBody>
          </p:sp>
        </mc:Fallback>
      </mc:AlternateContent>
    </p:spTree>
    <p:extLst>
      <p:ext uri="{BB962C8B-B14F-4D97-AF65-F5344CB8AC3E}">
        <p14:creationId xmlns:p14="http://schemas.microsoft.com/office/powerpoint/2010/main" val="16199539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A0885-C22F-A90C-1B5E-33DAAEA0363B}"/>
              </a:ext>
            </a:extLst>
          </p:cNvPr>
          <p:cNvSpPr>
            <a:spLocks noGrp="1"/>
          </p:cNvSpPr>
          <p:nvPr>
            <p:ph type="title"/>
          </p:nvPr>
        </p:nvSpPr>
        <p:spPr/>
        <p:txBody>
          <a:bodyPr/>
          <a:lstStyle/>
          <a:p>
            <a:r>
              <a:rPr lang="en-US" dirty="0"/>
              <a:t>Week 10</a:t>
            </a:r>
          </a:p>
        </p:txBody>
      </p:sp>
      <p:sp>
        <p:nvSpPr>
          <p:cNvPr id="3" name="Content Placeholder 2">
            <a:extLst>
              <a:ext uri="{FF2B5EF4-FFF2-40B4-BE49-F238E27FC236}">
                <a16:creationId xmlns:a16="http://schemas.microsoft.com/office/drawing/2014/main" id="{EF5EEA7B-3897-BC5C-ABF6-2DDEAA4E5967}"/>
              </a:ext>
            </a:extLst>
          </p:cNvPr>
          <p:cNvSpPr>
            <a:spLocks noGrp="1"/>
          </p:cNvSpPr>
          <p:nvPr>
            <p:ph idx="1"/>
          </p:nvPr>
        </p:nvSpPr>
        <p:spPr/>
        <p:txBody>
          <a:bodyPr>
            <a:normAutofit fontScale="92500"/>
          </a:bodyPr>
          <a:lstStyle/>
          <a:p>
            <a:r>
              <a:rPr lang="en-US" dirty="0"/>
              <a:t>Monday: Case studies</a:t>
            </a:r>
          </a:p>
          <a:p>
            <a:pPr lvl="1"/>
            <a:r>
              <a:rPr lang="en-US" dirty="0"/>
              <a:t>Guest speaker</a:t>
            </a:r>
          </a:p>
          <a:p>
            <a:pPr lvl="2"/>
            <a:r>
              <a:rPr lang="en-US" dirty="0">
                <a:hlinkClick r:id="rId2"/>
              </a:rPr>
              <a:t>Dr. Andrew Gelman</a:t>
            </a:r>
            <a:r>
              <a:rPr lang="en-US" dirty="0"/>
              <a:t>, Columbia University</a:t>
            </a:r>
          </a:p>
          <a:p>
            <a:pPr lvl="2"/>
            <a:r>
              <a:rPr lang="en-US" dirty="0">
                <a:hlinkClick r:id="rId3"/>
              </a:rPr>
              <a:t>Blog</a:t>
            </a:r>
            <a:r>
              <a:rPr lang="en-US" dirty="0"/>
              <a:t>: Statistical modeling, Causal inference, and Social science</a:t>
            </a:r>
          </a:p>
          <a:p>
            <a:pPr lvl="2"/>
            <a:r>
              <a:rPr lang="en-US" dirty="0"/>
              <a:t>Textbook author</a:t>
            </a:r>
          </a:p>
          <a:p>
            <a:pPr lvl="2"/>
            <a:r>
              <a:rPr lang="en-US" dirty="0"/>
              <a:t>Scores of research articles, including for general audience</a:t>
            </a:r>
          </a:p>
          <a:p>
            <a:pPr lvl="2"/>
            <a:r>
              <a:rPr lang="en-US" dirty="0"/>
              <a:t>R development (e.g., STAN)</a:t>
            </a:r>
          </a:p>
          <a:p>
            <a:pPr lvl="2"/>
            <a:r>
              <a:rPr lang="en-US" dirty="0"/>
              <a:t>Case studies: applied modelling – submit question(s)?!</a:t>
            </a:r>
          </a:p>
          <a:p>
            <a:pPr lvl="1"/>
            <a:r>
              <a:rPr lang="en-US" dirty="0"/>
              <a:t>Additional case study (see Lecture Notes page)</a:t>
            </a:r>
          </a:p>
          <a:p>
            <a:r>
              <a:rPr lang="en-US" dirty="0"/>
              <a:t>Wednesday: Project presentations</a:t>
            </a:r>
          </a:p>
        </p:txBody>
      </p:sp>
    </p:spTree>
    <p:extLst>
      <p:ext uri="{BB962C8B-B14F-4D97-AF65-F5344CB8AC3E}">
        <p14:creationId xmlns:p14="http://schemas.microsoft.com/office/powerpoint/2010/main" val="1807896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990E5-E2A7-B81C-FD66-3D2743DB1F5F}"/>
              </a:ext>
            </a:extLst>
          </p:cNvPr>
          <p:cNvSpPr>
            <a:spLocks noGrp="1"/>
          </p:cNvSpPr>
          <p:nvPr>
            <p:ph type="title"/>
          </p:nvPr>
        </p:nvSpPr>
        <p:spPr/>
        <p:txBody>
          <a:bodyPr/>
          <a:lstStyle/>
          <a:p>
            <a:r>
              <a:rPr lang="en-US" dirty="0"/>
              <a:t>To Do</a:t>
            </a:r>
          </a:p>
        </p:txBody>
      </p:sp>
      <p:sp>
        <p:nvSpPr>
          <p:cNvPr id="3" name="Content Placeholder 2">
            <a:extLst>
              <a:ext uri="{FF2B5EF4-FFF2-40B4-BE49-F238E27FC236}">
                <a16:creationId xmlns:a16="http://schemas.microsoft.com/office/drawing/2014/main" id="{59228308-18FB-0604-6826-9952912F5E6F}"/>
              </a:ext>
            </a:extLst>
          </p:cNvPr>
          <p:cNvSpPr>
            <a:spLocks noGrp="1"/>
          </p:cNvSpPr>
          <p:nvPr>
            <p:ph idx="1"/>
          </p:nvPr>
        </p:nvSpPr>
        <p:spPr/>
        <p:txBody>
          <a:bodyPr/>
          <a:lstStyle/>
          <a:p>
            <a:r>
              <a:rPr lang="en-US" dirty="0"/>
              <a:t>HW 8</a:t>
            </a:r>
          </a:p>
          <a:p>
            <a:r>
              <a:rPr lang="en-US" dirty="0"/>
              <a:t>Optional quiz(</a:t>
            </a:r>
            <a:r>
              <a:rPr lang="en-US" dirty="0" err="1"/>
              <a:t>zes</a:t>
            </a:r>
            <a:r>
              <a:rPr lang="en-US" dirty="0"/>
              <a:t>)</a:t>
            </a:r>
          </a:p>
          <a:p>
            <a:pPr lvl="1"/>
            <a:r>
              <a:rPr lang="en-US" dirty="0"/>
              <a:t>Can replace a lower scoring quiz</a:t>
            </a:r>
          </a:p>
          <a:p>
            <a:pPr lvl="1"/>
            <a:r>
              <a:rPr lang="en-US" dirty="0"/>
              <a:t>Due Monday 12/1 before class</a:t>
            </a:r>
          </a:p>
        </p:txBody>
      </p:sp>
    </p:spTree>
    <p:extLst>
      <p:ext uri="{BB962C8B-B14F-4D97-AF65-F5344CB8AC3E}">
        <p14:creationId xmlns:p14="http://schemas.microsoft.com/office/powerpoint/2010/main" val="26722083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dirty="0"/>
              <a:t>Project advice </a:t>
            </a:r>
            <a:r>
              <a:rPr lang="en-US" altLang="en-US" dirty="0" err="1"/>
              <a:t>cont</a:t>
            </a:r>
            <a:endParaRPr lang="en-US" altLang="en-US" dirty="0"/>
          </a:p>
        </p:txBody>
      </p:sp>
      <p:sp>
        <p:nvSpPr>
          <p:cNvPr id="3" name="Content Placeholder 2"/>
          <p:cNvSpPr>
            <a:spLocks noGrp="1"/>
          </p:cNvSpPr>
          <p:nvPr>
            <p:ph idx="1"/>
          </p:nvPr>
        </p:nvSpPr>
        <p:spPr>
          <a:xfrm>
            <a:off x="457200" y="1371600"/>
            <a:ext cx="8458200" cy="4953000"/>
          </a:xfrm>
        </p:spPr>
        <p:txBody>
          <a:bodyPr>
            <a:normAutofit fontScale="85000" lnSpcReduction="20000"/>
          </a:bodyPr>
          <a:lstStyle/>
          <a:p>
            <a:pPr>
              <a:defRPr/>
            </a:pPr>
            <a:r>
              <a:rPr lang="en-US" dirty="0"/>
              <a:t>Tell a story with the data</a:t>
            </a:r>
          </a:p>
          <a:p>
            <a:pPr lvl="1">
              <a:defRPr/>
            </a:pPr>
            <a:r>
              <a:rPr lang="en-US" dirty="0"/>
              <a:t>Clearly identify primary variables (e.g., RV)</a:t>
            </a:r>
          </a:p>
          <a:p>
            <a:pPr lvl="1">
              <a:defRPr/>
            </a:pPr>
            <a:r>
              <a:rPr lang="en-US" dirty="0"/>
              <a:t>Don’t just list numbers</a:t>
            </a:r>
          </a:p>
          <a:p>
            <a:pPr>
              <a:defRPr/>
            </a:pPr>
            <a:r>
              <a:rPr lang="en-US" dirty="0"/>
              <a:t>Don’t assume audience is familiar with your data</a:t>
            </a:r>
          </a:p>
          <a:p>
            <a:pPr>
              <a:defRPr/>
            </a:pPr>
            <a:r>
              <a:rPr lang="en-US" dirty="0"/>
              <a:t>Use </a:t>
            </a:r>
            <a:r>
              <a:rPr lang="en-US" dirty="0">
                <a:solidFill>
                  <a:srgbClr val="FF0000"/>
                </a:solidFill>
              </a:rPr>
              <a:t>graphs</a:t>
            </a:r>
            <a:r>
              <a:rPr lang="en-US" dirty="0"/>
              <a:t> to help tell your story</a:t>
            </a:r>
          </a:p>
          <a:p>
            <a:pPr lvl="1">
              <a:defRPr/>
            </a:pPr>
            <a:r>
              <a:rPr lang="en-US" dirty="0"/>
              <a:t>How the graphs and the model agree</a:t>
            </a:r>
          </a:p>
          <a:p>
            <a:pPr lvl="1">
              <a:defRPr/>
            </a:pPr>
            <a:r>
              <a:rPr lang="en-US" dirty="0"/>
              <a:t>Concern vs. interesting feature</a:t>
            </a:r>
          </a:p>
          <a:p>
            <a:pPr lvl="1">
              <a:defRPr/>
            </a:pPr>
            <a:r>
              <a:rPr lang="en-US" dirty="0"/>
              <a:t>Model vs. data</a:t>
            </a:r>
          </a:p>
          <a:p>
            <a:pPr>
              <a:defRPr/>
            </a:pPr>
            <a:r>
              <a:rPr lang="en-US" dirty="0"/>
              <a:t>Start simple (impress with visuals, quality)</a:t>
            </a:r>
          </a:p>
          <a:p>
            <a:pPr lvl="1">
              <a:defRPr/>
            </a:pPr>
            <a:r>
              <a:rPr lang="en-US" dirty="0"/>
              <a:t>Why multilevel, structure of the data, assumptions (audience)</a:t>
            </a:r>
          </a:p>
          <a:p>
            <a:pPr lvl="1">
              <a:defRPr/>
            </a:pPr>
            <a:r>
              <a:rPr lang="en-US" dirty="0"/>
              <a:t>Null model, ICC</a:t>
            </a:r>
          </a:p>
          <a:p>
            <a:pPr lvl="1">
              <a:defRPr/>
            </a:pPr>
            <a:r>
              <a:rPr lang="en-US" dirty="0"/>
              <a:t>Be ready to justify choices</a:t>
            </a:r>
          </a:p>
          <a:p>
            <a:pPr lvl="1">
              <a:defRPr/>
            </a:pPr>
            <a:r>
              <a:rPr lang="en-US" dirty="0"/>
              <a:t>Keep audience’s interest</a:t>
            </a:r>
          </a:p>
        </p:txBody>
      </p:sp>
    </p:spTree>
    <p:extLst>
      <p:ext uri="{BB962C8B-B14F-4D97-AF65-F5344CB8AC3E}">
        <p14:creationId xmlns:p14="http://schemas.microsoft.com/office/powerpoint/2010/main" val="4156533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a:t>Project advice</a:t>
            </a:r>
          </a:p>
        </p:txBody>
      </p:sp>
      <p:sp>
        <p:nvSpPr>
          <p:cNvPr id="3" name="Content Placeholder 2"/>
          <p:cNvSpPr>
            <a:spLocks noGrp="1"/>
          </p:cNvSpPr>
          <p:nvPr>
            <p:ph idx="1"/>
          </p:nvPr>
        </p:nvSpPr>
        <p:spPr/>
        <p:txBody>
          <a:bodyPr>
            <a:normAutofit fontScale="92500" lnSpcReduction="20000"/>
          </a:bodyPr>
          <a:lstStyle/>
          <a:p>
            <a:pPr>
              <a:defRPr/>
            </a:pPr>
            <a:r>
              <a:rPr lang="en-US" dirty="0"/>
              <a:t>Graphs of </a:t>
            </a:r>
            <a:r>
              <a:rPr lang="en-US" i="1" dirty="0"/>
              <a:t>models</a:t>
            </a:r>
          </a:p>
          <a:p>
            <a:pPr lvl="1">
              <a:defRPr/>
            </a:pPr>
            <a:r>
              <a:rPr lang="en-US" dirty="0">
                <a:latin typeface="Calibri" panose="020F0502020204030204" pitchFamily="34" charset="0"/>
                <a:cs typeface="Calibri" panose="020F0502020204030204" pitchFamily="34" charset="0"/>
              </a:rPr>
              <a:t>plot(</a:t>
            </a:r>
            <a:r>
              <a:rPr lang="en-US" dirty="0" err="1">
                <a:latin typeface="Calibri" panose="020F0502020204030204" pitchFamily="34" charset="0"/>
                <a:cs typeface="Calibri" panose="020F0502020204030204" pitchFamily="34" charset="0"/>
              </a:rPr>
              <a:t>ggeffects</a:t>
            </a:r>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ggpredict</a:t>
            </a:r>
            <a:r>
              <a:rPr lang="en-US" dirty="0">
                <a:latin typeface="Calibri" panose="020F0502020204030204" pitchFamily="34" charset="0"/>
                <a:cs typeface="Calibri" panose="020F0502020204030204" pitchFamily="34" charset="0"/>
              </a:rPr>
              <a:t>(</a:t>
            </a:r>
            <a:r>
              <a:rPr lang="en-US" dirty="0" err="1">
                <a:latin typeface="Calibri" panose="020F0502020204030204" pitchFamily="34" charset="0"/>
                <a:cs typeface="Calibri" panose="020F0502020204030204" pitchFamily="34" charset="0"/>
              </a:rPr>
              <a:t>model.income</a:t>
            </a:r>
            <a:r>
              <a:rPr lang="en-US" dirty="0">
                <a:latin typeface="Calibri" panose="020F0502020204030204" pitchFamily="34" charset="0"/>
                <a:cs typeface="Calibri" panose="020F0502020204030204" pitchFamily="34" charset="0"/>
              </a:rPr>
              <a:t>, terms=c("income", "COUNTRY [sample=9]"), type="re"))</a:t>
            </a:r>
            <a:endParaRPr lang="en-US" i="1" dirty="0"/>
          </a:p>
          <a:p>
            <a:pPr>
              <a:defRPr/>
            </a:pPr>
            <a:r>
              <a:rPr lang="en-US" dirty="0"/>
              <a:t>Features of “final model”</a:t>
            </a:r>
          </a:p>
          <a:p>
            <a:pPr lvl="1">
              <a:defRPr/>
            </a:pPr>
            <a:r>
              <a:rPr lang="en-US" dirty="0"/>
              <a:t>Includes important EVs (research question, covariates)</a:t>
            </a:r>
          </a:p>
          <a:p>
            <a:pPr lvl="1">
              <a:defRPr/>
            </a:pPr>
            <a:r>
              <a:rPr lang="en-US" dirty="0"/>
              <a:t>Potential interactions have been investigated</a:t>
            </a:r>
          </a:p>
          <a:p>
            <a:pPr lvl="1">
              <a:defRPr/>
            </a:pPr>
            <a:r>
              <a:rPr lang="en-US" dirty="0"/>
              <a:t>Variables are centered where can enhance interpretation</a:t>
            </a:r>
          </a:p>
          <a:p>
            <a:pPr lvl="1">
              <a:defRPr/>
            </a:pPr>
            <a:r>
              <a:rPr lang="en-US" dirty="0"/>
              <a:t>Unnecessary terms have been removed</a:t>
            </a:r>
          </a:p>
          <a:p>
            <a:pPr lvl="1">
              <a:defRPr/>
            </a:pPr>
            <a:r>
              <a:rPr lang="en-US" dirty="0"/>
              <a:t>Checked validity using residual plots</a:t>
            </a:r>
          </a:p>
          <a:p>
            <a:pPr lvl="1">
              <a:defRPr/>
            </a:pPr>
            <a:r>
              <a:rPr lang="en-US" dirty="0"/>
              <a:t>Defensible/context</a:t>
            </a:r>
          </a:p>
          <a:p>
            <a:pPr>
              <a:defRPr/>
            </a:pPr>
            <a:endParaRPr lang="en-US" dirty="0"/>
          </a:p>
        </p:txBody>
      </p:sp>
    </p:spTree>
    <p:extLst>
      <p:ext uri="{BB962C8B-B14F-4D97-AF65-F5344CB8AC3E}">
        <p14:creationId xmlns:p14="http://schemas.microsoft.com/office/powerpoint/2010/main" val="3072963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 Longitudinal data cont.</a:t>
            </a:r>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r>
              <a:rPr lang="en-US" dirty="0"/>
              <a:t>Variability explained by time trend</a:t>
            </a:r>
          </a:p>
          <a:p>
            <a:pPr lvl="1"/>
            <a:r>
              <a:rPr lang="en-US" dirty="0"/>
              <a:t>Level 1 residuals = Unexplained variation about the time trend</a:t>
            </a:r>
          </a:p>
          <a:p>
            <a:pPr lvl="1"/>
            <a:r>
              <a:rPr lang="en-US" dirty="0"/>
              <a:t>Evaluation of linearity of time trend</a:t>
            </a:r>
          </a:p>
          <a:p>
            <a:pPr lvl="1"/>
            <a:r>
              <a:rPr lang="en-US" dirty="0"/>
              <a:t>Random slopes allows unequal variances, correlations</a:t>
            </a:r>
          </a:p>
          <a:p>
            <a:pPr lvl="2"/>
            <a:r>
              <a:rPr lang="en-US" dirty="0"/>
              <a:t>Exchangeability means no “pattern” to the time points</a:t>
            </a:r>
          </a:p>
          <a:p>
            <a:pPr lvl="1"/>
            <a:r>
              <a:rPr lang="en-US" dirty="0"/>
              <a:t>Can also model remaining time trend in residuals (e.g., AR(1))</a:t>
            </a:r>
          </a:p>
          <a:p>
            <a:r>
              <a:rPr lang="en-US" dirty="0"/>
              <a:t>Adding a Level 2 variable</a:t>
            </a:r>
          </a:p>
          <a:p>
            <a:pPr lvl="1"/>
            <a:r>
              <a:rPr lang="en-US" dirty="0"/>
              <a:t>Does it explain variation in intercepts</a:t>
            </a:r>
          </a:p>
          <a:p>
            <a:pPr lvl="2"/>
            <a:r>
              <a:rPr lang="en-US" dirty="0"/>
              <a:t>Variable becomes part of the intercept</a:t>
            </a:r>
          </a:p>
          <a:p>
            <a:pPr lvl="1"/>
            <a:r>
              <a:rPr lang="en-US" dirty="0"/>
              <a:t>Does it explain variation in slopes</a:t>
            </a:r>
          </a:p>
          <a:p>
            <a:pPr lvl="2"/>
            <a:r>
              <a:rPr lang="en-US" dirty="0"/>
              <a:t>With interaction, variable becomes part of slope coefficient Include time, with random intercepts and random slopes (growth trajectory)</a:t>
            </a:r>
          </a:p>
        </p:txBody>
      </p:sp>
    </p:spTree>
    <p:extLst>
      <p:ext uri="{BB962C8B-B14F-4D97-AF65-F5344CB8AC3E}">
        <p14:creationId xmlns:p14="http://schemas.microsoft.com/office/powerpoint/2010/main" val="23171142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6F11D-70F0-4324-990D-93F045A438E7}"/>
              </a:ext>
            </a:extLst>
          </p:cNvPr>
          <p:cNvSpPr>
            <a:spLocks noGrp="1"/>
          </p:cNvSpPr>
          <p:nvPr>
            <p:ph type="title"/>
          </p:nvPr>
        </p:nvSpPr>
        <p:spPr/>
        <p:txBody>
          <a:bodyPr/>
          <a:lstStyle/>
          <a:p>
            <a:r>
              <a:rPr lang="en-US" dirty="0"/>
              <a:t>Project advice cont.</a:t>
            </a:r>
          </a:p>
        </p:txBody>
      </p:sp>
      <p:sp>
        <p:nvSpPr>
          <p:cNvPr id="3" name="Content Placeholder 2">
            <a:extLst>
              <a:ext uri="{FF2B5EF4-FFF2-40B4-BE49-F238E27FC236}">
                <a16:creationId xmlns:a16="http://schemas.microsoft.com/office/drawing/2014/main" id="{A24E2603-763D-4245-9567-D30A760D78E2}"/>
              </a:ext>
            </a:extLst>
          </p:cNvPr>
          <p:cNvSpPr>
            <a:spLocks noGrp="1"/>
          </p:cNvSpPr>
          <p:nvPr>
            <p:ph idx="1"/>
          </p:nvPr>
        </p:nvSpPr>
        <p:spPr/>
        <p:txBody>
          <a:bodyPr/>
          <a:lstStyle/>
          <a:p>
            <a:r>
              <a:rPr lang="en-US" dirty="0"/>
              <a:t>Comparing models</a:t>
            </a:r>
          </a:p>
          <a:p>
            <a:pPr marL="0" indent="0" algn="l">
              <a:buNone/>
            </a:pPr>
            <a:r>
              <a:rPr lang="it-IT" sz="2400" b="0" i="0" u="none" strike="noStrike" baseline="0" dirty="0">
                <a:solidFill>
                  <a:srgbClr val="333333"/>
                </a:solidFill>
                <a:latin typeface="SourceCodePro-Regular"/>
              </a:rPr>
              <a:t>performance::compare_performance(m1,m2, </a:t>
            </a:r>
            <a:r>
              <a:rPr lang="en-US" sz="2400" b="0" i="0" u="none" strike="noStrike" baseline="0" dirty="0">
                <a:solidFill>
                  <a:srgbClr val="333333"/>
                </a:solidFill>
                <a:latin typeface="SourceCodePro-Regular"/>
              </a:rPr>
              <a:t>metrics = c(</a:t>
            </a:r>
            <a:r>
              <a:rPr lang="en-US" sz="2400" b="0" i="0" u="none" strike="noStrike" baseline="0" dirty="0">
                <a:solidFill>
                  <a:srgbClr val="DE1144"/>
                </a:solidFill>
                <a:latin typeface="SourceCodePro-Regular"/>
              </a:rPr>
              <a:t>"BIC"</a:t>
            </a:r>
            <a:r>
              <a:rPr lang="en-US" sz="2400" b="0" i="0" u="none" strike="noStrike" baseline="0" dirty="0">
                <a:solidFill>
                  <a:srgbClr val="333333"/>
                </a:solidFill>
                <a:latin typeface="SourceCodePro-Regular"/>
              </a:rPr>
              <a:t>, </a:t>
            </a:r>
            <a:r>
              <a:rPr lang="en-US" sz="2400" b="0" i="0" u="none" strike="noStrike" baseline="0" dirty="0">
                <a:solidFill>
                  <a:srgbClr val="DE1144"/>
                </a:solidFill>
                <a:latin typeface="SourceCodePro-Regular"/>
              </a:rPr>
              <a:t>“AIC"</a:t>
            </a:r>
            <a:r>
              <a:rPr lang="en-US" sz="2400" b="0" i="0" u="none" strike="noStrike" baseline="0" dirty="0">
                <a:solidFill>
                  <a:srgbClr val="333333"/>
                </a:solidFill>
                <a:latin typeface="SourceCodePro-Regular"/>
              </a:rPr>
              <a:t>), bf = </a:t>
            </a:r>
            <a:r>
              <a:rPr lang="en-US" sz="2400" b="0" i="0" u="none" strike="noStrike" baseline="0" dirty="0">
                <a:solidFill>
                  <a:srgbClr val="008181"/>
                </a:solidFill>
                <a:latin typeface="SourceCodePro-Regular"/>
              </a:rPr>
              <a:t>FALSE</a:t>
            </a:r>
            <a:r>
              <a:rPr lang="en-US" sz="2400" b="0" i="0" u="none" strike="noStrike" baseline="0" dirty="0">
                <a:solidFill>
                  <a:srgbClr val="333333"/>
                </a:solidFill>
                <a:latin typeface="SourceCodePro-Regular"/>
              </a:rPr>
              <a:t>)</a:t>
            </a:r>
          </a:p>
          <a:p>
            <a:pPr marL="0" indent="0" algn="l">
              <a:buNone/>
            </a:pPr>
            <a:r>
              <a:rPr lang="en-US" sz="2400" b="0" i="0" u="none" strike="noStrike" baseline="0" dirty="0" err="1">
                <a:solidFill>
                  <a:srgbClr val="333333"/>
                </a:solidFill>
                <a:latin typeface="SourceCodePro-Regular"/>
              </a:rPr>
              <a:t>texreg</a:t>
            </a:r>
            <a:r>
              <a:rPr lang="en-US" sz="2400" b="0" i="0" u="none" strike="noStrike" baseline="0" dirty="0">
                <a:solidFill>
                  <a:srgbClr val="333333"/>
                </a:solidFill>
                <a:latin typeface="SourceCodePro-Regular"/>
              </a:rPr>
              <a:t>::</a:t>
            </a:r>
            <a:r>
              <a:rPr lang="en-US" sz="2400" b="0" i="0" u="none" strike="noStrike" baseline="0" dirty="0" err="1">
                <a:solidFill>
                  <a:srgbClr val="333333"/>
                </a:solidFill>
                <a:latin typeface="SourceCodePro-Regular"/>
              </a:rPr>
              <a:t>screenreg</a:t>
            </a:r>
            <a:r>
              <a:rPr lang="en-US" sz="2400" b="0" i="0" u="none" strike="noStrike" baseline="0" dirty="0">
                <a:solidFill>
                  <a:srgbClr val="333333"/>
                </a:solidFill>
                <a:latin typeface="SourceCodePro-Regular"/>
              </a:rPr>
              <a:t>(list(m1, m2), digits = 3, </a:t>
            </a:r>
            <a:r>
              <a:rPr lang="en-US" sz="2400" b="0" i="0" u="none" strike="noStrike" baseline="0" dirty="0" err="1">
                <a:solidFill>
                  <a:srgbClr val="333333"/>
                </a:solidFill>
                <a:latin typeface="SourceCodePro-Regular"/>
              </a:rPr>
              <a:t>single.row</a:t>
            </a:r>
            <a:r>
              <a:rPr lang="en-US" sz="2400" b="0" i="0" u="none" strike="noStrike" baseline="0" dirty="0">
                <a:solidFill>
                  <a:srgbClr val="333333"/>
                </a:solidFill>
                <a:latin typeface="SourceCodePro-Regular"/>
              </a:rPr>
              <a:t> = TRUE, stars = 0, </a:t>
            </a:r>
            <a:r>
              <a:rPr lang="en-US" sz="2400" b="0" i="0" u="none" strike="noStrike" baseline="0" dirty="0" err="1">
                <a:solidFill>
                  <a:srgbClr val="333333"/>
                </a:solidFill>
                <a:latin typeface="SourceCodePro-Regular"/>
              </a:rPr>
              <a:t>custom.model.names</a:t>
            </a:r>
            <a:r>
              <a:rPr lang="en-US" sz="2400" b="0" i="0" u="none" strike="noStrike" baseline="0" dirty="0">
                <a:solidFill>
                  <a:srgbClr val="333333"/>
                </a:solidFill>
                <a:latin typeface="SourceCodePro-Regular"/>
              </a:rPr>
              <a:t>=c(“m1", “m2"))</a:t>
            </a:r>
          </a:p>
          <a:p>
            <a:pPr marL="0" indent="0" algn="l">
              <a:buNone/>
            </a:pPr>
            <a:r>
              <a:rPr lang="en-US" sz="2400" dirty="0">
                <a:solidFill>
                  <a:srgbClr val="333333"/>
                </a:solidFill>
                <a:latin typeface="SourceCodePro-Regular"/>
              </a:rPr>
              <a:t>stargazer</a:t>
            </a:r>
            <a:endParaRPr lang="en-US" sz="2400" b="0" i="0" u="none" strike="noStrike" baseline="0" dirty="0">
              <a:solidFill>
                <a:srgbClr val="333333"/>
              </a:solidFill>
              <a:latin typeface="SourceCodePro-Regular"/>
            </a:endParaRPr>
          </a:p>
          <a:p>
            <a:r>
              <a:rPr lang="en-US" dirty="0">
                <a:solidFill>
                  <a:srgbClr val="333333"/>
                </a:solidFill>
              </a:rPr>
              <a:t>Warning messages</a:t>
            </a:r>
          </a:p>
          <a:p>
            <a:pPr marL="0" indent="0" algn="l">
              <a:buNone/>
            </a:pPr>
            <a:r>
              <a:rPr lang="en-US" sz="2400" dirty="0">
                <a:latin typeface="SourceCodePro-Regular"/>
              </a:rPr>
              <a:t>```{r, echo=FALSE}</a:t>
            </a:r>
          </a:p>
          <a:p>
            <a:pPr marL="0" indent="0" algn="l">
              <a:buNone/>
            </a:pPr>
            <a:r>
              <a:rPr lang="en-US" sz="2400" dirty="0">
                <a:latin typeface="SourceCodePro-Regular"/>
              </a:rPr>
              <a:t>```{r message=FALSE}</a:t>
            </a:r>
          </a:p>
          <a:p>
            <a:pPr marL="0" indent="0" algn="l">
              <a:buNone/>
            </a:pPr>
            <a:r>
              <a:rPr lang="en-US" sz="2400" dirty="0" err="1">
                <a:latin typeface="SourceCodePro-Regular"/>
              </a:rPr>
              <a:t>knitr</a:t>
            </a:r>
            <a:r>
              <a:rPr lang="en-US" sz="2400" dirty="0">
                <a:latin typeface="SourceCodePro-Regular"/>
              </a:rPr>
              <a:t>::</a:t>
            </a:r>
            <a:r>
              <a:rPr lang="en-US" sz="2400" dirty="0" err="1">
                <a:latin typeface="SourceCodePro-Regular"/>
              </a:rPr>
              <a:t>opts_chunk$set</a:t>
            </a:r>
            <a:r>
              <a:rPr lang="en-US" sz="2400" dirty="0">
                <a:latin typeface="SourceCodePro-Regular"/>
              </a:rPr>
              <a:t>(warning = FALSE, message = FALSE) </a:t>
            </a:r>
          </a:p>
          <a:p>
            <a:pPr marL="0" indent="0" algn="l">
              <a:buNone/>
            </a:pPr>
            <a:endParaRPr lang="en-US" sz="2400" dirty="0"/>
          </a:p>
        </p:txBody>
      </p:sp>
    </p:spTree>
    <p:extLst>
      <p:ext uri="{BB962C8B-B14F-4D97-AF65-F5344CB8AC3E}">
        <p14:creationId xmlns:p14="http://schemas.microsoft.com/office/powerpoint/2010/main" val="2926182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9614F-3094-D8DA-F3B5-EA126B734852}"/>
              </a:ext>
            </a:extLst>
          </p:cNvPr>
          <p:cNvSpPr>
            <a:spLocks noGrp="1"/>
          </p:cNvSpPr>
          <p:nvPr>
            <p:ph type="title"/>
          </p:nvPr>
        </p:nvSpPr>
        <p:spPr/>
        <p:txBody>
          <a:bodyPr/>
          <a:lstStyle/>
          <a:p>
            <a:r>
              <a:rPr lang="en-US" dirty="0"/>
              <a:t>Example flowchart</a:t>
            </a:r>
          </a:p>
        </p:txBody>
      </p:sp>
      <p:sp>
        <p:nvSpPr>
          <p:cNvPr id="3" name="Content Placeholder 2">
            <a:extLst>
              <a:ext uri="{FF2B5EF4-FFF2-40B4-BE49-F238E27FC236}">
                <a16:creationId xmlns:a16="http://schemas.microsoft.com/office/drawing/2014/main" id="{26551530-BEDB-9C61-7CEE-7C8E316F4FC2}"/>
              </a:ext>
            </a:extLst>
          </p:cNvPr>
          <p:cNvSpPr>
            <a:spLocks noGrp="1"/>
          </p:cNvSpPr>
          <p:nvPr>
            <p:ph idx="1"/>
          </p:nvPr>
        </p:nvSpPr>
        <p:spPr/>
        <p:txBody>
          <a:bodyPr/>
          <a:lstStyle/>
          <a:p>
            <a:endParaRPr lang="en-US"/>
          </a:p>
        </p:txBody>
      </p:sp>
      <p:pic>
        <p:nvPicPr>
          <p:cNvPr id="5" name="Picture 4" descr="example flow chart of multilevel analysis">
            <a:extLst>
              <a:ext uri="{FF2B5EF4-FFF2-40B4-BE49-F238E27FC236}">
                <a16:creationId xmlns:a16="http://schemas.microsoft.com/office/drawing/2014/main" id="{8D1B9705-B5FE-36D6-7700-898ACD0674FA}"/>
              </a:ext>
            </a:extLst>
          </p:cNvPr>
          <p:cNvPicPr>
            <a:picLocks noChangeAspect="1"/>
          </p:cNvPicPr>
          <p:nvPr/>
        </p:nvPicPr>
        <p:blipFill>
          <a:blip r:embed="rId3"/>
          <a:stretch>
            <a:fillRect/>
          </a:stretch>
        </p:blipFill>
        <p:spPr>
          <a:xfrm>
            <a:off x="2133600" y="457200"/>
            <a:ext cx="4609646" cy="6193163"/>
          </a:xfrm>
          <a:prstGeom prst="rect">
            <a:avLst/>
          </a:prstGeom>
        </p:spPr>
      </p:pic>
      <p:sp>
        <p:nvSpPr>
          <p:cNvPr id="4" name="TextBox 3">
            <a:extLst>
              <a:ext uri="{FF2B5EF4-FFF2-40B4-BE49-F238E27FC236}">
                <a16:creationId xmlns:a16="http://schemas.microsoft.com/office/drawing/2014/main" id="{7C80CCD5-49A9-9C44-7DB5-5C88E11E02B9}"/>
              </a:ext>
            </a:extLst>
          </p:cNvPr>
          <p:cNvSpPr txBox="1"/>
          <p:nvPr/>
        </p:nvSpPr>
        <p:spPr>
          <a:xfrm>
            <a:off x="6814530" y="534104"/>
            <a:ext cx="1905000" cy="646331"/>
          </a:xfrm>
          <a:prstGeom prst="rect">
            <a:avLst/>
          </a:prstGeom>
          <a:noFill/>
        </p:spPr>
        <p:txBody>
          <a:bodyPr wrap="square" rtlCol="0">
            <a:spAutoFit/>
          </a:bodyPr>
          <a:lstStyle/>
          <a:p>
            <a:r>
              <a:rPr lang="en-US" dirty="0"/>
              <a:t>Sommet &amp; Davide (2017)</a:t>
            </a:r>
          </a:p>
        </p:txBody>
      </p:sp>
    </p:spTree>
    <p:extLst>
      <p:ext uri="{BB962C8B-B14F-4D97-AF65-F5344CB8AC3E}">
        <p14:creationId xmlns:p14="http://schemas.microsoft.com/office/powerpoint/2010/main" val="1645883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997C7-838A-5ACF-59E1-97DD40283D14}"/>
              </a:ext>
            </a:extLst>
          </p:cNvPr>
          <p:cNvSpPr>
            <a:spLocks noGrp="1"/>
          </p:cNvSpPr>
          <p:nvPr>
            <p:ph type="title"/>
          </p:nvPr>
        </p:nvSpPr>
        <p:spPr/>
        <p:txBody>
          <a:bodyPr/>
          <a:lstStyle/>
          <a:p>
            <a:r>
              <a:rPr lang="en-US" dirty="0"/>
              <a:t>What do we mean by correlated level 1 residuals?</a:t>
            </a:r>
          </a:p>
        </p:txBody>
      </p:sp>
      <p:sp>
        <p:nvSpPr>
          <p:cNvPr id="3" name="Content Placeholder 2">
            <a:extLst>
              <a:ext uri="{FF2B5EF4-FFF2-40B4-BE49-F238E27FC236}">
                <a16:creationId xmlns:a16="http://schemas.microsoft.com/office/drawing/2014/main" id="{3B3EC78E-7F1E-B421-18ED-84FBD91075DF}"/>
              </a:ext>
            </a:extLst>
          </p:cNvPr>
          <p:cNvSpPr>
            <a:spLocks noGrp="1"/>
          </p:cNvSpPr>
          <p:nvPr>
            <p:ph idx="1"/>
          </p:nvPr>
        </p:nvSpPr>
        <p:spPr/>
        <p:txBody>
          <a:bodyPr/>
          <a:lstStyle/>
          <a:p>
            <a:endParaRPr lang="en-US"/>
          </a:p>
        </p:txBody>
      </p:sp>
      <p:pic>
        <p:nvPicPr>
          <p:cNvPr id="14" name="Picture 13" descr="example of correlated within group residuals">
            <a:extLst>
              <a:ext uri="{FF2B5EF4-FFF2-40B4-BE49-F238E27FC236}">
                <a16:creationId xmlns:a16="http://schemas.microsoft.com/office/drawing/2014/main" id="{C63037F1-E5D4-347E-C01F-4150650DE016}"/>
              </a:ext>
            </a:extLst>
          </p:cNvPr>
          <p:cNvPicPr>
            <a:picLocks noChangeAspect="1"/>
          </p:cNvPicPr>
          <p:nvPr/>
        </p:nvPicPr>
        <p:blipFill>
          <a:blip r:embed="rId2"/>
          <a:stretch>
            <a:fillRect/>
          </a:stretch>
        </p:blipFill>
        <p:spPr>
          <a:xfrm>
            <a:off x="486999" y="2057379"/>
            <a:ext cx="4504126" cy="3670923"/>
          </a:xfrm>
          <a:prstGeom prst="rect">
            <a:avLst/>
          </a:prstGeom>
        </p:spPr>
      </p:pic>
      <p:pic>
        <p:nvPicPr>
          <p:cNvPr id="16" name="Picture 15" descr="visual of residuals having within group correlation">
            <a:extLst>
              <a:ext uri="{FF2B5EF4-FFF2-40B4-BE49-F238E27FC236}">
                <a16:creationId xmlns:a16="http://schemas.microsoft.com/office/drawing/2014/main" id="{F930CA3D-720C-3582-685E-935D597CF46F}"/>
              </a:ext>
            </a:extLst>
          </p:cNvPr>
          <p:cNvPicPr>
            <a:picLocks noChangeAspect="1"/>
          </p:cNvPicPr>
          <p:nvPr/>
        </p:nvPicPr>
        <p:blipFill>
          <a:blip r:embed="rId3"/>
          <a:stretch>
            <a:fillRect/>
          </a:stretch>
        </p:blipFill>
        <p:spPr>
          <a:xfrm>
            <a:off x="5025921" y="2306841"/>
            <a:ext cx="3371875" cy="2114565"/>
          </a:xfrm>
          <a:prstGeom prst="rect">
            <a:avLst/>
          </a:prstGeom>
        </p:spPr>
      </p:pic>
    </p:spTree>
    <p:extLst>
      <p:ext uri="{BB962C8B-B14F-4D97-AF65-F5344CB8AC3E}">
        <p14:creationId xmlns:p14="http://schemas.microsoft.com/office/powerpoint/2010/main" val="2266439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7BD15DAA-FAFB-4361-BD01-7B980DDBC063}"/>
              </a:ext>
            </a:extLst>
          </p:cNvPr>
          <p:cNvSpPr>
            <a:spLocks noGrp="1"/>
          </p:cNvSpPr>
          <p:nvPr>
            <p:ph type="title"/>
          </p:nvPr>
        </p:nvSpPr>
        <p:spPr/>
        <p:txBody>
          <a:bodyPr/>
          <a:lstStyle/>
          <a:p>
            <a:r>
              <a:rPr lang="en-US" altLang="en-US" dirty="0"/>
              <a:t>Autoregressive (Level 1) residuals</a:t>
            </a:r>
          </a:p>
        </p:txBody>
      </p:sp>
      <mc:AlternateContent xmlns:mc="http://schemas.openxmlformats.org/markup-compatibility/2006" xmlns:a14="http://schemas.microsoft.com/office/drawing/2010/main">
        <mc:Choice Requires="a14">
          <p:sp>
            <p:nvSpPr>
              <p:cNvPr id="6147" name="Content Placeholder 2">
                <a:extLst>
                  <a:ext uri="{FF2B5EF4-FFF2-40B4-BE49-F238E27FC236}">
                    <a16:creationId xmlns:a16="http://schemas.microsoft.com/office/drawing/2014/main" id="{678EF956-8F27-4C6C-983E-E27D9B1A93AF}"/>
                  </a:ext>
                </a:extLst>
              </p:cNvPr>
              <p:cNvSpPr>
                <a:spLocks noGrp="1"/>
              </p:cNvSpPr>
              <p:nvPr>
                <p:ph idx="1"/>
              </p:nvPr>
            </p:nvSpPr>
            <p:spPr/>
            <p:txBody>
              <a:bodyPr>
                <a:normAutofit fontScale="85000" lnSpcReduction="20000"/>
              </a:bodyPr>
              <a:lstStyle/>
              <a:p>
                <a:pPr>
                  <a:defRPr/>
                </a:pPr>
                <a:r>
                  <a:rPr lang="en-US" altLang="en-US" dirty="0"/>
                  <a:t>After accounting for the time trend, is there remaining correlation in the Level 1 residuals? </a:t>
                </a:r>
              </a:p>
              <a:p>
                <a:pPr lvl="1">
                  <a:defRPr/>
                </a:pPr>
                <a:r>
                  <a:rPr lang="en-US" altLang="en-US" dirty="0"/>
                  <a:t>AR(1) model:  </a:t>
                </a:r>
                <a:r>
                  <a:rPr lang="en-US" altLang="en-US" dirty="0" err="1">
                    <a:latin typeface="Symbol" panose="05050102010706020507" pitchFamily="18" charset="2"/>
                  </a:rPr>
                  <a:t>e</a:t>
                </a:r>
                <a:r>
                  <a:rPr lang="en-US" altLang="en-US" i="1" baseline="-25000" dirty="0" err="1"/>
                  <a:t>ij</a:t>
                </a:r>
                <a:r>
                  <a:rPr lang="en-US" altLang="en-US" dirty="0"/>
                  <a:t>=</a:t>
                </a:r>
                <a:r>
                  <a:rPr lang="el-GR" altLang="en-US" dirty="0"/>
                  <a:t>ρ</a:t>
                </a:r>
                <a:r>
                  <a:rPr lang="en-US" altLang="en-US" dirty="0">
                    <a:latin typeface="Symbol" panose="05050102010706020507" pitchFamily="18" charset="2"/>
                  </a:rPr>
                  <a:t>e</a:t>
                </a:r>
                <a:r>
                  <a:rPr lang="en-US" altLang="en-US" i="1" baseline="-25000" dirty="0"/>
                  <a:t>i</a:t>
                </a:r>
                <a:r>
                  <a:rPr lang="en-US" altLang="en-US" baseline="-25000" dirty="0"/>
                  <a:t>−1,</a:t>
                </a:r>
                <a:r>
                  <a:rPr lang="en-US" altLang="en-US" i="1" baseline="-25000" dirty="0"/>
                  <a:t>j</a:t>
                </a:r>
                <a:r>
                  <a:rPr lang="en-US" altLang="en-US" dirty="0"/>
                  <a:t>+</a:t>
                </a:r>
                <a:r>
                  <a:rPr lang="el-GR" altLang="en-US" i="1" dirty="0"/>
                  <a:t>ν</a:t>
                </a:r>
                <a:r>
                  <a:rPr lang="en-US" altLang="en-US" i="1" baseline="-25000" dirty="0" err="1"/>
                  <a:t>ij</a:t>
                </a:r>
                <a:r>
                  <a:rPr lang="en-US" altLang="en-US" dirty="0"/>
                  <a:t> 	where </a:t>
                </a:r>
                <a:r>
                  <a:rPr lang="el-GR" altLang="en-US" i="1" dirty="0"/>
                  <a:t>ν</a:t>
                </a:r>
                <a:r>
                  <a:rPr lang="en-US" altLang="en-US" i="1" baseline="-25000" dirty="0" err="1"/>
                  <a:t>ij</a:t>
                </a:r>
                <a:r>
                  <a:rPr lang="en-US" altLang="en-US" i="1" baseline="-25000" dirty="0"/>
                  <a:t> </a:t>
                </a:r>
                <a:r>
                  <a:rPr lang="en-US" altLang="en-US" dirty="0"/>
                  <a:t>~</a:t>
                </a:r>
                <a:r>
                  <a:rPr lang="en-US" altLang="en-US" dirty="0" err="1"/>
                  <a:t>i.i.d</a:t>
                </a:r>
                <a:r>
                  <a:rPr lang="en-US" altLang="en-US" dirty="0"/>
                  <a:t>. N(0,</a:t>
                </a:r>
                <a:r>
                  <a:rPr lang="el-GR" altLang="en-US" dirty="0"/>
                  <a:t>σ</a:t>
                </a:r>
                <a:r>
                  <a:rPr lang="el-GR" altLang="en-US" baseline="30000" dirty="0"/>
                  <a:t>2</a:t>
                </a:r>
                <a:r>
                  <a:rPr lang="el-GR" altLang="en-US" dirty="0"/>
                  <a:t>)</a:t>
                </a:r>
                <a:endParaRPr lang="en-US" altLang="en-US" dirty="0"/>
              </a:p>
              <a:p>
                <a:pPr>
                  <a:defRPr/>
                </a:pPr>
                <a14:m>
                  <m:oMath xmlns:m="http://schemas.openxmlformats.org/officeDocument/2006/math">
                    <a:fld id="{825F15A7-03F4-43D7-82C5-3E23DA2F108C}" type="mathplaceholder">
                      <a:rPr lang="en-US" altLang="en-US" i="1" smtClean="0">
                        <a:latin typeface="Cambria Math" panose="02040503050406030204" pitchFamily="18" charset="0"/>
                      </a:rPr>
                      <a:t>Type equation here.</a:t>
                    </a:fld>
                  </m:oMath>
                </a14:m>
                <a:endParaRPr lang="en-US" altLang="en-US" dirty="0"/>
              </a:p>
              <a:p>
                <a:pPr>
                  <a:defRPr/>
                </a:pPr>
                <a:r>
                  <a:rPr lang="en-US" altLang="en-US" dirty="0"/>
                  <a:t>Var(</a:t>
                </a:r>
                <a:r>
                  <a:rPr lang="en-US" altLang="en-US" dirty="0" err="1">
                    <a:latin typeface="Symbol" panose="05050102010706020507" pitchFamily="18" charset="2"/>
                  </a:rPr>
                  <a:t>e</a:t>
                </a:r>
                <a:r>
                  <a:rPr lang="en-US" altLang="en-US" i="1" baseline="-25000" dirty="0" err="1"/>
                  <a:t>ij</a:t>
                </a:r>
                <a:r>
                  <a:rPr lang="en-US" altLang="en-US" i="1" baseline="-25000" dirty="0"/>
                  <a:t> </a:t>
                </a:r>
                <a:r>
                  <a:rPr lang="en-US" altLang="en-US" dirty="0">
                    <a:solidFill>
                      <a:srgbClr val="0070C0"/>
                    </a:solidFill>
                  </a:rPr>
                  <a:t>|</a:t>
                </a:r>
                <a:r>
                  <a:rPr lang="en-US" altLang="en-US" dirty="0">
                    <a:solidFill>
                      <a:srgbClr val="0070C0"/>
                    </a:solidFill>
                    <a:latin typeface="Symbol" panose="05050102010706020507" pitchFamily="18" charset="2"/>
                  </a:rPr>
                  <a:t> e</a:t>
                </a:r>
                <a:r>
                  <a:rPr lang="en-US" altLang="en-US" i="1" baseline="-25000" dirty="0">
                    <a:solidFill>
                      <a:srgbClr val="0070C0"/>
                    </a:solidFill>
                  </a:rPr>
                  <a:t>i</a:t>
                </a:r>
                <a:r>
                  <a:rPr lang="en-US" altLang="en-US" baseline="-25000" dirty="0">
                    <a:solidFill>
                      <a:srgbClr val="0070C0"/>
                    </a:solidFill>
                  </a:rPr>
                  <a:t>−1,</a:t>
                </a:r>
                <a:r>
                  <a:rPr lang="en-US" altLang="en-US" i="1" baseline="-25000" dirty="0">
                    <a:solidFill>
                      <a:srgbClr val="0070C0"/>
                    </a:solidFill>
                  </a:rPr>
                  <a:t>j</a:t>
                </a:r>
                <a:r>
                  <a:rPr lang="en-US" altLang="en-US" dirty="0"/>
                  <a:t>) = V(</a:t>
                </a:r>
                <a:r>
                  <a:rPr lang="en-US" altLang="en-US" i="1" dirty="0" err="1"/>
                  <a:t>v</a:t>
                </a:r>
                <a:r>
                  <a:rPr lang="en-US" altLang="en-US" i="1" baseline="-25000" dirty="0" err="1"/>
                  <a:t>ij</a:t>
                </a:r>
                <a:r>
                  <a:rPr lang="en-US" altLang="en-US" dirty="0"/>
                  <a:t>)</a:t>
                </a:r>
                <a:r>
                  <a:rPr lang="en-US" altLang="en-US" i="1" dirty="0"/>
                  <a:t> =</a:t>
                </a:r>
                <a:r>
                  <a:rPr lang="en-US" altLang="en-US" dirty="0"/>
                  <a:t> </a:t>
                </a:r>
                <a:r>
                  <a:rPr lang="el-GR" altLang="en-US" dirty="0"/>
                  <a:t>σ</a:t>
                </a:r>
                <a:r>
                  <a:rPr lang="el-GR" altLang="en-US" baseline="30000" dirty="0"/>
                  <a:t>2</a:t>
                </a:r>
                <a:r>
                  <a:rPr lang="en-US" altLang="en-US" baseline="-25000" dirty="0">
                    <a:latin typeface="Symbol" panose="05050102010706020507" pitchFamily="18" charset="2"/>
                  </a:rPr>
                  <a:t>  </a:t>
                </a:r>
              </a:p>
              <a:p>
                <a:pPr>
                  <a:defRPr/>
                </a:pPr>
                <a:r>
                  <a:rPr lang="en-US" altLang="en-US" dirty="0" err="1"/>
                  <a:t>Cov</a:t>
                </a:r>
                <a:r>
                  <a:rPr lang="en-US" altLang="en-US" dirty="0"/>
                  <a:t>(</a:t>
                </a:r>
                <a:r>
                  <a:rPr lang="en-US" altLang="en-US" dirty="0" err="1">
                    <a:latin typeface="Symbol" panose="05050102010706020507" pitchFamily="18" charset="2"/>
                  </a:rPr>
                  <a:t>e</a:t>
                </a:r>
                <a:r>
                  <a:rPr lang="en-US" altLang="en-US" i="1" baseline="-25000" dirty="0" err="1"/>
                  <a:t>ij</a:t>
                </a:r>
                <a:r>
                  <a:rPr lang="en-US" altLang="en-US" dirty="0"/>
                  <a:t>, </a:t>
                </a:r>
                <a:r>
                  <a:rPr lang="en-US" altLang="en-US" dirty="0" err="1">
                    <a:latin typeface="Symbol" panose="05050102010706020507" pitchFamily="18" charset="2"/>
                  </a:rPr>
                  <a:t>e</a:t>
                </a:r>
                <a:r>
                  <a:rPr lang="en-US" altLang="en-US" i="1" baseline="-25000" dirty="0" err="1"/>
                  <a:t>i’j</a:t>
                </a:r>
                <a:r>
                  <a:rPr lang="en-US" altLang="en-US" dirty="0"/>
                  <a:t>) = </a:t>
                </a:r>
                <a:r>
                  <a:rPr lang="el-GR" altLang="en-US" dirty="0"/>
                  <a:t>σ</a:t>
                </a:r>
                <a:r>
                  <a:rPr lang="el-GR" altLang="en-US" baseline="30000" dirty="0"/>
                  <a:t>2</a:t>
                </a:r>
                <a:r>
                  <a:rPr lang="en-US" altLang="en-US" baseline="-25000" dirty="0">
                    <a:latin typeface="Symbol" panose="05050102010706020507" pitchFamily="18" charset="2"/>
                  </a:rPr>
                  <a:t> </a:t>
                </a:r>
                <a:r>
                  <a:rPr lang="el-GR" altLang="en-US" dirty="0"/>
                  <a:t>ρ</a:t>
                </a:r>
                <a:r>
                  <a:rPr lang="en-US" altLang="en-US" baseline="30000" dirty="0"/>
                  <a:t>|</a:t>
                </a:r>
                <a:r>
                  <a:rPr lang="en-US" altLang="en-US" i="1" baseline="30000" dirty="0"/>
                  <a:t>i</a:t>
                </a:r>
                <a:r>
                  <a:rPr lang="en-US" altLang="en-US" dirty="0"/>
                  <a:t> </a:t>
                </a:r>
                <a:r>
                  <a:rPr lang="en-US" altLang="en-US" baseline="30000" dirty="0"/>
                  <a:t>– </a:t>
                </a:r>
                <a:r>
                  <a:rPr lang="en-US" altLang="en-US" i="1" baseline="30000" dirty="0"/>
                  <a:t>i</a:t>
                </a:r>
                <a:r>
                  <a:rPr lang="en-US" altLang="en-US" baseline="30000" dirty="0"/>
                  <a:t>’|</a:t>
                </a:r>
              </a:p>
              <a:p>
                <a:pPr>
                  <a:defRPr/>
                </a:pPr>
                <a:r>
                  <a:rPr lang="en-US" altLang="en-US" dirty="0" err="1"/>
                  <a:t>Corr</a:t>
                </a:r>
                <a:r>
                  <a:rPr lang="en-US" altLang="en-US" dirty="0"/>
                  <a:t>(</a:t>
                </a:r>
                <a:r>
                  <a:rPr lang="en-US" altLang="en-US" dirty="0" err="1">
                    <a:latin typeface="Symbol" panose="05050102010706020507" pitchFamily="18" charset="2"/>
                  </a:rPr>
                  <a:t>e</a:t>
                </a:r>
                <a:r>
                  <a:rPr lang="en-US" altLang="en-US" i="1" baseline="-25000" dirty="0" err="1"/>
                  <a:t>ij</a:t>
                </a:r>
                <a:r>
                  <a:rPr lang="en-US" altLang="en-US" dirty="0"/>
                  <a:t>, </a:t>
                </a:r>
                <a:r>
                  <a:rPr lang="en-US" altLang="en-US" dirty="0" err="1">
                    <a:latin typeface="Symbol" panose="05050102010706020507" pitchFamily="18" charset="2"/>
                  </a:rPr>
                  <a:t>e</a:t>
                </a:r>
                <a:r>
                  <a:rPr lang="en-US" altLang="en-US" i="1" baseline="-25000" dirty="0" err="1"/>
                  <a:t>i’j</a:t>
                </a:r>
                <a:r>
                  <a:rPr lang="en-US" altLang="en-US" dirty="0"/>
                  <a:t>) = </a:t>
                </a:r>
                <a:r>
                  <a:rPr lang="el-GR" altLang="en-US" dirty="0"/>
                  <a:t>ρ</a:t>
                </a:r>
                <a:r>
                  <a:rPr lang="en-US" altLang="en-US" baseline="30000" dirty="0"/>
                  <a:t>|</a:t>
                </a:r>
                <a:r>
                  <a:rPr lang="en-US" altLang="en-US" i="1" baseline="30000" dirty="0"/>
                  <a:t>i</a:t>
                </a:r>
                <a:r>
                  <a:rPr lang="en-US" altLang="en-US" dirty="0"/>
                  <a:t> </a:t>
                </a:r>
                <a:r>
                  <a:rPr lang="en-US" altLang="en-US" baseline="30000" dirty="0"/>
                  <a:t>– </a:t>
                </a:r>
                <a:r>
                  <a:rPr lang="en-US" altLang="en-US" i="1" baseline="30000" dirty="0"/>
                  <a:t>i</a:t>
                </a:r>
                <a:r>
                  <a:rPr lang="en-US" altLang="en-US" baseline="30000" dirty="0"/>
                  <a:t>’|</a:t>
                </a:r>
              </a:p>
              <a:p>
                <a:pPr lvl="1">
                  <a:defRPr/>
                </a:pPr>
                <a:r>
                  <a:rPr lang="en-US" altLang="en-US" dirty="0"/>
                  <a:t>Constant correlation at given “lag”</a:t>
                </a:r>
              </a:p>
              <a:p>
                <a:pPr lvl="1">
                  <a:defRPr/>
                </a:pPr>
                <a:r>
                  <a:rPr lang="en-US" altLang="en-US" dirty="0"/>
                  <a:t>Observations equally spaced</a:t>
                </a:r>
              </a:p>
              <a:p>
                <a:pPr lvl="1">
                  <a:defRPr/>
                </a:pPr>
                <a:r>
                  <a:rPr lang="en-US" altLang="en-US" dirty="0"/>
                  <a:t>“This models a type of dependence between adjacent observations, which quickly dies out between observations which are further apart”</a:t>
                </a:r>
              </a:p>
              <a:p>
                <a:pPr>
                  <a:defRPr/>
                </a:pPr>
                <a:endParaRPr lang="en-US" altLang="en-US" dirty="0"/>
              </a:p>
            </p:txBody>
          </p:sp>
        </mc:Choice>
        <mc:Fallback xmlns="">
          <p:sp>
            <p:nvSpPr>
              <p:cNvPr id="6147" name="Content Placeholder 2">
                <a:extLst>
                  <a:ext uri="{FF2B5EF4-FFF2-40B4-BE49-F238E27FC236}">
                    <a16:creationId xmlns:a16="http://schemas.microsoft.com/office/drawing/2014/main" id="{678EF956-8F27-4C6C-983E-E27D9B1A93AF}"/>
                  </a:ext>
                </a:extLst>
              </p:cNvPr>
              <p:cNvSpPr>
                <a:spLocks noGrp="1" noRot="1" noChangeAspect="1" noMove="1" noResize="1" noEditPoints="1" noAdjustHandles="1" noChangeArrowheads="1" noChangeShapeType="1" noTextEdit="1"/>
              </p:cNvSpPr>
              <p:nvPr>
                <p:ph idx="1"/>
              </p:nvPr>
            </p:nvSpPr>
            <p:spPr>
              <a:blipFill>
                <a:blip r:embed="rId2"/>
                <a:stretch>
                  <a:fillRect l="-296" t="-3096" r="-2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729CD440-120A-CA6E-18F3-0D83D803B74C}"/>
                  </a:ext>
                </a:extLst>
              </p:cNvPr>
              <p:cNvSpPr txBox="1"/>
              <p:nvPr/>
            </p:nvSpPr>
            <p:spPr>
              <a:xfrm>
                <a:off x="4876800" y="2703168"/>
                <a:ext cx="4572000" cy="145578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i="1">
                              <a:latin typeface="Cambria Math" panose="02040503050406030204" pitchFamily="18" charset="0"/>
                            </a:rPr>
                            <m:t>𝜎</m:t>
                          </m:r>
                        </m:e>
                        <m:sup>
                          <m:r>
                            <a:rPr lang="en-US" i="0">
                              <a:latin typeface="Cambria Math" panose="02040503050406030204" pitchFamily="18" charset="0"/>
                            </a:rPr>
                            <m:t>2</m:t>
                          </m:r>
                        </m:sup>
                      </m:sSup>
                      <m:d>
                        <m:dPr>
                          <m:begChr m:val="["/>
                          <m:endChr m:val="]"/>
                          <m:ctrlPr>
                            <a:rPr lang="en-US" i="1">
                              <a:latin typeface="Cambria Math" panose="02040503050406030204" pitchFamily="18" charset="0"/>
                            </a:rPr>
                          </m:ctrlPr>
                        </m:dPr>
                        <m:e>
                          <m:m>
                            <m:mPr>
                              <m:plcHide m:val="on"/>
                              <m:mcs>
                                <m:mc>
                                  <m:mcPr>
                                    <m:count m:val="5"/>
                                    <m:mcJc m:val="center"/>
                                  </m:mcPr>
                                </m:mc>
                              </m:mcs>
                              <m:ctrlPr>
                                <a:rPr lang="en-US" i="1">
                                  <a:latin typeface="Cambria Math" panose="02040503050406030204" pitchFamily="18" charset="0"/>
                                </a:rPr>
                              </m:ctrlPr>
                            </m:mPr>
                            <m:mr>
                              <m:e>
                                <m:r>
                                  <a:rPr lang="en-US" i="0">
                                    <a:latin typeface="Cambria Math" panose="02040503050406030204" pitchFamily="18" charset="0"/>
                                  </a:rPr>
                                  <m:t>1</m:t>
                                </m:r>
                              </m:e>
                              <m:e/>
                              <m:e/>
                              <m:e/>
                              <m:e/>
                            </m:mr>
                            <m:mr>
                              <m:e>
                                <m:r>
                                  <a:rPr lang="en-US" i="1">
                                    <a:latin typeface="Cambria Math" panose="02040503050406030204" pitchFamily="18" charset="0"/>
                                  </a:rPr>
                                  <m:t>𝜌</m:t>
                                </m:r>
                              </m:e>
                              <m:e>
                                <m:r>
                                  <a:rPr lang="en-US" i="0">
                                    <a:latin typeface="Cambria Math" panose="02040503050406030204" pitchFamily="18" charset="0"/>
                                  </a:rPr>
                                  <m:t>1</m:t>
                                </m:r>
                              </m:e>
                              <m:e/>
                              <m:e/>
                              <m:e/>
                            </m:mr>
                            <m:mr>
                              <m:e>
                                <m:sSup>
                                  <m:sSupPr>
                                    <m:ctrlPr>
                                      <a:rPr lang="en-US" i="1">
                                        <a:latin typeface="Cambria Math" panose="02040503050406030204" pitchFamily="18" charset="0"/>
                                      </a:rPr>
                                    </m:ctrlPr>
                                  </m:sSupPr>
                                  <m:e>
                                    <m:r>
                                      <a:rPr lang="en-US" i="1">
                                        <a:latin typeface="Cambria Math" panose="02040503050406030204" pitchFamily="18" charset="0"/>
                                      </a:rPr>
                                      <m:t>𝜌</m:t>
                                    </m:r>
                                  </m:e>
                                  <m:sup>
                                    <m:r>
                                      <a:rPr lang="en-US" i="0">
                                        <a:latin typeface="Cambria Math" panose="02040503050406030204" pitchFamily="18" charset="0"/>
                                      </a:rPr>
                                      <m:t>2</m:t>
                                    </m:r>
                                  </m:sup>
                                </m:sSup>
                              </m:e>
                              <m:e>
                                <m:r>
                                  <a:rPr lang="en-US" i="1">
                                    <a:latin typeface="Cambria Math" panose="02040503050406030204" pitchFamily="18" charset="0"/>
                                  </a:rPr>
                                  <m:t>𝜌</m:t>
                                </m:r>
                              </m:e>
                              <m:e>
                                <m:r>
                                  <a:rPr lang="en-US" i="0">
                                    <a:latin typeface="Cambria Math" panose="02040503050406030204" pitchFamily="18" charset="0"/>
                                  </a:rPr>
                                  <m:t>1</m:t>
                                </m:r>
                              </m:e>
                              <m:e/>
                              <m:e/>
                            </m:mr>
                            <m:mr>
                              <m:e>
                                <m:r>
                                  <a:rPr lang="en-US" i="0">
                                    <a:latin typeface="Cambria Math" panose="02040503050406030204" pitchFamily="18" charset="0"/>
                                  </a:rPr>
                                  <m:t>⋮</m:t>
                                </m:r>
                              </m:e>
                              <m:e>
                                <m:r>
                                  <a:rPr lang="en-US" i="0">
                                    <a:latin typeface="Cambria Math" panose="02040503050406030204" pitchFamily="18" charset="0"/>
                                  </a:rPr>
                                  <m:t>⋮</m:t>
                                </m:r>
                              </m:e>
                              <m:e>
                                <m:r>
                                  <a:rPr lang="en-US" i="0">
                                    <a:latin typeface="Cambria Math" panose="02040503050406030204" pitchFamily="18" charset="0"/>
                                  </a:rPr>
                                  <m:t>⋮</m:t>
                                </m:r>
                              </m:e>
                              <m:e>
                                <m:r>
                                  <a:rPr lang="en-US" i="0">
                                    <a:latin typeface="Cambria Math" panose="02040503050406030204" pitchFamily="18" charset="0"/>
                                  </a:rPr>
                                  <m:t>⋱</m:t>
                                </m:r>
                              </m:e>
                              <m:e/>
                            </m:mr>
                            <m:mr>
                              <m:e>
                                <m:sSup>
                                  <m:sSupPr>
                                    <m:ctrlPr>
                                      <a:rPr lang="en-US" i="1">
                                        <a:latin typeface="Cambria Math" panose="02040503050406030204" pitchFamily="18" charset="0"/>
                                      </a:rPr>
                                    </m:ctrlPr>
                                  </m:sSupPr>
                                  <m:e>
                                    <m:r>
                                      <a:rPr lang="en-US" i="1">
                                        <a:latin typeface="Cambria Math" panose="02040503050406030204" pitchFamily="18" charset="0"/>
                                      </a:rPr>
                                      <m:t>𝜌</m:t>
                                    </m:r>
                                  </m:e>
                                  <m:sup>
                                    <m:r>
                                      <a:rPr lang="en-US" i="1">
                                        <a:latin typeface="Cambria Math" panose="02040503050406030204" pitchFamily="18" charset="0"/>
                                      </a:rPr>
                                      <m:t>𝑇</m:t>
                                    </m:r>
                                    <m:r>
                                      <a:rPr lang="en-US" i="0">
                                        <a:latin typeface="Cambria Math" panose="02040503050406030204" pitchFamily="18" charset="0"/>
                                      </a:rPr>
                                      <m:t>−1</m:t>
                                    </m:r>
                                  </m:sup>
                                </m:sSup>
                                <m:r>
                                  <a:rPr lang="en-US" i="0">
                                    <a:latin typeface="Cambria Math" panose="02040503050406030204" pitchFamily="18" charset="0"/>
                                  </a:rPr>
                                  <m:t> </m:t>
                                </m:r>
                              </m:e>
                              <m:e>
                                <m:sSup>
                                  <m:sSupPr>
                                    <m:ctrlPr>
                                      <a:rPr lang="en-US" i="1">
                                        <a:latin typeface="Cambria Math" panose="02040503050406030204" pitchFamily="18" charset="0"/>
                                      </a:rPr>
                                    </m:ctrlPr>
                                  </m:sSupPr>
                                  <m:e>
                                    <m:r>
                                      <a:rPr lang="en-US" i="1">
                                        <a:latin typeface="Cambria Math" panose="02040503050406030204" pitchFamily="18" charset="0"/>
                                      </a:rPr>
                                      <m:t>𝜌</m:t>
                                    </m:r>
                                  </m:e>
                                  <m:sup>
                                    <m:r>
                                      <a:rPr lang="en-US" i="1">
                                        <a:latin typeface="Cambria Math" panose="02040503050406030204" pitchFamily="18" charset="0"/>
                                      </a:rPr>
                                      <m:t>𝑇</m:t>
                                    </m:r>
                                    <m:r>
                                      <a:rPr lang="en-US" i="0">
                                        <a:latin typeface="Cambria Math" panose="02040503050406030204" pitchFamily="18" charset="0"/>
                                      </a:rPr>
                                      <m:t>−2</m:t>
                                    </m:r>
                                  </m:sup>
                                </m:sSup>
                              </m:e>
                              <m:e>
                                <m:sSup>
                                  <m:sSupPr>
                                    <m:ctrlPr>
                                      <a:rPr lang="en-US" i="1">
                                        <a:latin typeface="Cambria Math" panose="02040503050406030204" pitchFamily="18" charset="0"/>
                                      </a:rPr>
                                    </m:ctrlPr>
                                  </m:sSupPr>
                                  <m:e>
                                    <m:r>
                                      <a:rPr lang="en-US" i="1">
                                        <a:latin typeface="Cambria Math" panose="02040503050406030204" pitchFamily="18" charset="0"/>
                                      </a:rPr>
                                      <m:t>𝜌</m:t>
                                    </m:r>
                                  </m:e>
                                  <m:sup>
                                    <m:r>
                                      <a:rPr lang="en-US" i="1">
                                        <a:latin typeface="Cambria Math" panose="02040503050406030204" pitchFamily="18" charset="0"/>
                                      </a:rPr>
                                      <m:t>𝑇</m:t>
                                    </m:r>
                                    <m:r>
                                      <a:rPr lang="en-US" i="0">
                                        <a:latin typeface="Cambria Math" panose="02040503050406030204" pitchFamily="18" charset="0"/>
                                      </a:rPr>
                                      <m:t>−3</m:t>
                                    </m:r>
                                  </m:sup>
                                </m:sSup>
                              </m:e>
                              <m:e>
                                <m:r>
                                  <a:rPr lang="en-US" i="0">
                                    <a:latin typeface="Cambria Math" panose="02040503050406030204" pitchFamily="18" charset="0"/>
                                  </a:rPr>
                                  <m:t>…</m:t>
                                </m:r>
                              </m:e>
                              <m:e>
                                <m:r>
                                  <a:rPr lang="en-US" i="0">
                                    <a:latin typeface="Cambria Math" panose="02040503050406030204" pitchFamily="18" charset="0"/>
                                  </a:rPr>
                                  <m:t>1</m:t>
                                </m:r>
                              </m:e>
                            </m:mr>
                          </m:m>
                        </m:e>
                      </m:d>
                    </m:oMath>
                  </m:oMathPara>
                </a14:m>
                <a:endParaRPr lang="en-US" dirty="0"/>
              </a:p>
            </p:txBody>
          </p:sp>
        </mc:Choice>
        <mc:Fallback xmlns="">
          <p:sp>
            <p:nvSpPr>
              <p:cNvPr id="3" name="TextBox 2">
                <a:extLst>
                  <a:ext uri="{FF2B5EF4-FFF2-40B4-BE49-F238E27FC236}">
                    <a16:creationId xmlns:a16="http://schemas.microsoft.com/office/drawing/2014/main" id="{729CD440-120A-CA6E-18F3-0D83D803B74C}"/>
                  </a:ext>
                </a:extLst>
              </p:cNvPr>
              <p:cNvSpPr txBox="1">
                <a:spLocks noRot="1" noChangeAspect="1" noMove="1" noResize="1" noEditPoints="1" noAdjustHandles="1" noChangeArrowheads="1" noChangeShapeType="1" noTextEdit="1"/>
              </p:cNvSpPr>
              <p:nvPr/>
            </p:nvSpPr>
            <p:spPr>
              <a:xfrm>
                <a:off x="4876800" y="2703168"/>
                <a:ext cx="4572000" cy="1455783"/>
              </a:xfrm>
              <a:prstGeom prst="rect">
                <a:avLst/>
              </a:prstGeom>
              <a:blipFill>
                <a:blip r:embed="rId3"/>
                <a:stretch>
                  <a:fillRect/>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23EA5-19AE-74E5-5971-0C7511B287B4}"/>
              </a:ext>
            </a:extLst>
          </p:cNvPr>
          <p:cNvSpPr>
            <a:spLocks noGrp="1"/>
          </p:cNvSpPr>
          <p:nvPr>
            <p:ph type="title"/>
          </p:nvPr>
        </p:nvSpPr>
        <p:spPr/>
        <p:txBody>
          <a:bodyPr/>
          <a:lstStyle/>
          <a:p>
            <a:r>
              <a:rPr lang="en-US" dirty="0"/>
              <a:t>AR(1) model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ADE595C-6753-5095-38E0-C69A6387A9EA}"/>
                  </a:ext>
                </a:extLst>
              </p:cNvPr>
              <p:cNvSpPr>
                <a:spLocks noGrp="1"/>
              </p:cNvSpPr>
              <p:nvPr>
                <p:ph idx="1"/>
              </p:nvPr>
            </p:nvSpPr>
            <p:spPr/>
            <p:txBody>
              <a:bodyPr/>
              <a:lstStyle/>
              <a:p>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0</m:t>
                        </m:r>
                        <m:r>
                          <a:rPr lang="en-US" b="0" i="1" smtClean="0">
                            <a:latin typeface="Cambria Math" panose="02040503050406030204" pitchFamily="18" charset="0"/>
                          </a:rPr>
                          <m:t>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r>
                      <a:rPr lang="en-US" b="0" i="1" smtClean="0">
                        <a:latin typeface="Cambria Math" panose="02040503050406030204" pitchFamily="18" charset="0"/>
                      </a:rPr>
                      <m:t>𝑡𝑖𝑚</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𝑒</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r>
                      <a:rPr lang="en-US" b="0" i="1" smtClean="0">
                        <a:latin typeface="Cambria Math" panose="02040503050406030204" pitchFamily="18" charset="0"/>
                      </a:rPr>
                      <m:t>𝑡𝑖𝑚</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𝑒</m:t>
                        </m:r>
                      </m:e>
                      <m:sub>
                        <m:r>
                          <a:rPr lang="en-US" b="0" i="1" smtClean="0">
                            <a:latin typeface="Cambria Math" panose="02040503050406030204" pitchFamily="18" charset="0"/>
                          </a:rPr>
                          <m:t>𝑖𝑗</m:t>
                        </m:r>
                      </m:sub>
                      <m:sup>
                        <m:r>
                          <a:rPr lang="en-US" b="0" i="1" smtClean="0">
                            <a:latin typeface="Cambria Math" panose="02040503050406030204" pitchFamily="18" charset="0"/>
                          </a:rPr>
                          <m:t>2</m:t>
                        </m:r>
                      </m:sup>
                    </m:sSubSup>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𝜖</m:t>
                        </m:r>
                      </m:e>
                      <m:sub>
                        <m:r>
                          <a:rPr lang="en-US" b="0" i="1" smtClean="0">
                            <a:latin typeface="Cambria Math" panose="02040503050406030204" pitchFamily="18" charset="0"/>
                          </a:rPr>
                          <m:t>𝑖𝑗</m:t>
                        </m:r>
                      </m:sub>
                    </m:sSub>
                    <m:r>
                      <a:rPr lang="en-US" b="0" i="1" smtClean="0">
                        <a:latin typeface="Cambria Math" panose="02040503050406030204" pitchFamily="18" charset="0"/>
                      </a:rPr>
                      <m:t> </m:t>
                    </m:r>
                  </m:oMath>
                </a14:m>
                <a:endParaRPr lang="en-US" b="0" i="1" dirty="0">
                  <a:latin typeface="Cambria Math" panose="02040503050406030204" pitchFamily="18" charset="0"/>
                </a:endParaRPr>
              </a:p>
              <a:p>
                <a:pPr marL="0" indent="0">
                  <a:buNone/>
                </a:pPr>
                <a14:m>
                  <m:oMath xmlns:m="http://schemas.openxmlformats.org/officeDocument/2006/math">
                    <m:r>
                      <m:rPr>
                        <m:sty m:val="p"/>
                      </m:rPr>
                      <a:rPr lang="en-US" i="1">
                        <a:latin typeface="Cambria Math" panose="02040503050406030204" pitchFamily="18" charset="0"/>
                      </a:rPr>
                      <m:t>w</m:t>
                    </m:r>
                    <m:r>
                      <m:rPr>
                        <m:sty m:val="p"/>
                      </m:rPr>
                      <a:rPr lang="en-US" b="0" i="0" smtClean="0">
                        <a:latin typeface="Cambria Math" panose="02040503050406030204" pitchFamily="18" charset="0"/>
                      </a:rPr>
                      <m:t>here</m:t>
                    </m:r>
                  </m:oMath>
                </a14:m>
                <a:r>
                  <a:rPr lang="en-US" b="0" dirty="0"/>
                  <a:t> </a:t>
                </a:r>
                <a14:m>
                  <m:oMath xmlns:m="http://schemas.openxmlformats.org/officeDocument/2006/math">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𝜖</m:t>
                        </m:r>
                      </m:e>
                      <m:sub>
                        <m:r>
                          <a:rPr lang="en-US" b="0" i="1" dirty="0" smtClean="0">
                            <a:latin typeface="Cambria Math" panose="02040503050406030204" pitchFamily="18" charset="0"/>
                          </a:rPr>
                          <m:t>𝑖𝑗</m:t>
                        </m:r>
                      </m:sub>
                    </m:sSub>
                    <m:r>
                      <a:rPr lang="en-US" b="0" i="1" dirty="0" smtClean="0">
                        <a:latin typeface="Cambria Math" panose="02040503050406030204" pitchFamily="18" charset="0"/>
                      </a:rPr>
                      <m:t>=</m:t>
                    </m:r>
                    <m:r>
                      <a:rPr lang="en-US" b="0" i="1" dirty="0" smtClean="0">
                        <a:latin typeface="Cambria Math" panose="02040503050406030204" pitchFamily="18" charset="0"/>
                      </a:rPr>
                      <m:t>𝜌</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𝜖</m:t>
                        </m:r>
                      </m:e>
                      <m:sub>
                        <m:r>
                          <a:rPr lang="en-US" b="0" i="1" dirty="0" smtClean="0">
                            <a:latin typeface="Cambria Math" panose="02040503050406030204" pitchFamily="18" charset="0"/>
                          </a:rPr>
                          <m:t>𝑖</m:t>
                        </m:r>
                        <m:r>
                          <a:rPr lang="en-US" b="0" i="1" dirty="0" smtClean="0">
                            <a:latin typeface="Cambria Math" panose="02040503050406030204" pitchFamily="18" charset="0"/>
                          </a:rPr>
                          <m:t>−1,</m:t>
                        </m:r>
                        <m:r>
                          <a:rPr lang="en-US" b="0" i="1" dirty="0" smtClean="0">
                            <a:latin typeface="Cambria Math" panose="02040503050406030204" pitchFamily="18" charset="0"/>
                          </a:rPr>
                          <m:t>𝑗</m:t>
                        </m:r>
                      </m:sub>
                    </m:sSub>
                    <m:r>
                      <a:rPr lang="en-US" b="0" i="1" dirty="0" smtClean="0">
                        <a:latin typeface="Cambria Math" panose="02040503050406030204" pitchFamily="18" charset="0"/>
                      </a:rPr>
                      <m:t>+</m:t>
                    </m:r>
                    <m:sSub>
                      <m:sSubPr>
                        <m:ctrlPr>
                          <a:rPr lang="en-US" b="0" i="1" dirty="0" smtClean="0">
                            <a:latin typeface="Cambria Math" panose="02040503050406030204" pitchFamily="18" charset="0"/>
                          </a:rPr>
                        </m:ctrlPr>
                      </m:sSubPr>
                      <m:e>
                        <m:r>
                          <a:rPr lang="en-US" b="0" i="1" dirty="0" smtClean="0">
                            <a:latin typeface="Cambria Math" panose="02040503050406030204" pitchFamily="18" charset="0"/>
                          </a:rPr>
                          <m:t>𝑣</m:t>
                        </m:r>
                      </m:e>
                      <m:sub>
                        <m:r>
                          <a:rPr lang="en-US" b="0" i="1" dirty="0" smtClean="0">
                            <a:latin typeface="Cambria Math" panose="02040503050406030204" pitchFamily="18" charset="0"/>
                          </a:rPr>
                          <m:t>𝑖𝑗</m:t>
                        </m:r>
                      </m:sub>
                    </m:sSub>
                  </m:oMath>
                </a14:m>
                <a:r>
                  <a:rPr lang="en-US" b="0" dirty="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𝑣</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r>
                      <a:rPr lang="en-US" b="0" i="1" smtClean="0">
                        <a:latin typeface="Cambria Math" panose="02040503050406030204" pitchFamily="18" charset="0"/>
                      </a:rPr>
                      <m:t>𝑁</m:t>
                    </m:r>
                    <m:d>
                      <m:dPr>
                        <m:ctrlPr>
                          <a:rPr lang="en-US" b="0" i="1" smtClean="0">
                            <a:latin typeface="Cambria Math" panose="02040503050406030204" pitchFamily="18" charset="0"/>
                          </a:rPr>
                        </m:ctrlPr>
                      </m:dPr>
                      <m:e>
                        <m:r>
                          <a:rPr lang="en-US" b="0" i="1" smtClean="0">
                            <a:latin typeface="Cambria Math" panose="02040503050406030204" pitchFamily="18" charset="0"/>
                          </a:rPr>
                          <m:t>0, </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𝜎</m:t>
                            </m:r>
                          </m:e>
                          <m:sup>
                            <m:r>
                              <a:rPr lang="en-US" b="0" i="1" smtClean="0">
                                <a:latin typeface="Cambria Math" panose="02040503050406030204" pitchFamily="18" charset="0"/>
                              </a:rPr>
                              <m:t>2</m:t>
                            </m:r>
                          </m:sup>
                        </m:sSup>
                      </m:e>
                    </m:d>
                  </m:oMath>
                </a14:m>
                <a:endParaRPr lang="en-US" b="0" dirty="0"/>
              </a:p>
              <a:p>
                <a14:m>
                  <m:oMath xmlns:m="http://schemas.openxmlformats.org/officeDocument/2006/math">
                    <m:r>
                      <a:rPr lang="en-US" b="0" i="1" smtClean="0">
                        <a:latin typeface="Cambria Math" panose="02040503050406030204" pitchFamily="18" charset="0"/>
                      </a:rPr>
                      <m:t>𝑣𝑎𝑟</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𝑖𝑗</m:t>
                            </m:r>
                          </m:sub>
                        </m:sSub>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𝜎</m:t>
                        </m:r>
                      </m:e>
                      <m:sup>
                        <m:r>
                          <a:rPr lang="en-US" b="0" i="1" smtClean="0">
                            <a:latin typeface="Cambria Math" panose="02040503050406030204" pitchFamily="18" charset="0"/>
                          </a:rPr>
                          <m:t>2</m:t>
                        </m:r>
                      </m:sup>
                    </m:sSup>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𝜏</m:t>
                        </m:r>
                      </m:e>
                      <m:sub>
                        <m:r>
                          <a:rPr lang="en-US" b="0" i="1" smtClean="0">
                            <a:latin typeface="Cambria Math" panose="02040503050406030204" pitchFamily="18" charset="0"/>
                          </a:rPr>
                          <m:t>0</m:t>
                        </m:r>
                      </m:sub>
                      <m:sup>
                        <m:r>
                          <a:rPr lang="en-US" b="0" i="1" smtClean="0">
                            <a:latin typeface="Cambria Math" panose="02040503050406030204" pitchFamily="18" charset="0"/>
                          </a:rPr>
                          <m:t>2</m:t>
                        </m:r>
                      </m:sup>
                    </m:sSubSup>
                  </m:oMath>
                </a14:m>
                <a:endParaRPr lang="en-US" b="0" i="1" dirty="0">
                  <a:latin typeface="Cambria Math" panose="02040503050406030204" pitchFamily="18" charset="0"/>
                </a:endParaRPr>
              </a:p>
              <a:p>
                <a14:m>
                  <m:oMath xmlns:m="http://schemas.openxmlformats.org/officeDocument/2006/math">
                    <m:r>
                      <a:rPr lang="en-US" b="0" i="1" smtClean="0">
                        <a:latin typeface="Cambria Math" panose="02040503050406030204" pitchFamily="18" charset="0"/>
                      </a:rPr>
                      <m:t>𝑐𝑜𝑣</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𝑖𝑗</m:t>
                            </m:r>
                          </m:sub>
                        </m:sSub>
                        <m:r>
                          <a:rPr lang="en-US" b="0" i="1" smtClean="0">
                            <a:latin typeface="Cambria Math" panose="02040503050406030204" pitchFamily="18" charset="0"/>
                          </a:rPr>
                          <m:t>, </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𝑦</m:t>
                            </m:r>
                          </m:e>
                          <m:sub>
                            <m:r>
                              <a:rPr lang="en-US" b="0" i="1" smtClean="0">
                                <a:latin typeface="Cambria Math" panose="02040503050406030204" pitchFamily="18" charset="0"/>
                              </a:rPr>
                              <m:t>𝑘𝑗</m:t>
                            </m:r>
                          </m:sub>
                        </m:sSub>
                      </m:e>
                    </m:d>
                  </m:oMath>
                </a14:m>
                <a:endParaRPr lang="en-US" b="0" i="1" dirty="0">
                  <a:latin typeface="Cambria Math" panose="02040503050406030204" pitchFamily="18" charset="0"/>
                </a:endParaRPr>
              </a:p>
              <a:p>
                <a:pPr marL="327025" lvl="1" indent="0">
                  <a:buNone/>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𝑐𝑜𝑣</m:t>
                      </m:r>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𝑢</m:t>
                              </m:r>
                            </m:e>
                            <m:sub>
                              <m:r>
                                <a:rPr lang="en-US" sz="2800" b="0" i="1" smtClean="0">
                                  <a:latin typeface="Cambria Math" panose="02040503050406030204" pitchFamily="18" charset="0"/>
                                </a:rPr>
                                <m:t>𝑜𝑗</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𝜖</m:t>
                              </m:r>
                            </m:e>
                            <m:sub>
                              <m:r>
                                <a:rPr lang="en-US" sz="2800" b="0" i="1" smtClean="0">
                                  <a:latin typeface="Cambria Math" panose="02040503050406030204" pitchFamily="18" charset="0"/>
                                </a:rPr>
                                <m:t>𝑖𝑗</m:t>
                              </m:r>
                            </m:sub>
                          </m:sSub>
                          <m:r>
                            <a:rPr lang="en-US" sz="2800" b="0" i="1" smtClean="0">
                              <a:latin typeface="Cambria Math" panose="02040503050406030204" pitchFamily="18" charset="0"/>
                            </a:rPr>
                            <m:t>,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𝑢</m:t>
                              </m:r>
                            </m:e>
                            <m:sub>
                              <m:r>
                                <a:rPr lang="en-US" sz="2800" b="0" i="1" smtClean="0">
                                  <a:latin typeface="Cambria Math" panose="02040503050406030204" pitchFamily="18" charset="0"/>
                                </a:rPr>
                                <m:t>𝑜𝑗</m:t>
                              </m:r>
                            </m:sub>
                          </m:sSub>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𝜖</m:t>
                              </m:r>
                            </m:e>
                            <m:sub>
                              <m:r>
                                <a:rPr lang="en-US" sz="2800" b="0" i="1" smtClean="0">
                                  <a:latin typeface="Cambria Math" panose="02040503050406030204" pitchFamily="18" charset="0"/>
                                </a:rPr>
                                <m:t>𝑘𝑗</m:t>
                              </m:r>
                            </m:sub>
                          </m:sSub>
                        </m:e>
                      </m:d>
                    </m:oMath>
                  </m:oMathPara>
                </a14:m>
                <a:endParaRPr lang="en-US" sz="2800" b="0" dirty="0"/>
              </a:p>
              <a:p>
                <a:pPr marL="327025" lvl="1" indent="0">
                  <a:buNone/>
                </a:pPr>
                <a:r>
                  <a:rPr lang="en-US" sz="2800" dirty="0"/>
                  <a:t>= </a:t>
                </a:r>
                <a14:m>
                  <m:oMath xmlns:m="http://schemas.openxmlformats.org/officeDocument/2006/math">
                    <m:r>
                      <a:rPr lang="en-US" sz="2800" b="0" i="1" smtClean="0">
                        <a:latin typeface="Cambria Math" panose="02040503050406030204" pitchFamily="18" charset="0"/>
                      </a:rPr>
                      <m:t>𝑐𝑜𝑣</m:t>
                    </m:r>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𝑢</m:t>
                            </m:r>
                          </m:e>
                          <m:sub>
                            <m:r>
                              <a:rPr lang="en-US" sz="2800" b="0" i="1" smtClean="0">
                                <a:latin typeface="Cambria Math" panose="02040503050406030204" pitchFamily="18" charset="0"/>
                              </a:rPr>
                              <m:t>𝑜𝑗</m:t>
                            </m:r>
                          </m:sub>
                        </m:sSub>
                        <m:r>
                          <a:rPr lang="en-US" sz="2800" b="0" i="1" smtClean="0">
                            <a:latin typeface="Cambria Math" panose="02040503050406030204" pitchFamily="18" charset="0"/>
                          </a:rPr>
                          <m:t>,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𝑢</m:t>
                            </m:r>
                          </m:e>
                          <m:sub>
                            <m:r>
                              <a:rPr lang="en-US" sz="2800" b="0" i="1" smtClean="0">
                                <a:latin typeface="Cambria Math" panose="02040503050406030204" pitchFamily="18" charset="0"/>
                              </a:rPr>
                              <m:t>𝑜𝑗</m:t>
                            </m:r>
                          </m:sub>
                        </m:sSub>
                      </m:e>
                    </m:d>
                    <m:r>
                      <a:rPr lang="en-US" sz="2800" b="0" i="1" smtClean="0">
                        <a:latin typeface="Cambria Math" panose="02040503050406030204" pitchFamily="18" charset="0"/>
                      </a:rPr>
                      <m:t>+</m:t>
                    </m:r>
                    <m:r>
                      <a:rPr lang="en-US" sz="2800" b="0" i="1" smtClean="0">
                        <a:latin typeface="Cambria Math" panose="02040503050406030204" pitchFamily="18" charset="0"/>
                      </a:rPr>
                      <m:t>𝑐𝑜𝑣</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𝜖</m:t>
                        </m:r>
                      </m:e>
                      <m:sub>
                        <m:r>
                          <a:rPr lang="en-US" sz="2800" b="0" i="1" smtClean="0">
                            <a:latin typeface="Cambria Math" panose="02040503050406030204" pitchFamily="18" charset="0"/>
                          </a:rPr>
                          <m:t>𝑖𝑗</m:t>
                        </m:r>
                      </m:sub>
                    </m:sSub>
                    <m:r>
                      <a:rPr lang="en-US" sz="2800" b="0" i="1" smtClean="0">
                        <a:latin typeface="Cambria Math" panose="02040503050406030204" pitchFamily="18" charset="0"/>
                      </a:rPr>
                      <m:t>,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𝜖</m:t>
                        </m:r>
                      </m:e>
                      <m:sub>
                        <m:r>
                          <a:rPr lang="en-US" sz="2800" b="0" i="1" smtClean="0">
                            <a:latin typeface="Cambria Math" panose="02040503050406030204" pitchFamily="18" charset="0"/>
                          </a:rPr>
                          <m:t>𝑘𝑗</m:t>
                        </m:r>
                      </m:sub>
                    </m:sSub>
                    <m:r>
                      <a:rPr lang="en-US" sz="2800" b="0" i="1" smtClean="0">
                        <a:latin typeface="Cambria Math" panose="02040503050406030204" pitchFamily="18" charset="0"/>
                      </a:rPr>
                      <m:t>)</m:t>
                    </m:r>
                  </m:oMath>
                </a14:m>
                <a:r>
                  <a:rPr lang="en-US" sz="2800" dirty="0"/>
                  <a:t> </a:t>
                </a:r>
                <a:r>
                  <a:rPr lang="en-US" sz="900" dirty="0">
                    <a:solidFill>
                      <a:srgbClr val="0070C0"/>
                    </a:solidFill>
                  </a:rPr>
                  <a:t>No cross-level correlation in random effects</a:t>
                </a:r>
                <a:endParaRPr lang="en-US" sz="2400" dirty="0">
                  <a:solidFill>
                    <a:srgbClr val="0070C0"/>
                  </a:solidFill>
                </a:endParaRPr>
              </a:p>
              <a:p>
                <a:pPr marL="327025" lvl="1" indent="0">
                  <a:buNone/>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m:t>
                      </m:r>
                      <m:sSubSup>
                        <m:sSubSupPr>
                          <m:ctrlPr>
                            <a:rPr lang="en-US" sz="2800" b="0" i="1" smtClean="0">
                              <a:latin typeface="Cambria Math" panose="02040503050406030204" pitchFamily="18" charset="0"/>
                            </a:rPr>
                          </m:ctrlPr>
                        </m:sSubSupPr>
                        <m:e>
                          <m:r>
                            <a:rPr lang="en-US" sz="2800" b="0" i="1" smtClean="0">
                              <a:latin typeface="Cambria Math" panose="02040503050406030204" pitchFamily="18" charset="0"/>
                            </a:rPr>
                            <m:t>𝜏</m:t>
                          </m:r>
                        </m:e>
                        <m:sub>
                          <m:r>
                            <a:rPr lang="en-US" sz="2800" b="0" i="1" smtClean="0">
                              <a:latin typeface="Cambria Math" panose="02040503050406030204" pitchFamily="18" charset="0"/>
                            </a:rPr>
                            <m:t>0</m:t>
                          </m:r>
                        </m:sub>
                        <m:sup>
                          <m:r>
                            <a:rPr lang="en-US" sz="2800" b="0" i="1" smtClean="0">
                              <a:latin typeface="Cambria Math" panose="02040503050406030204" pitchFamily="18" charset="0"/>
                            </a:rPr>
                            <m:t>2</m:t>
                          </m:r>
                        </m:sup>
                      </m:sSub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𝜌</m:t>
                          </m:r>
                        </m:e>
                        <m:sup>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𝑖</m:t>
                              </m:r>
                              <m:r>
                                <a:rPr lang="en-US" sz="2800" b="0" i="1" smtClean="0">
                                  <a:latin typeface="Cambria Math" panose="02040503050406030204" pitchFamily="18" charset="0"/>
                                </a:rPr>
                                <m:t>−</m:t>
                              </m:r>
                              <m:r>
                                <a:rPr lang="en-US" sz="2800" b="0" i="1" smtClean="0">
                                  <a:latin typeface="Cambria Math" panose="02040503050406030204" pitchFamily="18" charset="0"/>
                                </a:rPr>
                                <m:t>𝑘</m:t>
                              </m:r>
                            </m:e>
                          </m:d>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𝜎</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 </m:t>
                      </m:r>
                    </m:oMath>
                  </m:oMathPara>
                </a14:m>
                <a:endParaRPr lang="en-US" sz="2800" dirty="0"/>
              </a:p>
            </p:txBody>
          </p:sp>
        </mc:Choice>
        <mc:Fallback xmlns="">
          <p:sp>
            <p:nvSpPr>
              <p:cNvPr id="3" name="Content Placeholder 2">
                <a:extLst>
                  <a:ext uri="{FF2B5EF4-FFF2-40B4-BE49-F238E27FC236}">
                    <a16:creationId xmlns:a16="http://schemas.microsoft.com/office/drawing/2014/main" id="{3ADE595C-6753-5095-38E0-C69A6387A9EA}"/>
                  </a:ext>
                </a:extLst>
              </p:cNvPr>
              <p:cNvSpPr>
                <a:spLocks noGrp="1" noRot="1" noChangeAspect="1" noMove="1" noResize="1" noEditPoints="1" noAdjustHandles="1" noChangeArrowheads="1" noChangeShapeType="1" noTextEdit="1"/>
              </p:cNvSpPr>
              <p:nvPr>
                <p:ph idx="1"/>
              </p:nvPr>
            </p:nvSpPr>
            <p:spPr>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70470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99007-B22D-6ABF-432C-2B125E4879C3}"/>
              </a:ext>
            </a:extLst>
          </p:cNvPr>
          <p:cNvSpPr>
            <a:spLocks noGrp="1"/>
          </p:cNvSpPr>
          <p:nvPr>
            <p:ph type="title"/>
          </p:nvPr>
        </p:nvSpPr>
        <p:spPr/>
        <p:txBody>
          <a:bodyPr/>
          <a:lstStyle/>
          <a:p>
            <a:r>
              <a:rPr lang="en-US" dirty="0"/>
              <a:t>Fitted model</a:t>
            </a:r>
            <a:br>
              <a:rPr lang="en-US" dirty="0"/>
            </a:br>
            <a:r>
              <a:rPr lang="en-US" sz="2800" dirty="0"/>
              <a:t>CP16</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7B148BA-5D34-CC0F-B2BC-0FDD3EE7482D}"/>
                  </a:ext>
                </a:extLst>
              </p:cNvPr>
              <p:cNvSpPr>
                <a:spLocks noGrp="1"/>
              </p:cNvSpPr>
              <p:nvPr>
                <p:ph idx="1"/>
              </p:nvPr>
            </p:nvSpPr>
            <p:spPr/>
            <p:txBody>
              <a:bodyPr>
                <a:normAutofit lnSpcReduction="10000"/>
              </a:bodyPr>
              <a:lstStyle/>
              <a:p>
                <a:r>
                  <a:rPr lang="en-US" sz="2800" dirty="0"/>
                  <a:t>Marginal variance</a:t>
                </a:r>
              </a:p>
              <a:p>
                <a:pPr marL="0" indent="0">
                  <a:buNone/>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𝑉</m:t>
                      </m:r>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𝑦</m:t>
                              </m:r>
                            </m:e>
                            <m:sub>
                              <m:r>
                                <a:rPr lang="en-US" sz="2800" b="0" i="1" smtClean="0">
                                  <a:latin typeface="Cambria Math" panose="02040503050406030204" pitchFamily="18" charset="0"/>
                                </a:rPr>
                                <m:t>1</m:t>
                              </m:r>
                              <m:r>
                                <a:rPr lang="en-US" sz="2800" b="0" i="1" smtClean="0">
                                  <a:latin typeface="Cambria Math" panose="02040503050406030204" pitchFamily="18" charset="0"/>
                                </a:rPr>
                                <m:t>𝑗</m:t>
                              </m:r>
                            </m:sub>
                          </m:sSub>
                        </m:e>
                      </m:d>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6.464</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3.088</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r>
                        <a:rPr lang="en-US" sz="2800" b="0" i="1" smtClean="0">
                          <a:solidFill>
                            <a:srgbClr val="0070C0"/>
                          </a:solidFill>
                          <a:latin typeface="Cambria Math" panose="02040503050406030204" pitchFamily="18" charset="0"/>
                        </a:rPr>
                        <m:t>51.319</m:t>
                      </m:r>
                    </m:oMath>
                  </m:oMathPara>
                </a14:m>
                <a:endParaRPr lang="en-US" sz="2800" b="0" dirty="0">
                  <a:solidFill>
                    <a:srgbClr val="0070C0"/>
                  </a:solidFill>
                </a:endParaRPr>
              </a:p>
              <a:p>
                <a:pPr marL="0" indent="0">
                  <a:buNone/>
                </a:pPr>
                <a:r>
                  <a:rPr lang="en-US" sz="2800" dirty="0"/>
                  <a:t>	same for all 3 groups</a:t>
                </a:r>
              </a:p>
              <a:p>
                <a:r>
                  <a:rPr lang="en-US" sz="2800" dirty="0"/>
                  <a:t>Marginal covariances/correlations</a:t>
                </a:r>
              </a:p>
              <a:p>
                <a:pPr marL="0" indent="0">
                  <a:buNone/>
                </a:pPr>
                <a14:m>
                  <m:oMath xmlns:m="http://schemas.openxmlformats.org/officeDocument/2006/math">
                    <m:r>
                      <a:rPr lang="en-US" sz="2400" b="0" i="1" smtClean="0">
                        <a:latin typeface="Cambria Math" panose="02040503050406030204" pitchFamily="18" charset="0"/>
                      </a:rPr>
                      <m:t>𝑐𝑜𝑣</m:t>
                    </m:r>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1</m:t>
                            </m:r>
                            <m:r>
                              <a:rPr lang="en-US" sz="2400" b="0" i="1" smtClean="0">
                                <a:latin typeface="Cambria Math" panose="02040503050406030204" pitchFamily="18" charset="0"/>
                              </a:rPr>
                              <m:t>𝑗</m:t>
                            </m:r>
                          </m:sub>
                        </m:sSub>
                        <m:r>
                          <a:rPr lang="en-US" sz="2400" b="0" i="1" smtClean="0">
                            <a:latin typeface="Cambria Math" panose="02040503050406030204" pitchFamily="18" charset="0"/>
                          </a:rPr>
                          <m:t>, </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2</m:t>
                            </m:r>
                            <m:r>
                              <a:rPr lang="en-US" sz="2400" b="0" i="1" smtClean="0">
                                <a:latin typeface="Cambria Math" panose="02040503050406030204" pitchFamily="18" charset="0"/>
                              </a:rPr>
                              <m:t>𝑗</m:t>
                            </m:r>
                          </m:sub>
                        </m:sSub>
                      </m:e>
                    </m:d>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6.464</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b="0" i="1" smtClean="0">
                        <a:solidFill>
                          <a:schemeClr val="accent6"/>
                        </a:solidFill>
                        <a:latin typeface="Cambria Math" panose="02040503050406030204" pitchFamily="18" charset="0"/>
                      </a:rPr>
                      <m:t>0.142</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3.088</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oMath>
                </a14:m>
                <a:r>
                  <a:rPr lang="en-US" sz="2400" dirty="0"/>
                  <a:t> = </a:t>
                </a:r>
                <a:r>
                  <a:rPr lang="en-US" sz="2400" dirty="0">
                    <a:solidFill>
                      <a:schemeClr val="tx2"/>
                    </a:solidFill>
                  </a:rPr>
                  <a:t>43.14</a:t>
                </a:r>
              </a:p>
              <a:p>
                <a:pPr marL="0" indent="0">
                  <a:buNone/>
                </a:pPr>
                <a14:m>
                  <m:oMath xmlns:m="http://schemas.openxmlformats.org/officeDocument/2006/math">
                    <m:r>
                      <a:rPr lang="en-US" sz="2400" i="1">
                        <a:latin typeface="Cambria Math" panose="02040503050406030204" pitchFamily="18" charset="0"/>
                      </a:rPr>
                      <m:t>𝑐𝑜𝑣</m:t>
                    </m:r>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1</m:t>
                            </m:r>
                            <m:r>
                              <a:rPr lang="en-US" sz="2400" i="1">
                                <a:latin typeface="Cambria Math" panose="02040503050406030204" pitchFamily="18" charset="0"/>
                              </a:rPr>
                              <m:t>𝑗</m:t>
                            </m:r>
                          </m:sub>
                        </m:sSub>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b="0" i="1" smtClean="0">
                                <a:latin typeface="Cambria Math" panose="02040503050406030204" pitchFamily="18" charset="0"/>
                              </a:rPr>
                              <m:t>3</m:t>
                            </m:r>
                            <m:r>
                              <a:rPr lang="en-US" sz="2400" i="1">
                                <a:latin typeface="Cambria Math" panose="02040503050406030204" pitchFamily="18" charset="0"/>
                              </a:rPr>
                              <m:t>𝑗</m:t>
                            </m:r>
                          </m:sub>
                        </m:sSub>
                      </m:e>
                    </m:d>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6.464</m:t>
                        </m:r>
                      </m:e>
                      <m:sup>
                        <m:r>
                          <a:rPr lang="en-US" sz="2400" i="1">
                            <a:latin typeface="Cambria Math" panose="02040503050406030204" pitchFamily="18" charset="0"/>
                          </a:rPr>
                          <m:t>2</m:t>
                        </m:r>
                      </m:sup>
                    </m:sSup>
                    <m:r>
                      <a:rPr lang="en-US" sz="2400" i="1">
                        <a:latin typeface="Cambria Math" panose="02040503050406030204" pitchFamily="18" charset="0"/>
                      </a:rPr>
                      <m:t>+</m:t>
                    </m:r>
                    <m:sSup>
                      <m:sSupPr>
                        <m:ctrlPr>
                          <a:rPr lang="en-US" sz="2400" b="0" i="1" smtClean="0">
                            <a:latin typeface="Cambria Math" panose="02040503050406030204" pitchFamily="18" charset="0"/>
                          </a:rPr>
                        </m:ctrlPr>
                      </m:sSupPr>
                      <m:e>
                        <m:r>
                          <a:rPr lang="en-US" sz="2400" i="1">
                            <a:latin typeface="Cambria Math" panose="02040503050406030204" pitchFamily="18" charset="0"/>
                          </a:rPr>
                          <m:t>0.142</m:t>
                        </m:r>
                      </m:e>
                      <m:sup>
                        <m:r>
                          <a:rPr lang="en-US" sz="2400" b="0" i="1" smtClean="0">
                            <a:solidFill>
                              <a:srgbClr val="C00000"/>
                            </a:solidFill>
                            <a:latin typeface="Cambria Math" panose="02040503050406030204" pitchFamily="18" charset="0"/>
                          </a:rPr>
                          <m:t>2</m:t>
                        </m:r>
                      </m:sup>
                    </m:sSup>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3.088</m:t>
                        </m:r>
                      </m:e>
                      <m:sup>
                        <m:r>
                          <a:rPr lang="en-US" sz="2400" i="1">
                            <a:latin typeface="Cambria Math" panose="02040503050406030204" pitchFamily="18" charset="0"/>
                          </a:rPr>
                          <m:t>2</m:t>
                        </m:r>
                      </m:sup>
                    </m:sSup>
                    <m:r>
                      <a:rPr lang="en-US" sz="2400" i="1">
                        <a:latin typeface="Cambria Math" panose="02040503050406030204" pitchFamily="18" charset="0"/>
                      </a:rPr>
                      <m:t>)</m:t>
                    </m:r>
                  </m:oMath>
                </a14:m>
                <a:r>
                  <a:rPr lang="en-US" sz="2400" dirty="0"/>
                  <a:t> = </a:t>
                </a:r>
                <a:r>
                  <a:rPr lang="en-US" sz="2400" dirty="0">
                    <a:solidFill>
                      <a:srgbClr val="C00000"/>
                    </a:solidFill>
                  </a:rPr>
                  <a:t>41.976</a:t>
                </a:r>
              </a:p>
              <a:p>
                <a:pPr marL="0" indent="0">
                  <a:buNone/>
                </a:pPr>
                <a14:m>
                  <m:oMathPara xmlns:m="http://schemas.openxmlformats.org/officeDocument/2006/math">
                    <m:oMathParaPr>
                      <m:jc m:val="left"/>
                    </m:oMathParaPr>
                    <m:oMath xmlns:m="http://schemas.openxmlformats.org/officeDocument/2006/math">
                      <m:r>
                        <a:rPr lang="en-US" sz="2400" b="0" i="1" smtClean="0">
                          <a:latin typeface="Cambria Math" panose="02040503050406030204" pitchFamily="18" charset="0"/>
                        </a:rPr>
                        <m:t>𝑐𝑜𝑟𝑟</m:t>
                      </m:r>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1</m:t>
                              </m:r>
                              <m:r>
                                <a:rPr lang="en-US" sz="2400" b="0" i="1" smtClean="0">
                                  <a:latin typeface="Cambria Math" panose="02040503050406030204" pitchFamily="18" charset="0"/>
                                </a:rPr>
                                <m:t>𝑗</m:t>
                              </m:r>
                            </m:sub>
                          </m:sSub>
                          <m:r>
                            <a:rPr lang="en-US" sz="2400" b="0" i="1" smtClean="0">
                              <a:latin typeface="Cambria Math" panose="02040503050406030204" pitchFamily="18" charset="0"/>
                            </a:rPr>
                            <m:t>, </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2</m:t>
                              </m:r>
                              <m:r>
                                <a:rPr lang="en-US" sz="2400" b="0" i="1" smtClean="0">
                                  <a:latin typeface="Cambria Math" panose="02040503050406030204" pitchFamily="18" charset="0"/>
                                </a:rPr>
                                <m:t>𝑗</m:t>
                              </m:r>
                            </m:sub>
                          </m:sSub>
                        </m:e>
                      </m:d>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solidFill>
                                <a:schemeClr val="accent6"/>
                              </a:solidFill>
                              <a:latin typeface="Cambria Math" panose="02040503050406030204" pitchFamily="18" charset="0"/>
                            </a:rPr>
                            <m:t>43.14</m:t>
                          </m:r>
                        </m:num>
                        <m:den>
                          <m:rad>
                            <m:radPr>
                              <m:degHide m:val="on"/>
                              <m:ctrlPr>
                                <a:rPr lang="en-US" sz="2400" b="0" i="1" smtClean="0">
                                  <a:solidFill>
                                    <a:srgbClr val="0070C0"/>
                                  </a:solidFill>
                                  <a:latin typeface="Cambria Math" panose="02040503050406030204" pitchFamily="18" charset="0"/>
                                </a:rPr>
                              </m:ctrlPr>
                            </m:radPr>
                            <m:deg/>
                            <m:e>
                              <m:r>
                                <a:rPr lang="en-US" sz="2400" b="0" i="1" smtClean="0">
                                  <a:solidFill>
                                    <a:srgbClr val="0070C0"/>
                                  </a:solidFill>
                                  <a:latin typeface="Cambria Math" panose="02040503050406030204" pitchFamily="18" charset="0"/>
                                </a:rPr>
                                <m:t>51.319</m:t>
                              </m:r>
                            </m:e>
                          </m:rad>
                          <m:rad>
                            <m:radPr>
                              <m:degHide m:val="on"/>
                              <m:ctrlPr>
                                <a:rPr lang="en-US" sz="2400" b="0" i="1" smtClean="0">
                                  <a:solidFill>
                                    <a:srgbClr val="0070C0"/>
                                  </a:solidFill>
                                  <a:latin typeface="Cambria Math" panose="02040503050406030204" pitchFamily="18" charset="0"/>
                                </a:rPr>
                              </m:ctrlPr>
                            </m:radPr>
                            <m:deg/>
                            <m:e>
                              <m:r>
                                <a:rPr lang="en-US" sz="2400" b="0" i="1" smtClean="0">
                                  <a:solidFill>
                                    <a:srgbClr val="0070C0"/>
                                  </a:solidFill>
                                  <a:latin typeface="Cambria Math" panose="02040503050406030204" pitchFamily="18" charset="0"/>
                                </a:rPr>
                                <m:t>51.319</m:t>
                              </m:r>
                            </m:e>
                          </m:rad>
                        </m:den>
                      </m:f>
                      <m:r>
                        <a:rPr lang="en-US" sz="2400" b="0" i="1" smtClean="0">
                          <a:latin typeface="Cambria Math" panose="02040503050406030204" pitchFamily="18" charset="0"/>
                        </a:rPr>
                        <m:t>=0.841</m:t>
                      </m:r>
                    </m:oMath>
                  </m:oMathPara>
                </a14:m>
                <a:endParaRPr lang="en-US" sz="2400" dirty="0"/>
              </a:p>
              <a:p>
                <a:pPr marL="0" indent="0">
                  <a:buNone/>
                </a:pPr>
                <a14:m>
                  <m:oMathPara xmlns:m="http://schemas.openxmlformats.org/officeDocument/2006/math">
                    <m:oMathParaPr>
                      <m:jc m:val="left"/>
                    </m:oMathParaPr>
                    <m:oMath xmlns:m="http://schemas.openxmlformats.org/officeDocument/2006/math">
                      <m:r>
                        <a:rPr lang="en-US" sz="2400" i="1">
                          <a:latin typeface="Cambria Math" panose="02040503050406030204" pitchFamily="18" charset="0"/>
                        </a:rPr>
                        <m:t>𝑐𝑜𝑟𝑟</m:t>
                      </m:r>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1</m:t>
                              </m:r>
                              <m:r>
                                <a:rPr lang="en-US" sz="2400" i="1">
                                  <a:latin typeface="Cambria Math" panose="02040503050406030204" pitchFamily="18" charset="0"/>
                                </a:rPr>
                                <m:t>𝑗</m:t>
                              </m:r>
                            </m:sub>
                          </m:sSub>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b="0" i="1" smtClean="0">
                                  <a:latin typeface="Cambria Math" panose="02040503050406030204" pitchFamily="18" charset="0"/>
                                </a:rPr>
                                <m:t>3</m:t>
                              </m:r>
                              <m:r>
                                <a:rPr lang="en-US" sz="2400" i="1">
                                  <a:latin typeface="Cambria Math" panose="02040503050406030204" pitchFamily="18" charset="0"/>
                                </a:rPr>
                                <m:t>𝑗</m:t>
                              </m:r>
                            </m:sub>
                          </m:sSub>
                        </m:e>
                      </m:d>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b="0" i="1" smtClean="0">
                              <a:solidFill>
                                <a:srgbClr val="C00000"/>
                              </a:solidFill>
                              <a:latin typeface="Cambria Math" panose="02040503050406030204" pitchFamily="18" charset="0"/>
                            </a:rPr>
                            <m:t>41.976</m:t>
                          </m:r>
                        </m:num>
                        <m:den>
                          <m:rad>
                            <m:radPr>
                              <m:degHide m:val="on"/>
                              <m:ctrlPr>
                                <a:rPr lang="en-US" sz="2400" i="1">
                                  <a:solidFill>
                                    <a:srgbClr val="0070C0"/>
                                  </a:solidFill>
                                  <a:latin typeface="Cambria Math" panose="02040503050406030204" pitchFamily="18" charset="0"/>
                                </a:rPr>
                              </m:ctrlPr>
                            </m:radPr>
                            <m:deg/>
                            <m:e>
                              <m:r>
                                <a:rPr lang="en-US" sz="2400" i="1">
                                  <a:solidFill>
                                    <a:srgbClr val="0070C0"/>
                                  </a:solidFill>
                                  <a:latin typeface="Cambria Math" panose="02040503050406030204" pitchFamily="18" charset="0"/>
                                </a:rPr>
                                <m:t>51.319</m:t>
                              </m:r>
                            </m:e>
                          </m:rad>
                          <m:rad>
                            <m:radPr>
                              <m:degHide m:val="on"/>
                              <m:ctrlPr>
                                <a:rPr lang="en-US" sz="2400" i="1">
                                  <a:solidFill>
                                    <a:srgbClr val="0070C0"/>
                                  </a:solidFill>
                                  <a:latin typeface="Cambria Math" panose="02040503050406030204" pitchFamily="18" charset="0"/>
                                </a:rPr>
                              </m:ctrlPr>
                            </m:radPr>
                            <m:deg/>
                            <m:e>
                              <m:r>
                                <a:rPr lang="en-US" sz="2400" i="1">
                                  <a:solidFill>
                                    <a:srgbClr val="0070C0"/>
                                  </a:solidFill>
                                  <a:latin typeface="Cambria Math" panose="02040503050406030204" pitchFamily="18" charset="0"/>
                                </a:rPr>
                                <m:t>51.319</m:t>
                              </m:r>
                            </m:e>
                          </m:rad>
                        </m:den>
                      </m:f>
                      <m:r>
                        <a:rPr lang="en-US" sz="2400" i="1">
                          <a:latin typeface="Cambria Math" panose="02040503050406030204" pitchFamily="18" charset="0"/>
                        </a:rPr>
                        <m:t>=0.8</m:t>
                      </m:r>
                      <m:r>
                        <a:rPr lang="en-US" sz="2400" b="0" i="1" smtClean="0">
                          <a:latin typeface="Cambria Math" panose="02040503050406030204" pitchFamily="18" charset="0"/>
                        </a:rPr>
                        <m:t>18</m:t>
                      </m:r>
                    </m:oMath>
                  </m:oMathPara>
                </a14:m>
                <a:endParaRPr lang="en-US" sz="2400"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E7B148BA-5D34-CC0F-B2BC-0FDD3EE7482D}"/>
                  </a:ext>
                </a:extLst>
              </p:cNvPr>
              <p:cNvSpPr>
                <a:spLocks noGrp="1" noRot="1" noChangeAspect="1" noMove="1" noResize="1" noEditPoints="1" noAdjustHandles="1" noChangeArrowheads="1" noChangeShapeType="1" noTextEdit="1"/>
              </p:cNvSpPr>
              <p:nvPr>
                <p:ph idx="1"/>
              </p:nvPr>
            </p:nvSpPr>
            <p:spPr>
              <a:blipFill>
                <a:blip r:embed="rId2"/>
                <a:stretch>
                  <a:fillRect l="-444" t="-2423"/>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6CB483B-1B0D-00A8-36B6-D4BEC2039C4E}"/>
              </a:ext>
            </a:extLst>
          </p:cNvPr>
          <p:cNvSpPr txBox="1"/>
          <p:nvPr/>
        </p:nvSpPr>
        <p:spPr>
          <a:xfrm>
            <a:off x="4191000" y="533400"/>
            <a:ext cx="4648200"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 Marginal variance covariance </a:t>
            </a:r>
          </a:p>
          <a:p>
            <a:r>
              <a:rPr lang="en-US" dirty="0">
                <a:latin typeface="Courier New" panose="02070309020205020404" pitchFamily="49" charset="0"/>
                <a:cs typeface="Courier New" panose="02070309020205020404" pitchFamily="49" charset="0"/>
              </a:rPr>
              <a:t>     time=1 time=2 time=3</a:t>
            </a:r>
          </a:p>
          <a:p>
            <a:r>
              <a:rPr lang="en-US" dirty="0">
                <a:latin typeface="Courier New" panose="02070309020205020404" pitchFamily="49" charset="0"/>
                <a:cs typeface="Courier New" panose="02070309020205020404" pitchFamily="49" charset="0"/>
              </a:rPr>
              <a:t>## 1 </a:t>
            </a:r>
            <a:r>
              <a:rPr lang="en-US" dirty="0">
                <a:solidFill>
                  <a:srgbClr val="0070C0"/>
                </a:solidFill>
                <a:latin typeface="Courier New" panose="02070309020205020404" pitchFamily="49" charset="0"/>
                <a:cs typeface="Courier New" panose="02070309020205020404" pitchFamily="49" charset="0"/>
              </a:rPr>
              <a:t>51.318</a:t>
            </a:r>
            <a:r>
              <a:rPr lang="en-US" dirty="0">
                <a:latin typeface="Courier New" panose="02070309020205020404" pitchFamily="49" charset="0"/>
                <a:cs typeface="Courier New" panose="02070309020205020404" pitchFamily="49" charset="0"/>
              </a:rPr>
              <a:t> </a:t>
            </a:r>
            <a:r>
              <a:rPr lang="en-US" dirty="0">
                <a:solidFill>
                  <a:schemeClr val="accent6"/>
                </a:solidFill>
                <a:latin typeface="Courier New" panose="02070309020205020404" pitchFamily="49" charset="0"/>
                <a:cs typeface="Courier New" panose="02070309020205020404" pitchFamily="49" charset="0"/>
              </a:rPr>
              <a:t>43.137</a:t>
            </a:r>
            <a:r>
              <a:rPr lang="en-US" dirty="0">
                <a:latin typeface="Courier New" panose="02070309020205020404" pitchFamily="49" charset="0"/>
                <a:cs typeface="Courier New" panose="02070309020205020404" pitchFamily="49" charset="0"/>
              </a:rPr>
              <a:t> </a:t>
            </a:r>
            <a:r>
              <a:rPr lang="en-US" dirty="0">
                <a:solidFill>
                  <a:srgbClr val="C00000"/>
                </a:solidFill>
                <a:latin typeface="Courier New" panose="02070309020205020404" pitchFamily="49" charset="0"/>
                <a:cs typeface="Courier New" panose="02070309020205020404" pitchFamily="49" charset="0"/>
              </a:rPr>
              <a:t>41.976</a:t>
            </a:r>
            <a:r>
              <a:rPr lang="en-US" dirty="0">
                <a:latin typeface="Courier New" panose="02070309020205020404" pitchFamily="49" charset="0"/>
                <a:cs typeface="Courier New" panose="02070309020205020404" pitchFamily="49" charset="0"/>
              </a:rPr>
              <a:t> time=1</a:t>
            </a:r>
          </a:p>
          <a:p>
            <a:r>
              <a:rPr lang="en-US" dirty="0">
                <a:latin typeface="Courier New" panose="02070309020205020404" pitchFamily="49" charset="0"/>
                <a:cs typeface="Courier New" panose="02070309020205020404" pitchFamily="49" charset="0"/>
              </a:rPr>
              <a:t>## 2 </a:t>
            </a:r>
            <a:r>
              <a:rPr lang="en-US" dirty="0">
                <a:solidFill>
                  <a:schemeClr val="accent6"/>
                </a:solidFill>
                <a:latin typeface="Courier New" panose="02070309020205020404" pitchFamily="49" charset="0"/>
                <a:cs typeface="Courier New" panose="02070309020205020404" pitchFamily="49" charset="0"/>
              </a:rPr>
              <a:t>43.137</a:t>
            </a:r>
            <a:r>
              <a:rPr lang="en-US" dirty="0">
                <a:latin typeface="Courier New" panose="02070309020205020404" pitchFamily="49" charset="0"/>
                <a:cs typeface="Courier New" panose="02070309020205020404" pitchFamily="49" charset="0"/>
              </a:rPr>
              <a:t> </a:t>
            </a:r>
            <a:r>
              <a:rPr lang="en-US" dirty="0">
                <a:solidFill>
                  <a:srgbClr val="0070C0"/>
                </a:solidFill>
                <a:latin typeface="Courier New" panose="02070309020205020404" pitchFamily="49" charset="0"/>
                <a:cs typeface="Courier New" panose="02070309020205020404" pitchFamily="49" charset="0"/>
              </a:rPr>
              <a:t>51.318</a:t>
            </a:r>
            <a:r>
              <a:rPr lang="en-US" dirty="0">
                <a:latin typeface="Courier New" panose="02070309020205020404" pitchFamily="49" charset="0"/>
                <a:cs typeface="Courier New" panose="02070309020205020404" pitchFamily="49" charset="0"/>
              </a:rPr>
              <a:t> </a:t>
            </a:r>
            <a:r>
              <a:rPr lang="en-US" dirty="0">
                <a:solidFill>
                  <a:schemeClr val="accent6"/>
                </a:solidFill>
                <a:latin typeface="Courier New" panose="02070309020205020404" pitchFamily="49" charset="0"/>
                <a:cs typeface="Courier New" panose="02070309020205020404" pitchFamily="49" charset="0"/>
              </a:rPr>
              <a:t>43.137</a:t>
            </a:r>
            <a:r>
              <a:rPr lang="en-US" dirty="0">
                <a:latin typeface="Courier New" panose="02070309020205020404" pitchFamily="49" charset="0"/>
                <a:cs typeface="Courier New" panose="02070309020205020404" pitchFamily="49" charset="0"/>
              </a:rPr>
              <a:t> time=2</a:t>
            </a:r>
          </a:p>
          <a:p>
            <a:r>
              <a:rPr lang="en-US" dirty="0">
                <a:latin typeface="Courier New" panose="02070309020205020404" pitchFamily="49" charset="0"/>
                <a:cs typeface="Courier New" panose="02070309020205020404" pitchFamily="49" charset="0"/>
              </a:rPr>
              <a:t>## 3 </a:t>
            </a:r>
            <a:r>
              <a:rPr lang="en-US" dirty="0">
                <a:solidFill>
                  <a:srgbClr val="C00000"/>
                </a:solidFill>
                <a:latin typeface="Courier New" panose="02070309020205020404" pitchFamily="49" charset="0"/>
                <a:cs typeface="Courier New" panose="02070309020205020404" pitchFamily="49" charset="0"/>
              </a:rPr>
              <a:t>41.976</a:t>
            </a:r>
            <a:r>
              <a:rPr lang="en-US" dirty="0">
                <a:latin typeface="Courier New" panose="02070309020205020404" pitchFamily="49" charset="0"/>
                <a:cs typeface="Courier New" panose="02070309020205020404" pitchFamily="49" charset="0"/>
              </a:rPr>
              <a:t> </a:t>
            </a:r>
            <a:r>
              <a:rPr lang="en-US" dirty="0">
                <a:solidFill>
                  <a:schemeClr val="accent6"/>
                </a:solidFill>
                <a:latin typeface="Courier New" panose="02070309020205020404" pitchFamily="49" charset="0"/>
                <a:cs typeface="Courier New" panose="02070309020205020404" pitchFamily="49" charset="0"/>
              </a:rPr>
              <a:t>43.137</a:t>
            </a:r>
            <a:r>
              <a:rPr lang="en-US" dirty="0">
                <a:latin typeface="Courier New" panose="02070309020205020404" pitchFamily="49" charset="0"/>
                <a:cs typeface="Courier New" panose="02070309020205020404" pitchFamily="49" charset="0"/>
              </a:rPr>
              <a:t> </a:t>
            </a:r>
            <a:r>
              <a:rPr lang="en-US" dirty="0">
                <a:solidFill>
                  <a:srgbClr val="0070C0"/>
                </a:solidFill>
                <a:latin typeface="Courier New" panose="02070309020205020404" pitchFamily="49" charset="0"/>
                <a:cs typeface="Courier New" panose="02070309020205020404" pitchFamily="49" charset="0"/>
              </a:rPr>
              <a:t>51.318 </a:t>
            </a:r>
            <a:r>
              <a:rPr lang="en-US" dirty="0">
                <a:latin typeface="Courier New" panose="02070309020205020404" pitchFamily="49" charset="0"/>
                <a:cs typeface="Courier New" panose="02070309020205020404" pitchFamily="49" charset="0"/>
              </a:rPr>
              <a:t>time=3</a:t>
            </a:r>
          </a:p>
        </p:txBody>
      </p:sp>
    </p:spTree>
    <p:extLst>
      <p:ext uri="{BB962C8B-B14F-4D97-AF65-F5344CB8AC3E}">
        <p14:creationId xmlns:p14="http://schemas.microsoft.com/office/powerpoint/2010/main" val="1937605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73C8D-DDF5-476B-9E3F-427442268AD5}"/>
              </a:ext>
            </a:extLst>
          </p:cNvPr>
          <p:cNvSpPr>
            <a:spLocks noGrp="1"/>
          </p:cNvSpPr>
          <p:nvPr>
            <p:ph type="title"/>
          </p:nvPr>
        </p:nvSpPr>
        <p:spPr/>
        <p:txBody>
          <a:bodyPr/>
          <a:lstStyle/>
          <a:p>
            <a:r>
              <a:rPr lang="en-US" dirty="0"/>
              <a:t>Notes</a:t>
            </a:r>
          </a:p>
        </p:txBody>
      </p:sp>
      <p:sp>
        <p:nvSpPr>
          <p:cNvPr id="3" name="Content Placeholder 2">
            <a:extLst>
              <a:ext uri="{FF2B5EF4-FFF2-40B4-BE49-F238E27FC236}">
                <a16:creationId xmlns:a16="http://schemas.microsoft.com/office/drawing/2014/main" id="{D258D87E-2EF5-495A-A368-BD74CD402E89}"/>
              </a:ext>
            </a:extLst>
          </p:cNvPr>
          <p:cNvSpPr>
            <a:spLocks noGrp="1"/>
          </p:cNvSpPr>
          <p:nvPr>
            <p:ph idx="1"/>
          </p:nvPr>
        </p:nvSpPr>
        <p:spPr/>
        <p:txBody>
          <a:bodyPr/>
          <a:lstStyle/>
          <a:p>
            <a:r>
              <a:rPr lang="en-US" dirty="0"/>
              <a:t>“The extent to which time dependence can be modeled by random slopes, or rather by autocorrelated residuals, or a combination of both, depends on the phenomenon being modeled. This issue usually will be decided empirically.”</a:t>
            </a:r>
          </a:p>
        </p:txBody>
      </p:sp>
    </p:spTree>
    <p:extLst>
      <p:ext uri="{BB962C8B-B14F-4D97-AF65-F5344CB8AC3E}">
        <p14:creationId xmlns:p14="http://schemas.microsoft.com/office/powerpoint/2010/main" val="2662917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7BBC1-45BF-4BA7-89A1-B66C11EB9A69}"/>
              </a:ext>
            </a:extLst>
          </p:cNvPr>
          <p:cNvSpPr>
            <a:spLocks noGrp="1"/>
          </p:cNvSpPr>
          <p:nvPr>
            <p:ph type="title"/>
          </p:nvPr>
        </p:nvSpPr>
        <p:spPr/>
        <p:txBody>
          <a:bodyPr/>
          <a:lstStyle/>
          <a:p>
            <a:r>
              <a:rPr lang="en-US" sz="4000" dirty="0"/>
              <a:t>From </a:t>
            </a:r>
            <a:r>
              <a:rPr lang="en-US" sz="4000" dirty="0">
                <a:solidFill>
                  <a:schemeClr val="accent6"/>
                </a:solidFill>
                <a:effectLst/>
                <a:ea typeface="Times New Roman" panose="02020603050405020304" pitchFamily="18" charset="0"/>
              </a:rPr>
              <a:t>Roback and Legler (2019)</a:t>
            </a:r>
            <a:endParaRPr lang="en-US" dirty="0"/>
          </a:p>
        </p:txBody>
      </p:sp>
      <p:sp>
        <p:nvSpPr>
          <p:cNvPr id="3" name="Content Placeholder 2">
            <a:extLst>
              <a:ext uri="{FF2B5EF4-FFF2-40B4-BE49-F238E27FC236}">
                <a16:creationId xmlns:a16="http://schemas.microsoft.com/office/drawing/2014/main" id="{D5D513DE-955B-4205-9026-6047280E59FA}"/>
              </a:ext>
            </a:extLst>
          </p:cNvPr>
          <p:cNvSpPr>
            <a:spLocks noGrp="1"/>
          </p:cNvSpPr>
          <p:nvPr>
            <p:ph idx="1"/>
          </p:nvPr>
        </p:nvSpPr>
        <p:spPr/>
        <p:txBody>
          <a:bodyPr/>
          <a:lstStyle/>
          <a:p>
            <a:r>
              <a:rPr lang="en-US" sz="1800" dirty="0">
                <a:solidFill>
                  <a:srgbClr val="333333"/>
                </a:solidFill>
                <a:effectLst/>
                <a:latin typeface="Arial" panose="020B0604020202020204" pitchFamily="34" charset="0"/>
                <a:ea typeface="Times New Roman" panose="02020603050405020304" pitchFamily="18" charset="0"/>
              </a:rPr>
              <a:t>… as is often true in multilevel models, the choice of covariance matrix </a:t>
            </a:r>
            <a:r>
              <a:rPr lang="en-US" sz="1800" b="1" dirty="0">
                <a:solidFill>
                  <a:srgbClr val="333333"/>
                </a:solidFill>
                <a:effectLst/>
                <a:latin typeface="Arial" panose="020B0604020202020204" pitchFamily="34" charset="0"/>
                <a:ea typeface="Times New Roman" panose="02020603050405020304" pitchFamily="18" charset="0"/>
              </a:rPr>
              <a:t>does not greatly affect estimates </a:t>
            </a:r>
            <a:r>
              <a:rPr lang="en-US" sz="1800" dirty="0">
                <a:solidFill>
                  <a:srgbClr val="333333"/>
                </a:solidFill>
                <a:effectLst/>
                <a:latin typeface="Arial" panose="020B0604020202020204" pitchFamily="34" charset="0"/>
                <a:ea typeface="Times New Roman" panose="02020603050405020304" pitchFamily="18" charset="0"/>
              </a:rPr>
              <a:t>of fixed effects. The choice of covariance structure could potentially impact the </a:t>
            </a:r>
            <a:r>
              <a:rPr lang="en-US" sz="1800" b="1" dirty="0">
                <a:solidFill>
                  <a:srgbClr val="333333"/>
                </a:solidFill>
                <a:effectLst/>
                <a:latin typeface="Arial" panose="020B0604020202020204" pitchFamily="34" charset="0"/>
                <a:ea typeface="Times New Roman" panose="02020603050405020304" pitchFamily="18" charset="0"/>
              </a:rPr>
              <a:t>standard errors </a:t>
            </a:r>
            <a:r>
              <a:rPr lang="en-US" sz="1800" dirty="0">
                <a:solidFill>
                  <a:srgbClr val="333333"/>
                </a:solidFill>
                <a:effectLst/>
                <a:latin typeface="Arial" panose="020B0604020202020204" pitchFamily="34" charset="0"/>
                <a:ea typeface="Times New Roman" panose="02020603050405020304" pitchFamily="18" charset="0"/>
              </a:rPr>
              <a:t>of fixed effects, and thus the associated test statistics… In fact, the standard model typically works very well. </a:t>
            </a:r>
            <a:r>
              <a:rPr lang="en-US" sz="1800" b="1" dirty="0">
                <a:solidFill>
                  <a:srgbClr val="333333"/>
                </a:solidFill>
                <a:effectLst/>
                <a:latin typeface="Arial" panose="020B0604020202020204" pitchFamily="34" charset="0"/>
                <a:ea typeface="Times New Roman" panose="02020603050405020304" pitchFamily="18" charset="0"/>
              </a:rPr>
              <a:t>So is it worth the time and effort to accurately model the covariance structure? </a:t>
            </a:r>
            <a:r>
              <a:rPr lang="en-US" sz="1800" dirty="0">
                <a:solidFill>
                  <a:srgbClr val="333333"/>
                </a:solidFill>
                <a:effectLst/>
                <a:latin typeface="Arial" panose="020B0604020202020204" pitchFamily="34" charset="0"/>
                <a:ea typeface="Times New Roman" panose="02020603050405020304" pitchFamily="18" charset="0"/>
              </a:rPr>
              <a:t>If primary interest is in inference regarding </a:t>
            </a:r>
            <a:r>
              <a:rPr lang="en-US" sz="1800" b="1" dirty="0">
                <a:solidFill>
                  <a:srgbClr val="333333"/>
                </a:solidFill>
                <a:effectLst/>
                <a:latin typeface="Arial" panose="020B0604020202020204" pitchFamily="34" charset="0"/>
                <a:ea typeface="Times New Roman" panose="02020603050405020304" pitchFamily="18" charset="0"/>
              </a:rPr>
              <a:t>fixed effects, </a:t>
            </a:r>
            <a:r>
              <a:rPr lang="en-US" sz="1800" dirty="0">
                <a:solidFill>
                  <a:srgbClr val="333333"/>
                </a:solidFill>
                <a:effectLst/>
                <a:latin typeface="Arial" panose="020B0604020202020204" pitchFamily="34" charset="0"/>
                <a:ea typeface="Times New Roman" panose="02020603050405020304" pitchFamily="18" charset="0"/>
              </a:rPr>
              <a:t>and if the standard errors for the fixed effects appear robust to choice of covariance structure, then extensive time spent modeling the covariance structure is not advised. However, if researchers are interested in predicted </a:t>
            </a:r>
            <a:r>
              <a:rPr lang="en-US" sz="1800" b="1" dirty="0">
                <a:solidFill>
                  <a:srgbClr val="333333"/>
                </a:solidFill>
                <a:effectLst/>
                <a:latin typeface="Arial" panose="020B0604020202020204" pitchFamily="34" charset="0"/>
                <a:ea typeface="Times New Roman" panose="02020603050405020304" pitchFamily="18" charset="0"/>
              </a:rPr>
              <a:t>random effects </a:t>
            </a:r>
            <a:r>
              <a:rPr lang="en-US" sz="1800" dirty="0">
                <a:solidFill>
                  <a:srgbClr val="333333"/>
                </a:solidFill>
                <a:effectLst/>
                <a:latin typeface="Arial" panose="020B0604020202020204" pitchFamily="34" charset="0"/>
                <a:ea typeface="Times New Roman" panose="02020603050405020304" pitchFamily="18" charset="0"/>
              </a:rPr>
              <a:t>and estimated variance components in addition to estimated fixed effects, then choice of covariance structure can make a big difference. For instance, if researchers are interested in drawing conclusions about </a:t>
            </a:r>
            <a:r>
              <a:rPr lang="en-US" sz="1800" b="1" dirty="0">
                <a:solidFill>
                  <a:srgbClr val="333333"/>
                </a:solidFill>
                <a:effectLst/>
                <a:latin typeface="Arial" panose="020B0604020202020204" pitchFamily="34" charset="0"/>
                <a:ea typeface="Times New Roman" panose="02020603050405020304" pitchFamily="18" charset="0"/>
              </a:rPr>
              <a:t>particular schools </a:t>
            </a:r>
            <a:r>
              <a:rPr lang="en-US" sz="1800" dirty="0">
                <a:solidFill>
                  <a:srgbClr val="333333"/>
                </a:solidFill>
                <a:effectLst/>
                <a:latin typeface="Arial" panose="020B0604020202020204" pitchFamily="34" charset="0"/>
                <a:ea typeface="Times New Roman" panose="02020603050405020304" pitchFamily="18" charset="0"/>
              </a:rPr>
              <a:t>rather than </a:t>
            </a:r>
            <a:r>
              <a:rPr lang="en-US" sz="1800" b="1" dirty="0">
                <a:solidFill>
                  <a:srgbClr val="333333"/>
                </a:solidFill>
                <a:effectLst/>
                <a:latin typeface="Arial" panose="020B0604020202020204" pitchFamily="34" charset="0"/>
                <a:ea typeface="Times New Roman" panose="02020603050405020304" pitchFamily="18" charset="0"/>
              </a:rPr>
              <a:t>charter schools </a:t>
            </a:r>
            <a:r>
              <a:rPr lang="en-US" sz="1800" dirty="0">
                <a:solidFill>
                  <a:srgbClr val="333333"/>
                </a:solidFill>
                <a:effectLst/>
                <a:latin typeface="Arial" panose="020B0604020202020204" pitchFamily="34" charset="0"/>
                <a:ea typeface="Times New Roman" panose="02020603050405020304" pitchFamily="18" charset="0"/>
              </a:rPr>
              <a:t>in general, they may more carefully model the covariance structure in this study.</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603016996"/>
      </p:ext>
    </p:extLst>
  </p:cSld>
  <p:clrMapOvr>
    <a:masterClrMapping/>
  </p:clrMapOvr>
</p:sld>
</file>

<file path=ppt/theme/theme1.xml><?xml version="1.0" encoding="utf-8"?>
<a:theme xmlns:a="http://schemas.openxmlformats.org/drawingml/2006/main" name="Default Them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53875</TotalTime>
  <Words>2289</Words>
  <Application>Microsoft Office PowerPoint</Application>
  <PresentationFormat>On-screen Show (4:3)</PresentationFormat>
  <Paragraphs>223</Paragraphs>
  <Slides>31</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31</vt:i4>
      </vt:variant>
    </vt:vector>
  </HeadingPairs>
  <TitlesOfParts>
    <vt:vector size="42" baseType="lpstr">
      <vt:lpstr>Arial</vt:lpstr>
      <vt:lpstr>Calibri</vt:lpstr>
      <vt:lpstr>Cambria</vt:lpstr>
      <vt:lpstr>Cambria Math</vt:lpstr>
      <vt:lpstr>Courier New</vt:lpstr>
      <vt:lpstr>Garamond</vt:lpstr>
      <vt:lpstr>SourceCodePro-Regular</vt:lpstr>
      <vt:lpstr>Symbol</vt:lpstr>
      <vt:lpstr>Times New Roman</vt:lpstr>
      <vt:lpstr>Wingdings</vt:lpstr>
      <vt:lpstr>Default Theme</vt:lpstr>
      <vt:lpstr>Stat 414 – Day 17</vt:lpstr>
      <vt:lpstr>Updates</vt:lpstr>
      <vt:lpstr>Last time: Longitudinal data cont.</vt:lpstr>
      <vt:lpstr>What do we mean by correlated level 1 residuals?</vt:lpstr>
      <vt:lpstr>Autoregressive (Level 1) residuals</vt:lpstr>
      <vt:lpstr>AR(1) model</vt:lpstr>
      <vt:lpstr>Fitted model CP16</vt:lpstr>
      <vt:lpstr>Notes</vt:lpstr>
      <vt:lpstr>From Roback and Legler (2019)</vt:lpstr>
      <vt:lpstr>Repeated measures ANOVA</vt:lpstr>
      <vt:lpstr>Three-level models</vt:lpstr>
      <vt:lpstr>Three-level model</vt:lpstr>
      <vt:lpstr>Three-level model cont</vt:lpstr>
      <vt:lpstr>Day 16 quiz </vt:lpstr>
      <vt:lpstr>ICC for Three-level model</vt:lpstr>
      <vt:lpstr>Question 5</vt:lpstr>
      <vt:lpstr>Case study</vt:lpstr>
      <vt:lpstr>3-level models (i)</vt:lpstr>
      <vt:lpstr>3-level models</vt:lpstr>
      <vt:lpstr>Watch out for</vt:lpstr>
      <vt:lpstr>Leftovers</vt:lpstr>
      <vt:lpstr>Leftovers cont</vt:lpstr>
      <vt:lpstr>Leftovers: marginal vs. conditional</vt:lpstr>
      <vt:lpstr>HW 8</vt:lpstr>
      <vt:lpstr>HW 8 cont</vt:lpstr>
      <vt:lpstr>Week 10</vt:lpstr>
      <vt:lpstr>To Do</vt:lpstr>
      <vt:lpstr>Project advice cont</vt:lpstr>
      <vt:lpstr>Project advice</vt:lpstr>
      <vt:lpstr>Project advice cont.</vt:lpstr>
      <vt:lpstr>Example flowchart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ITS/CSS</dc:creator>
  <cp:lastModifiedBy>Beth L. Chance</cp:lastModifiedBy>
  <cp:revision>319</cp:revision>
  <cp:lastPrinted>2014-11-17T15:09:05Z</cp:lastPrinted>
  <dcterms:created xsi:type="dcterms:W3CDTF">2008-05-19T22:24:48Z</dcterms:created>
  <dcterms:modified xsi:type="dcterms:W3CDTF">2025-11-19T19:30:33Z</dcterms:modified>
</cp:coreProperties>
</file>