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handoutMasterIdLst>
    <p:handoutMasterId r:id="rId29"/>
  </p:handoutMasterIdLst>
  <p:sldIdLst>
    <p:sldId id="256" r:id="rId2"/>
    <p:sldId id="427" r:id="rId3"/>
    <p:sldId id="477" r:id="rId4"/>
    <p:sldId id="290" r:id="rId5"/>
    <p:sldId id="475" r:id="rId6"/>
    <p:sldId id="480" r:id="rId7"/>
    <p:sldId id="484" r:id="rId8"/>
    <p:sldId id="474" r:id="rId9"/>
    <p:sldId id="483" r:id="rId10"/>
    <p:sldId id="435" r:id="rId11"/>
    <p:sldId id="436" r:id="rId12"/>
    <p:sldId id="487" r:id="rId13"/>
    <p:sldId id="324" r:id="rId14"/>
    <p:sldId id="485" r:id="rId15"/>
    <p:sldId id="472" r:id="rId16"/>
    <p:sldId id="438" r:id="rId17"/>
    <p:sldId id="439" r:id="rId18"/>
    <p:sldId id="434" r:id="rId19"/>
    <p:sldId id="441" r:id="rId20"/>
    <p:sldId id="449" r:id="rId21"/>
    <p:sldId id="450" r:id="rId22"/>
    <p:sldId id="433" r:id="rId23"/>
    <p:sldId id="461" r:id="rId24"/>
    <p:sldId id="454" r:id="rId25"/>
    <p:sldId id="457" r:id="rId26"/>
    <p:sldId id="467" r:id="rId27"/>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52" autoAdjust="0"/>
    <p:restoredTop sz="86472" autoAdjust="0"/>
  </p:normalViewPr>
  <p:slideViewPr>
    <p:cSldViewPr>
      <p:cViewPr>
        <p:scale>
          <a:sx n="58" d="100"/>
          <a:sy n="58" d="100"/>
        </p:scale>
        <p:origin x="465" y="126"/>
      </p:cViewPr>
      <p:guideLst>
        <p:guide orient="horz" pos="2160"/>
        <p:guide pos="2880"/>
      </p:guideLst>
    </p:cSldViewPr>
  </p:slideViewPr>
  <p:outlineViewPr>
    <p:cViewPr>
      <p:scale>
        <a:sx n="33" d="100"/>
        <a:sy n="33" d="100"/>
      </p:scale>
      <p:origin x="264" y="288979"/>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3" d="100"/>
          <a:sy n="43" d="100"/>
        </p:scale>
        <p:origin x="-2088" y="-58"/>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34" tIns="46217" rIns="92434" bIns="46217"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2434" tIns="46217" rIns="92434" bIns="46217" rtlCol="0"/>
          <a:lstStyle>
            <a:lvl1pPr algn="r" eaLnBrk="1" hangingPunct="1">
              <a:defRPr sz="1200">
                <a:latin typeface="Arial" charset="0"/>
                <a:cs typeface="+mn-cs"/>
              </a:defRPr>
            </a:lvl1pPr>
          </a:lstStyle>
          <a:p>
            <a:pPr>
              <a:defRPr/>
            </a:pPr>
            <a:fld id="{E1E6FD79-128F-48E7-AFD9-3A4221C398AA}" type="datetimeFigureOut">
              <a:rPr lang="en-US"/>
              <a:pPr>
                <a:defRPr/>
              </a:pPr>
              <a:t>11/15/2025</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2434" tIns="46217" rIns="92434" bIns="46217" rtlCol="0" anchor="b"/>
          <a:lstStyle>
            <a:lvl1pPr algn="l" eaLnBrk="1" hangingPunct="1">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wrap="square" lIns="92434" tIns="46217" rIns="92434" bIns="46217" numCol="1" anchor="b" anchorCtr="0" compatLnSpc="1">
            <a:prstTxWarp prst="textNoShape">
              <a:avLst/>
            </a:prstTxWarp>
          </a:bodyPr>
          <a:lstStyle>
            <a:lvl1pPr algn="r" eaLnBrk="1" hangingPunct="1">
              <a:defRPr sz="1200"/>
            </a:lvl1pPr>
          </a:lstStyle>
          <a:p>
            <a:pPr>
              <a:defRPr/>
            </a:pPr>
            <a:fld id="{A0925CBD-31BB-43D9-A6B3-ECDF2849C1A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2FDCBDF1-E2DE-451D-85F8-D73E6CD81C98}" type="datetimeFigureOut">
              <a:rPr lang="en-US"/>
              <a:pPr>
                <a:defRPr/>
              </a:pPr>
              <a:t>11/14/2025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990382C-2C1C-4DA3-B199-5FC826D2EEF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C43C0F-69FF-4786-9B46-88EDF45CD793}"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Don’t start sentences with numbers, significant digits, tables</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8224F2-4CC0-43B3-9EB5-A47233FC239C}" type="slidenum">
              <a:rPr lang="en-US" altLang="en-US" smtClean="0"/>
              <a:pPr/>
              <a:t>23</a:t>
            </a:fld>
            <a:endParaRPr lang="en-US" altLang="en-US"/>
          </a:p>
        </p:txBody>
      </p:sp>
    </p:spTree>
    <p:extLst>
      <p:ext uri="{BB962C8B-B14F-4D97-AF65-F5344CB8AC3E}">
        <p14:creationId xmlns:p14="http://schemas.microsoft.com/office/powerpoint/2010/main" val="225158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https://rips-irsp.com/articles/10.5334/irsp.90#ill-show-you-a-three-step-simplified-procedure-for-multilevel-logistic-regression</a:t>
            </a:r>
          </a:p>
        </p:txBody>
      </p:sp>
      <p:sp>
        <p:nvSpPr>
          <p:cNvPr id="4" name="Slide Number Placeholder 3"/>
          <p:cNvSpPr>
            <a:spLocks noGrp="1"/>
          </p:cNvSpPr>
          <p:nvPr>
            <p:ph type="sldNum" sz="quarter" idx="5"/>
          </p:nvPr>
        </p:nvSpPr>
        <p:spPr/>
        <p:txBody>
          <a:bodyPr/>
          <a:lstStyle/>
          <a:p>
            <a:pPr>
              <a:defRPr/>
            </a:pPr>
            <a:fld id="{0990382C-2C1C-4DA3-B199-5FC826D2EEFE}" type="slidenum">
              <a:rPr lang="en-US" altLang="en-US" smtClean="0"/>
              <a:pPr>
                <a:defRPr/>
              </a:pPr>
              <a:t>26</a:t>
            </a:fld>
            <a:endParaRPr lang="en-US" altLang="en-US"/>
          </a:p>
        </p:txBody>
      </p:sp>
    </p:spTree>
    <p:extLst>
      <p:ext uri="{BB962C8B-B14F-4D97-AF65-F5344CB8AC3E}">
        <p14:creationId xmlns:p14="http://schemas.microsoft.com/office/powerpoint/2010/main" val="2034901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614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BCF15C42-7CCA-4A25-8BA4-D448E3B4C442}" type="slidenum">
              <a:rPr lang="en-US" altLang="en-US"/>
              <a:pPr>
                <a:defRPr/>
              </a:pPr>
              <a:t>‹#›</a:t>
            </a:fld>
            <a:endParaRPr lang="en-US" altLang="en-US"/>
          </a:p>
        </p:txBody>
      </p:sp>
    </p:spTree>
    <p:extLst>
      <p:ext uri="{BB962C8B-B14F-4D97-AF65-F5344CB8AC3E}">
        <p14:creationId xmlns:p14="http://schemas.microsoft.com/office/powerpoint/2010/main" val="227202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7DEC7E-4224-46DA-9573-009A122B3C91}" type="slidenum">
              <a:rPr lang="en-US" altLang="en-US"/>
              <a:pPr>
                <a:defRPr/>
              </a:pPr>
              <a:t>‹#›</a:t>
            </a:fld>
            <a:endParaRPr lang="en-US" altLang="en-US"/>
          </a:p>
        </p:txBody>
      </p:sp>
    </p:spTree>
    <p:extLst>
      <p:ext uri="{BB962C8B-B14F-4D97-AF65-F5344CB8AC3E}">
        <p14:creationId xmlns:p14="http://schemas.microsoft.com/office/powerpoint/2010/main" val="2745081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C5A04C-BDDB-499A-BB93-55EA10DC3AB8}" type="slidenum">
              <a:rPr lang="en-US" altLang="en-US"/>
              <a:pPr>
                <a:defRPr/>
              </a:pPr>
              <a:t>‹#›</a:t>
            </a:fld>
            <a:endParaRPr lang="en-US" altLang="en-US"/>
          </a:p>
        </p:txBody>
      </p:sp>
    </p:spTree>
    <p:extLst>
      <p:ext uri="{BB962C8B-B14F-4D97-AF65-F5344CB8AC3E}">
        <p14:creationId xmlns:p14="http://schemas.microsoft.com/office/powerpoint/2010/main" val="348056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E422408-1314-4A6B-B0A7-692FE7C5D4AD}" type="slidenum">
              <a:rPr lang="en-US" altLang="en-US"/>
              <a:pPr>
                <a:defRPr/>
              </a:pPr>
              <a:t>‹#›</a:t>
            </a:fld>
            <a:endParaRPr lang="en-US" altLang="en-US"/>
          </a:p>
        </p:txBody>
      </p:sp>
    </p:spTree>
    <p:extLst>
      <p:ext uri="{BB962C8B-B14F-4D97-AF65-F5344CB8AC3E}">
        <p14:creationId xmlns:p14="http://schemas.microsoft.com/office/powerpoint/2010/main" val="158362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2C97EAF-2D2F-4616-8D72-A15BBCC62FB9}" type="slidenum">
              <a:rPr lang="en-US" altLang="en-US"/>
              <a:pPr>
                <a:defRPr/>
              </a:pPr>
              <a:t>‹#›</a:t>
            </a:fld>
            <a:endParaRPr lang="en-US" altLang="en-US"/>
          </a:p>
        </p:txBody>
      </p:sp>
    </p:spTree>
    <p:extLst>
      <p:ext uri="{BB962C8B-B14F-4D97-AF65-F5344CB8AC3E}">
        <p14:creationId xmlns:p14="http://schemas.microsoft.com/office/powerpoint/2010/main" val="289589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209584A-B9D0-4C9D-BE78-F1D1172632B4}" type="slidenum">
              <a:rPr lang="en-US" altLang="en-US"/>
              <a:pPr>
                <a:defRPr/>
              </a:pPr>
              <a:t>‹#›</a:t>
            </a:fld>
            <a:endParaRPr lang="en-US" altLang="en-US"/>
          </a:p>
        </p:txBody>
      </p:sp>
    </p:spTree>
    <p:extLst>
      <p:ext uri="{BB962C8B-B14F-4D97-AF65-F5344CB8AC3E}">
        <p14:creationId xmlns:p14="http://schemas.microsoft.com/office/powerpoint/2010/main" val="156289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1F26699-039E-4D85-ACEA-3E7982D4AFEF}" type="slidenum">
              <a:rPr lang="en-US" altLang="en-US"/>
              <a:pPr>
                <a:defRPr/>
              </a:pPr>
              <a:t>‹#›</a:t>
            </a:fld>
            <a:endParaRPr lang="en-US" altLang="en-US"/>
          </a:p>
        </p:txBody>
      </p:sp>
    </p:spTree>
    <p:extLst>
      <p:ext uri="{BB962C8B-B14F-4D97-AF65-F5344CB8AC3E}">
        <p14:creationId xmlns:p14="http://schemas.microsoft.com/office/powerpoint/2010/main" val="69092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816FE93-91BC-4F71-9002-DEB3D93AF201}" type="slidenum">
              <a:rPr lang="en-US" altLang="en-US"/>
              <a:pPr>
                <a:defRPr/>
              </a:pPr>
              <a:t>‹#›</a:t>
            </a:fld>
            <a:endParaRPr lang="en-US" altLang="en-US"/>
          </a:p>
        </p:txBody>
      </p:sp>
    </p:spTree>
    <p:extLst>
      <p:ext uri="{BB962C8B-B14F-4D97-AF65-F5344CB8AC3E}">
        <p14:creationId xmlns:p14="http://schemas.microsoft.com/office/powerpoint/2010/main" val="61825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F66F42B-5EBD-4F13-892C-5FA3D05CE579}" type="slidenum">
              <a:rPr lang="en-US" altLang="en-US"/>
              <a:pPr>
                <a:defRPr/>
              </a:pPr>
              <a:t>‹#›</a:t>
            </a:fld>
            <a:endParaRPr lang="en-US" altLang="en-US"/>
          </a:p>
        </p:txBody>
      </p:sp>
    </p:spTree>
    <p:extLst>
      <p:ext uri="{BB962C8B-B14F-4D97-AF65-F5344CB8AC3E}">
        <p14:creationId xmlns:p14="http://schemas.microsoft.com/office/powerpoint/2010/main" val="94243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8053B2-15B0-428D-A47F-91037EE9E56B}" type="slidenum">
              <a:rPr lang="en-US" altLang="en-US"/>
              <a:pPr>
                <a:defRPr/>
              </a:pPr>
              <a:t>‹#›</a:t>
            </a:fld>
            <a:endParaRPr lang="en-US" altLang="en-US"/>
          </a:p>
        </p:txBody>
      </p:sp>
    </p:spTree>
    <p:extLst>
      <p:ext uri="{BB962C8B-B14F-4D97-AF65-F5344CB8AC3E}">
        <p14:creationId xmlns:p14="http://schemas.microsoft.com/office/powerpoint/2010/main" val="342218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17D972F-08EF-46F1-AEA6-5D97701AA8F6}" type="slidenum">
              <a:rPr lang="en-US" altLang="en-US"/>
              <a:pPr>
                <a:defRPr/>
              </a:pPr>
              <a:t>‹#›</a:t>
            </a:fld>
            <a:endParaRPr lang="en-US" altLang="en-US"/>
          </a:p>
        </p:txBody>
      </p:sp>
    </p:spTree>
    <p:extLst>
      <p:ext uri="{BB962C8B-B14F-4D97-AF65-F5344CB8AC3E}">
        <p14:creationId xmlns:p14="http://schemas.microsoft.com/office/powerpoint/2010/main" val="185677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cs typeface="+mn-cs"/>
              </a:defRPr>
            </a:lvl1pPr>
          </a:lstStyle>
          <a:p>
            <a:pPr>
              <a:defRPr/>
            </a:pPr>
            <a:endParaRPr lang="en-US" alt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cs typeface="+mn-cs"/>
              </a:defRPr>
            </a:lvl1pPr>
          </a:lstStyle>
          <a:p>
            <a:pPr>
              <a:defRPr/>
            </a:pPr>
            <a:endParaRPr lang="en-US" altLang="en-US"/>
          </a:p>
        </p:txBody>
      </p:sp>
      <p:sp>
        <p:nvSpPr>
          <p:cNvPr id="512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a:defRPr/>
            </a:pPr>
            <a:fld id="{28497073-AFB7-4B91-96E6-0DF0F4A6081F}" type="slidenum">
              <a:rPr lang="en-US" altLang="en-US"/>
              <a:pPr>
                <a:defRPr/>
              </a:pPr>
              <a:t>‹#›</a:t>
            </a:fld>
            <a:endParaRPr lang="en-US" altLang="en-US"/>
          </a:p>
        </p:txBody>
      </p:sp>
      <p:sp>
        <p:nvSpPr>
          <p:cNvPr id="1031"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48"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911225" y="1447800"/>
            <a:ext cx="7623175" cy="1752600"/>
          </a:xfrm>
        </p:spPr>
        <p:txBody>
          <a:bodyPr/>
          <a:lstStyle/>
          <a:p>
            <a:pPr eaLnBrk="1" hangingPunct="1"/>
            <a:r>
              <a:rPr lang="en-US" altLang="en-US" dirty="0"/>
              <a:t>Stat 414 – Day 17</a:t>
            </a:r>
          </a:p>
        </p:txBody>
      </p:sp>
      <p:sp>
        <p:nvSpPr>
          <p:cNvPr id="5123" name="Subtitle 2"/>
          <p:cNvSpPr>
            <a:spLocks noGrp="1"/>
          </p:cNvSpPr>
          <p:nvPr>
            <p:ph type="subTitle" idx="1"/>
          </p:nvPr>
        </p:nvSpPr>
        <p:spPr/>
        <p:txBody>
          <a:bodyPr/>
          <a:lstStyle/>
          <a:p>
            <a:pPr eaLnBrk="1" hangingPunct="1"/>
            <a:r>
              <a:rPr lang="en-US" altLang="en-US" dirty="0"/>
              <a:t>Longitudinal data, cont. (Ch. 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comparison</a:t>
            </a:r>
          </a:p>
        </p:txBody>
      </p:sp>
      <p:sp>
        <p:nvSpPr>
          <p:cNvPr id="3" name="Content Placeholder 2"/>
          <p:cNvSpPr>
            <a:spLocks noGrp="1"/>
          </p:cNvSpPr>
          <p:nvPr>
            <p:ph idx="1"/>
          </p:nvPr>
        </p:nvSpPr>
        <p:spPr/>
        <p:txBody>
          <a:bodyPr/>
          <a:lstStyle/>
          <a:p>
            <a:endParaRPr lang="en-US" dirty="0"/>
          </a:p>
        </p:txBody>
      </p:sp>
      <p:pic>
        <p:nvPicPr>
          <p:cNvPr id="4" name="Picture 3" descr="lmer output for linear model"/>
          <p:cNvPicPr>
            <a:picLocks noChangeAspect="1"/>
          </p:cNvPicPr>
          <p:nvPr/>
        </p:nvPicPr>
        <p:blipFill>
          <a:blip r:embed="rId2"/>
          <a:stretch>
            <a:fillRect/>
          </a:stretch>
        </p:blipFill>
        <p:spPr>
          <a:xfrm>
            <a:off x="457200" y="457200"/>
            <a:ext cx="6019800" cy="2724150"/>
          </a:xfrm>
          <a:prstGeom prst="rect">
            <a:avLst/>
          </a:prstGeom>
        </p:spPr>
        <p:style>
          <a:lnRef idx="2">
            <a:schemeClr val="accent2"/>
          </a:lnRef>
          <a:fillRef idx="1">
            <a:schemeClr val="lt1"/>
          </a:fillRef>
          <a:effectRef idx="0">
            <a:schemeClr val="accent2"/>
          </a:effectRef>
          <a:fontRef idx="minor">
            <a:schemeClr val="dk1"/>
          </a:fontRef>
        </p:style>
      </p:pic>
      <p:sp>
        <p:nvSpPr>
          <p:cNvPr id="5" name="TextBox 4"/>
          <p:cNvSpPr txBox="1"/>
          <p:nvPr/>
        </p:nvSpPr>
        <p:spPr>
          <a:xfrm>
            <a:off x="6858000" y="1143000"/>
            <a:ext cx="1544012" cy="646331"/>
          </a:xfrm>
          <a:prstGeom prst="rect">
            <a:avLst/>
          </a:prstGeom>
          <a:noFill/>
        </p:spPr>
        <p:txBody>
          <a:bodyPr wrap="none" rtlCol="0">
            <a:spAutoFit/>
          </a:bodyPr>
          <a:lstStyle/>
          <a:p>
            <a:r>
              <a:rPr lang="en-US" dirty="0"/>
              <a:t>Linear model</a:t>
            </a:r>
          </a:p>
          <a:p>
            <a:r>
              <a:rPr lang="en-US" dirty="0"/>
              <a:t>6 parameters</a:t>
            </a:r>
          </a:p>
        </p:txBody>
      </p:sp>
      <p:pic>
        <p:nvPicPr>
          <p:cNvPr id="6" name="Picture 5" descr="lmer output for quadratic model"/>
          <p:cNvPicPr>
            <a:picLocks noChangeAspect="1"/>
          </p:cNvPicPr>
          <p:nvPr/>
        </p:nvPicPr>
        <p:blipFill>
          <a:blip r:embed="rId3"/>
          <a:stretch>
            <a:fillRect/>
          </a:stretch>
        </p:blipFill>
        <p:spPr>
          <a:xfrm>
            <a:off x="314325" y="3527374"/>
            <a:ext cx="6162675" cy="2762250"/>
          </a:xfrm>
          <a:prstGeom prst="rect">
            <a:avLst/>
          </a:prstGeom>
        </p:spPr>
        <p:style>
          <a:lnRef idx="2">
            <a:schemeClr val="accent2"/>
          </a:lnRef>
          <a:fillRef idx="1">
            <a:schemeClr val="lt1"/>
          </a:fillRef>
          <a:effectRef idx="0">
            <a:schemeClr val="accent2"/>
          </a:effectRef>
          <a:fontRef idx="minor">
            <a:schemeClr val="dk1"/>
          </a:fontRef>
        </p:style>
      </p:pic>
      <p:sp>
        <p:nvSpPr>
          <p:cNvPr id="8" name="TextBox 7"/>
          <p:cNvSpPr txBox="1"/>
          <p:nvPr/>
        </p:nvSpPr>
        <p:spPr>
          <a:xfrm>
            <a:off x="6619875" y="3962400"/>
            <a:ext cx="2082621" cy="923330"/>
          </a:xfrm>
          <a:prstGeom prst="rect">
            <a:avLst/>
          </a:prstGeom>
          <a:noFill/>
        </p:spPr>
        <p:txBody>
          <a:bodyPr wrap="none" rtlCol="0">
            <a:spAutoFit/>
          </a:bodyPr>
          <a:lstStyle/>
          <a:p>
            <a:r>
              <a:rPr lang="en-US" dirty="0"/>
              <a:t>Quadratic but only</a:t>
            </a:r>
          </a:p>
          <a:p>
            <a:r>
              <a:rPr lang="en-US" dirty="0"/>
              <a:t>random intercepts</a:t>
            </a:r>
          </a:p>
          <a:p>
            <a:r>
              <a:rPr lang="en-US" dirty="0"/>
              <a:t>5 parameters</a:t>
            </a:r>
          </a:p>
        </p:txBody>
      </p:sp>
      <p:pic>
        <p:nvPicPr>
          <p:cNvPr id="10" name="Picture 9" descr="AIC values: linear model (df = 6) 10351.51 and quadratic model (df = 5) 10308.16"/>
          <p:cNvPicPr>
            <a:picLocks noChangeAspect="1"/>
          </p:cNvPicPr>
          <p:nvPr/>
        </p:nvPicPr>
        <p:blipFill>
          <a:blip r:embed="rId4"/>
          <a:stretch>
            <a:fillRect/>
          </a:stretch>
        </p:blipFill>
        <p:spPr>
          <a:xfrm>
            <a:off x="5549721" y="2803474"/>
            <a:ext cx="3152775" cy="723900"/>
          </a:xfrm>
          <a:prstGeom prst="rect">
            <a:avLst/>
          </a:prstGeom>
        </p:spPr>
      </p:pic>
    </p:spTree>
    <p:extLst>
      <p:ext uri="{BB962C8B-B14F-4D97-AF65-F5344CB8AC3E}">
        <p14:creationId xmlns:p14="http://schemas.microsoft.com/office/powerpoint/2010/main" val="288991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Piecewise linear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b="0" i="1" smtClean="0">
                            <a:latin typeface="Cambria Math" panose="02040503050406030204" pitchFamily="18" charset="0"/>
                          </a:rPr>
                          <m:t>𝑖𝑗</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𝛽</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𝑢</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𝛽</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𝑦𝑒𝑎𝑟</m:t>
                    </m:r>
                    <m:r>
                      <a:rPr lang="en-US" sz="2800" b="0" i="1" smtClean="0">
                        <a:latin typeface="Cambria Math" panose="02040503050406030204" pitchFamily="18" charset="0"/>
                      </a:rPr>
                      <m:t>0809+</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𝛽</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𝑦𝑒𝑎𝑟</m:t>
                    </m:r>
                    <m:r>
                      <a:rPr lang="en-US" sz="2800" b="0" i="1" smtClean="0">
                        <a:latin typeface="Cambria Math" panose="02040503050406030204" pitchFamily="18" charset="0"/>
                      </a:rPr>
                      <m:t>0810+</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𝜖</m:t>
                        </m:r>
                      </m:e>
                      <m:sub>
                        <m:r>
                          <a:rPr lang="en-US" sz="2800" b="0" i="1" smtClean="0">
                            <a:latin typeface="Cambria Math" panose="02040503050406030204" pitchFamily="18" charset="0"/>
                          </a:rPr>
                          <m:t>𝑖𝑗</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pic>
        <p:nvPicPr>
          <p:cNvPr id="4" name="Picture 3" descr="lmer output for piecewise linear model"/>
          <p:cNvPicPr>
            <a:picLocks noChangeAspect="1"/>
          </p:cNvPicPr>
          <p:nvPr/>
        </p:nvPicPr>
        <p:blipFill>
          <a:blip r:embed="rId3"/>
          <a:stretch>
            <a:fillRect/>
          </a:stretch>
        </p:blipFill>
        <p:spPr>
          <a:xfrm>
            <a:off x="228600" y="2438400"/>
            <a:ext cx="5648325" cy="2609850"/>
          </a:xfrm>
          <a:prstGeom prst="rect">
            <a:avLst/>
          </a:prstGeom>
        </p:spPr>
        <p:style>
          <a:lnRef idx="2">
            <a:schemeClr val="accent2"/>
          </a:lnRef>
          <a:fillRef idx="1">
            <a:schemeClr val="lt1"/>
          </a:fillRef>
          <a:effectRef idx="0">
            <a:schemeClr val="accent2"/>
          </a:effectRef>
          <a:fontRef idx="minor">
            <a:schemeClr val="dk1"/>
          </a:fontRef>
        </p:style>
      </p:pic>
      <p:pic>
        <p:nvPicPr>
          <p:cNvPr id="5" name="Picture 4" descr="AIC values for all 3 models, smallest is piecewise, but similar to quadratic"/>
          <p:cNvPicPr>
            <a:picLocks noChangeAspect="1"/>
          </p:cNvPicPr>
          <p:nvPr/>
        </p:nvPicPr>
        <p:blipFill>
          <a:blip r:embed="rId4"/>
          <a:stretch>
            <a:fillRect/>
          </a:stretch>
        </p:blipFill>
        <p:spPr>
          <a:xfrm>
            <a:off x="5410200" y="5305241"/>
            <a:ext cx="3095625" cy="990600"/>
          </a:xfrm>
          <a:prstGeom prst="rect">
            <a:avLst/>
          </a:prstGeom>
        </p:spPr>
      </p:pic>
      <p:pic>
        <p:nvPicPr>
          <p:cNvPr id="7" name="Picture 6" descr="effects plots for piecewise linear model showing small increase 2008 to 2009 and noticebly larger increase 2008 to 2010">
            <a:extLst>
              <a:ext uri="{FF2B5EF4-FFF2-40B4-BE49-F238E27FC236}">
                <a16:creationId xmlns:a16="http://schemas.microsoft.com/office/drawing/2014/main" id="{3C81AF52-F41E-EDF5-E962-5E0A6772BD1C}"/>
              </a:ext>
            </a:extLst>
          </p:cNvPr>
          <p:cNvPicPr>
            <a:picLocks noChangeAspect="1"/>
          </p:cNvPicPr>
          <p:nvPr/>
        </p:nvPicPr>
        <p:blipFill>
          <a:blip r:embed="rId5"/>
          <a:stretch>
            <a:fillRect/>
          </a:stretch>
        </p:blipFill>
        <p:spPr>
          <a:xfrm>
            <a:off x="5913480" y="2819400"/>
            <a:ext cx="3001920" cy="1785952"/>
          </a:xfrm>
          <a:prstGeom prst="rect">
            <a:avLst/>
          </a:prstGeom>
        </p:spPr>
      </p:pic>
    </p:spTree>
    <p:extLst>
      <p:ext uri="{BB962C8B-B14F-4D97-AF65-F5344CB8AC3E}">
        <p14:creationId xmlns:p14="http://schemas.microsoft.com/office/powerpoint/2010/main" val="397686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BB3C3-69D1-72F5-E56E-9DB10780E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A4802-D9D6-6006-B875-4118369A995B}"/>
              </a:ext>
            </a:extLst>
          </p:cNvPr>
          <p:cNvSpPr>
            <a:spLocks noGrp="1"/>
          </p:cNvSpPr>
          <p:nvPr>
            <p:ph type="title"/>
          </p:nvPr>
        </p:nvSpPr>
        <p:spPr/>
        <p:txBody>
          <a:bodyPr/>
          <a:lstStyle/>
          <a:p>
            <a:r>
              <a:rPr lang="en-US" dirty="0"/>
              <a:t>Is the model doing what we want?</a:t>
            </a:r>
          </a:p>
        </p:txBody>
      </p:sp>
      <p:sp>
        <p:nvSpPr>
          <p:cNvPr id="7" name="Text Placeholder 6">
            <a:extLst>
              <a:ext uri="{FF2B5EF4-FFF2-40B4-BE49-F238E27FC236}">
                <a16:creationId xmlns:a16="http://schemas.microsoft.com/office/drawing/2014/main" id="{17499794-26F5-524D-DFED-985E036E51DA}"/>
              </a:ext>
            </a:extLst>
          </p:cNvPr>
          <p:cNvSpPr>
            <a:spLocks noGrp="1"/>
          </p:cNvSpPr>
          <p:nvPr>
            <p:ph type="body" idx="1"/>
          </p:nvPr>
        </p:nvSpPr>
        <p:spPr/>
        <p:txBody>
          <a:bodyPr/>
          <a:lstStyle/>
          <a:p>
            <a:r>
              <a:rPr lang="en-US" dirty="0"/>
              <a:t>Observed</a:t>
            </a:r>
          </a:p>
        </p:txBody>
      </p:sp>
      <p:sp>
        <p:nvSpPr>
          <p:cNvPr id="8" name="Content Placeholder 7">
            <a:extLst>
              <a:ext uri="{FF2B5EF4-FFF2-40B4-BE49-F238E27FC236}">
                <a16:creationId xmlns:a16="http://schemas.microsoft.com/office/drawing/2014/main" id="{13294C29-CBDB-EBAD-6806-7B162BFE031B}"/>
              </a:ext>
            </a:extLst>
          </p:cNvPr>
          <p:cNvSpPr>
            <a:spLocks noGrp="1"/>
          </p:cNvSpPr>
          <p:nvPr>
            <p:ph sz="half" idx="2"/>
          </p:nvPr>
        </p:nvSpPr>
        <p:spPr/>
        <p:txBody>
          <a:bodyPr/>
          <a:lstStyle/>
          <a:p>
            <a:endParaRPr lang="en-US"/>
          </a:p>
        </p:txBody>
      </p:sp>
      <p:sp>
        <p:nvSpPr>
          <p:cNvPr id="9" name="Text Placeholder 8">
            <a:extLst>
              <a:ext uri="{FF2B5EF4-FFF2-40B4-BE49-F238E27FC236}">
                <a16:creationId xmlns:a16="http://schemas.microsoft.com/office/drawing/2014/main" id="{110D0C0A-B3CA-E55A-DCA0-89B240B5357F}"/>
              </a:ext>
            </a:extLst>
          </p:cNvPr>
          <p:cNvSpPr>
            <a:spLocks noGrp="1"/>
          </p:cNvSpPr>
          <p:nvPr>
            <p:ph type="body" sz="quarter" idx="3"/>
          </p:nvPr>
        </p:nvSpPr>
        <p:spPr/>
        <p:txBody>
          <a:bodyPr/>
          <a:lstStyle/>
          <a:p>
            <a:r>
              <a:rPr lang="en-US" dirty="0"/>
              <a:t>Model (fitted)</a:t>
            </a:r>
          </a:p>
        </p:txBody>
      </p:sp>
      <p:sp>
        <p:nvSpPr>
          <p:cNvPr id="10" name="Content Placeholder 9">
            <a:extLst>
              <a:ext uri="{FF2B5EF4-FFF2-40B4-BE49-F238E27FC236}">
                <a16:creationId xmlns:a16="http://schemas.microsoft.com/office/drawing/2014/main" id="{2AAD9ED4-9B3A-B6BC-83D8-0B7FF8A8D4B4}"/>
              </a:ext>
            </a:extLst>
          </p:cNvPr>
          <p:cNvSpPr>
            <a:spLocks noGrp="1"/>
          </p:cNvSpPr>
          <p:nvPr>
            <p:ph sz="quarter" idx="4"/>
          </p:nvPr>
        </p:nvSpPr>
        <p:spPr/>
        <p:txBody>
          <a:bodyPr/>
          <a:lstStyle/>
          <a:p>
            <a:endParaRPr lang="en-US" dirty="0"/>
          </a:p>
        </p:txBody>
      </p:sp>
      <p:pic>
        <p:nvPicPr>
          <p:cNvPr id="3" name="Picture 2" descr="correlation matrix of pairs of school avg math scores from raw data">
            <a:extLst>
              <a:ext uri="{FF2B5EF4-FFF2-40B4-BE49-F238E27FC236}">
                <a16:creationId xmlns:a16="http://schemas.microsoft.com/office/drawing/2014/main" id="{C6F4AC88-435E-3E35-2EAA-4014A627D3A2}"/>
              </a:ext>
            </a:extLst>
          </p:cNvPr>
          <p:cNvPicPr>
            <a:picLocks noChangeAspect="1"/>
          </p:cNvPicPr>
          <p:nvPr/>
        </p:nvPicPr>
        <p:blipFill>
          <a:blip r:embed="rId2"/>
          <a:stretch>
            <a:fillRect/>
          </a:stretch>
        </p:blipFill>
        <p:spPr>
          <a:xfrm>
            <a:off x="484682" y="4279795"/>
            <a:ext cx="4040188" cy="1189246"/>
          </a:xfrm>
          <a:prstGeom prst="rect">
            <a:avLst/>
          </a:prstGeom>
        </p:spPr>
      </p:pic>
      <p:pic>
        <p:nvPicPr>
          <p:cNvPr id="4" name="Picture 3" descr="estimated correlatio matrix from model">
            <a:extLst>
              <a:ext uri="{FF2B5EF4-FFF2-40B4-BE49-F238E27FC236}">
                <a16:creationId xmlns:a16="http://schemas.microsoft.com/office/drawing/2014/main" id="{93E43D23-33EE-C42C-778C-A177747FB65C}"/>
              </a:ext>
            </a:extLst>
          </p:cNvPr>
          <p:cNvPicPr>
            <a:picLocks noChangeAspect="1"/>
          </p:cNvPicPr>
          <p:nvPr/>
        </p:nvPicPr>
        <p:blipFill>
          <a:blip r:embed="rId3"/>
          <a:stretch>
            <a:fillRect/>
          </a:stretch>
        </p:blipFill>
        <p:spPr>
          <a:xfrm>
            <a:off x="4743261" y="4114800"/>
            <a:ext cx="4400739" cy="1447800"/>
          </a:xfrm>
          <a:prstGeom prst="rect">
            <a:avLst/>
          </a:prstGeom>
        </p:spPr>
      </p:pic>
      <p:pic>
        <p:nvPicPr>
          <p:cNvPr id="12" name="Picture 11" descr="looking at the variances in the scores for each of the 3 years (not equal)">
            <a:extLst>
              <a:ext uri="{FF2B5EF4-FFF2-40B4-BE49-F238E27FC236}">
                <a16:creationId xmlns:a16="http://schemas.microsoft.com/office/drawing/2014/main" id="{6021D663-3BD0-7592-3EE4-14CE7F3C3265}"/>
              </a:ext>
            </a:extLst>
          </p:cNvPr>
          <p:cNvPicPr>
            <a:picLocks noChangeAspect="1"/>
          </p:cNvPicPr>
          <p:nvPr/>
        </p:nvPicPr>
        <p:blipFill>
          <a:blip r:embed="rId4"/>
          <a:stretch>
            <a:fillRect/>
          </a:stretch>
        </p:blipFill>
        <p:spPr>
          <a:xfrm>
            <a:off x="429718" y="2771768"/>
            <a:ext cx="3857653" cy="962032"/>
          </a:xfrm>
          <a:prstGeom prst="rect">
            <a:avLst/>
          </a:prstGeom>
        </p:spPr>
      </p:pic>
      <p:pic>
        <p:nvPicPr>
          <p:cNvPr id="14" name="Picture 13" descr="estimated variance-covariance matrix from random slopes model">
            <a:extLst>
              <a:ext uri="{FF2B5EF4-FFF2-40B4-BE49-F238E27FC236}">
                <a16:creationId xmlns:a16="http://schemas.microsoft.com/office/drawing/2014/main" id="{5A6EEB6A-DCCF-DBD7-E3C7-470AC72B516E}"/>
              </a:ext>
            </a:extLst>
          </p:cNvPr>
          <p:cNvPicPr>
            <a:picLocks noChangeAspect="1"/>
          </p:cNvPicPr>
          <p:nvPr/>
        </p:nvPicPr>
        <p:blipFill>
          <a:blip r:embed="rId5"/>
          <a:stretch>
            <a:fillRect/>
          </a:stretch>
        </p:blipFill>
        <p:spPr>
          <a:xfrm>
            <a:off x="4953000" y="2624129"/>
            <a:ext cx="2938888" cy="974707"/>
          </a:xfrm>
          <a:prstGeom prst="rect">
            <a:avLst/>
          </a:prstGeom>
        </p:spPr>
      </p:pic>
    </p:spTree>
    <p:extLst>
      <p:ext uri="{BB962C8B-B14F-4D97-AF65-F5344CB8AC3E}">
        <p14:creationId xmlns:p14="http://schemas.microsoft.com/office/powerpoint/2010/main" val="122719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BD15DAA-FAFB-4361-BD01-7B980DDBC063}"/>
              </a:ext>
            </a:extLst>
          </p:cNvPr>
          <p:cNvSpPr>
            <a:spLocks noGrp="1"/>
          </p:cNvSpPr>
          <p:nvPr>
            <p:ph type="title"/>
          </p:nvPr>
        </p:nvSpPr>
        <p:spPr/>
        <p:txBody>
          <a:bodyPr/>
          <a:lstStyle/>
          <a:p>
            <a:r>
              <a:rPr lang="en-US" altLang="en-US" dirty="0"/>
              <a:t>Autoregressive (Level 1) residuals</a:t>
            </a:r>
          </a:p>
        </p:txBody>
      </p:sp>
      <p:sp>
        <p:nvSpPr>
          <p:cNvPr id="6147" name="Content Placeholder 2">
            <a:extLst>
              <a:ext uri="{FF2B5EF4-FFF2-40B4-BE49-F238E27FC236}">
                <a16:creationId xmlns:a16="http://schemas.microsoft.com/office/drawing/2014/main" id="{678EF956-8F27-4C6C-983E-E27D9B1A93AF}"/>
              </a:ext>
            </a:extLst>
          </p:cNvPr>
          <p:cNvSpPr>
            <a:spLocks noGrp="1"/>
          </p:cNvSpPr>
          <p:nvPr>
            <p:ph idx="1"/>
          </p:nvPr>
        </p:nvSpPr>
        <p:spPr/>
        <p:txBody>
          <a:bodyPr>
            <a:normAutofit fontScale="92500" lnSpcReduction="20000"/>
          </a:bodyPr>
          <a:lstStyle/>
          <a:p>
            <a:pPr>
              <a:defRPr/>
            </a:pPr>
            <a:r>
              <a:rPr lang="en-US" altLang="en-US" dirty="0"/>
              <a:t>After accounting for the time trend, is there remaining correlation in the Level 1 residuals? </a:t>
            </a:r>
          </a:p>
          <a:p>
            <a:pPr lvl="1">
              <a:defRPr/>
            </a:pPr>
            <a:r>
              <a:rPr lang="en-US" altLang="en-US" dirty="0"/>
              <a:t>AR(1) model:  </a:t>
            </a:r>
            <a:r>
              <a:rPr lang="en-US" altLang="en-US" dirty="0" err="1">
                <a:latin typeface="Symbol" panose="05050102010706020507" pitchFamily="18" charset="2"/>
              </a:rPr>
              <a:t>e</a:t>
            </a:r>
            <a:r>
              <a:rPr lang="en-US" altLang="en-US" i="1" baseline="-25000" dirty="0" err="1"/>
              <a:t>ij</a:t>
            </a:r>
            <a:r>
              <a:rPr lang="en-US" altLang="en-US" dirty="0"/>
              <a:t>=</a:t>
            </a:r>
            <a:r>
              <a:rPr lang="el-GR" altLang="en-US" dirty="0"/>
              <a:t>ρ</a:t>
            </a:r>
            <a:r>
              <a:rPr lang="en-US" altLang="en-US" dirty="0">
                <a:latin typeface="Symbol" panose="05050102010706020507" pitchFamily="18" charset="2"/>
              </a:rPr>
              <a:t>e</a:t>
            </a:r>
            <a:r>
              <a:rPr lang="en-US" altLang="en-US" i="1" baseline="-25000" dirty="0"/>
              <a:t>i</a:t>
            </a:r>
            <a:r>
              <a:rPr lang="en-US" altLang="en-US" baseline="-25000" dirty="0"/>
              <a:t>−1,</a:t>
            </a:r>
            <a:r>
              <a:rPr lang="en-US" altLang="en-US" i="1" baseline="-25000" dirty="0"/>
              <a:t>j</a:t>
            </a:r>
            <a:r>
              <a:rPr lang="en-US" altLang="en-US" dirty="0"/>
              <a:t>+</a:t>
            </a:r>
            <a:r>
              <a:rPr lang="el-GR" altLang="en-US" i="1" dirty="0"/>
              <a:t>ν</a:t>
            </a:r>
            <a:r>
              <a:rPr lang="en-US" altLang="en-US" i="1" baseline="-25000" dirty="0" err="1"/>
              <a:t>ij</a:t>
            </a:r>
            <a:r>
              <a:rPr lang="en-US" altLang="en-US" dirty="0"/>
              <a:t> 	where </a:t>
            </a:r>
            <a:r>
              <a:rPr lang="el-GR" altLang="en-US" i="1" dirty="0"/>
              <a:t>ν</a:t>
            </a:r>
            <a:r>
              <a:rPr lang="en-US" altLang="en-US" i="1" baseline="-25000" dirty="0" err="1"/>
              <a:t>ij</a:t>
            </a:r>
            <a:r>
              <a:rPr lang="en-US" altLang="en-US" i="1" baseline="-25000" dirty="0"/>
              <a:t> </a:t>
            </a:r>
            <a:r>
              <a:rPr lang="en-US" altLang="en-US" dirty="0"/>
              <a:t>~</a:t>
            </a:r>
            <a:r>
              <a:rPr lang="en-US" altLang="en-US" dirty="0" err="1"/>
              <a:t>i.i.d</a:t>
            </a:r>
            <a:r>
              <a:rPr lang="en-US" altLang="en-US" dirty="0"/>
              <a:t>. N(0,</a:t>
            </a:r>
            <a:r>
              <a:rPr lang="el-GR" altLang="en-US" dirty="0"/>
              <a:t>σ</a:t>
            </a:r>
            <a:r>
              <a:rPr lang="el-GR" altLang="en-US" baseline="30000" dirty="0"/>
              <a:t>2</a:t>
            </a:r>
            <a:r>
              <a:rPr lang="el-GR" altLang="en-US" dirty="0"/>
              <a:t>)</a:t>
            </a:r>
            <a:endParaRPr lang="en-US" altLang="en-US" dirty="0"/>
          </a:p>
          <a:p>
            <a:pPr>
              <a:defRPr/>
            </a:pPr>
            <a:r>
              <a:rPr lang="en-US" altLang="en-US" dirty="0"/>
              <a:t>Var(</a:t>
            </a:r>
            <a:r>
              <a:rPr lang="en-US" altLang="en-US" dirty="0" err="1">
                <a:latin typeface="Symbol" panose="05050102010706020507" pitchFamily="18" charset="2"/>
              </a:rPr>
              <a:t>e</a:t>
            </a:r>
            <a:r>
              <a:rPr lang="en-US" altLang="en-US" i="1" baseline="-25000" dirty="0" err="1"/>
              <a:t>ij</a:t>
            </a:r>
            <a:r>
              <a:rPr lang="en-US" altLang="en-US" dirty="0"/>
              <a:t>) = </a:t>
            </a:r>
            <a:r>
              <a:rPr lang="el-GR" altLang="en-US" dirty="0"/>
              <a:t>σ</a:t>
            </a:r>
            <a:r>
              <a:rPr lang="el-GR" altLang="en-US" baseline="30000" dirty="0"/>
              <a:t>2</a:t>
            </a:r>
            <a:r>
              <a:rPr lang="en-US" altLang="en-US" baseline="-25000" dirty="0">
                <a:latin typeface="Symbol" panose="05050102010706020507" pitchFamily="18" charset="2"/>
              </a:rPr>
              <a:t>  </a:t>
            </a:r>
          </a:p>
          <a:p>
            <a:pPr>
              <a:defRPr/>
            </a:pPr>
            <a:r>
              <a:rPr lang="en-US" altLang="en-US" dirty="0" err="1"/>
              <a:t>Cov</a:t>
            </a:r>
            <a:r>
              <a:rPr lang="en-US" altLang="en-US" dirty="0"/>
              <a:t>(</a:t>
            </a:r>
            <a:r>
              <a:rPr lang="en-US" altLang="en-US" dirty="0" err="1">
                <a:latin typeface="Symbol" panose="05050102010706020507" pitchFamily="18" charset="2"/>
              </a:rPr>
              <a:t>e</a:t>
            </a:r>
            <a:r>
              <a:rPr lang="en-US" altLang="en-US" i="1" baseline="-25000" dirty="0" err="1"/>
              <a:t>ij</a:t>
            </a:r>
            <a:r>
              <a:rPr lang="en-US" altLang="en-US" dirty="0"/>
              <a:t>, </a:t>
            </a:r>
            <a:r>
              <a:rPr lang="en-US" altLang="en-US" dirty="0" err="1">
                <a:latin typeface="Symbol" panose="05050102010706020507" pitchFamily="18" charset="2"/>
              </a:rPr>
              <a:t>e</a:t>
            </a:r>
            <a:r>
              <a:rPr lang="en-US" altLang="en-US" i="1" baseline="-25000" dirty="0" err="1"/>
              <a:t>i’j</a:t>
            </a:r>
            <a:r>
              <a:rPr lang="en-US" altLang="en-US" dirty="0"/>
              <a:t>) = </a:t>
            </a:r>
            <a:r>
              <a:rPr lang="el-GR" altLang="en-US" dirty="0"/>
              <a:t>σ</a:t>
            </a:r>
            <a:r>
              <a:rPr lang="el-GR" altLang="en-US" baseline="30000" dirty="0"/>
              <a:t>2</a:t>
            </a:r>
            <a:r>
              <a:rPr lang="en-US" altLang="en-US" baseline="-25000" dirty="0">
                <a:latin typeface="Symbol" panose="05050102010706020507" pitchFamily="18" charset="2"/>
              </a:rPr>
              <a:t> </a:t>
            </a:r>
            <a:r>
              <a:rPr lang="el-GR" altLang="en-US" dirty="0"/>
              <a:t>ρ</a:t>
            </a:r>
            <a:r>
              <a:rPr lang="en-US" altLang="en-US" baseline="30000" dirty="0"/>
              <a:t>|</a:t>
            </a:r>
            <a:r>
              <a:rPr lang="en-US" altLang="en-US" i="1" baseline="30000" dirty="0"/>
              <a:t>i</a:t>
            </a:r>
            <a:r>
              <a:rPr lang="en-US" altLang="en-US" dirty="0"/>
              <a:t> </a:t>
            </a:r>
            <a:r>
              <a:rPr lang="en-US" altLang="en-US" baseline="30000" dirty="0"/>
              <a:t>– </a:t>
            </a:r>
            <a:r>
              <a:rPr lang="en-US" altLang="en-US" i="1" baseline="30000" dirty="0"/>
              <a:t>i</a:t>
            </a:r>
            <a:r>
              <a:rPr lang="en-US" altLang="en-US" baseline="30000" dirty="0"/>
              <a:t>’|</a:t>
            </a:r>
          </a:p>
          <a:p>
            <a:pPr>
              <a:defRPr/>
            </a:pPr>
            <a:r>
              <a:rPr lang="en-US" altLang="en-US" dirty="0" err="1"/>
              <a:t>Corr</a:t>
            </a:r>
            <a:r>
              <a:rPr lang="en-US" altLang="en-US" dirty="0"/>
              <a:t>(</a:t>
            </a:r>
            <a:r>
              <a:rPr lang="en-US" altLang="en-US" dirty="0" err="1">
                <a:latin typeface="Symbol" panose="05050102010706020507" pitchFamily="18" charset="2"/>
              </a:rPr>
              <a:t>e</a:t>
            </a:r>
            <a:r>
              <a:rPr lang="en-US" altLang="en-US" i="1" baseline="-25000" dirty="0" err="1"/>
              <a:t>ij</a:t>
            </a:r>
            <a:r>
              <a:rPr lang="en-US" altLang="en-US" dirty="0"/>
              <a:t>, </a:t>
            </a:r>
            <a:r>
              <a:rPr lang="en-US" altLang="en-US" dirty="0" err="1">
                <a:latin typeface="Symbol" panose="05050102010706020507" pitchFamily="18" charset="2"/>
              </a:rPr>
              <a:t>e</a:t>
            </a:r>
            <a:r>
              <a:rPr lang="en-US" altLang="en-US" i="1" baseline="-25000" dirty="0" err="1"/>
              <a:t>i’j</a:t>
            </a:r>
            <a:r>
              <a:rPr lang="en-US" altLang="en-US" dirty="0"/>
              <a:t>) = </a:t>
            </a:r>
            <a:r>
              <a:rPr lang="el-GR" altLang="en-US" dirty="0"/>
              <a:t>ρ</a:t>
            </a:r>
            <a:r>
              <a:rPr lang="en-US" altLang="en-US" baseline="30000" dirty="0"/>
              <a:t>|</a:t>
            </a:r>
            <a:r>
              <a:rPr lang="en-US" altLang="en-US" i="1" baseline="30000" dirty="0"/>
              <a:t>i</a:t>
            </a:r>
            <a:r>
              <a:rPr lang="en-US" altLang="en-US" dirty="0"/>
              <a:t> </a:t>
            </a:r>
            <a:r>
              <a:rPr lang="en-US" altLang="en-US" baseline="30000" dirty="0"/>
              <a:t>– </a:t>
            </a:r>
            <a:r>
              <a:rPr lang="en-US" altLang="en-US" i="1" baseline="30000" dirty="0"/>
              <a:t>i</a:t>
            </a:r>
            <a:r>
              <a:rPr lang="en-US" altLang="en-US" baseline="30000" dirty="0"/>
              <a:t>’|</a:t>
            </a:r>
          </a:p>
          <a:p>
            <a:pPr lvl="1">
              <a:defRPr/>
            </a:pPr>
            <a:r>
              <a:rPr lang="en-US" altLang="en-US" dirty="0"/>
              <a:t>Constant correlation at given “lag”</a:t>
            </a:r>
          </a:p>
          <a:p>
            <a:pPr lvl="1">
              <a:defRPr/>
            </a:pPr>
            <a:r>
              <a:rPr lang="en-US" altLang="en-US" dirty="0"/>
              <a:t>Observations equally spaced</a:t>
            </a:r>
          </a:p>
          <a:p>
            <a:pPr lvl="1">
              <a:defRPr/>
            </a:pPr>
            <a:r>
              <a:rPr lang="en-US" altLang="en-US" dirty="0"/>
              <a:t>“This models a type of dependence between adjacent observations, which quickly dies out between observations which are further apart”</a:t>
            </a:r>
          </a:p>
          <a:p>
            <a:pPr>
              <a:defRPr/>
            </a:pPr>
            <a:endParaRPr lang="en-US" altLang="en-US"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29CD440-120A-CA6E-18F3-0D83D803B74C}"/>
                  </a:ext>
                </a:extLst>
              </p:cNvPr>
              <p:cNvSpPr txBox="1"/>
              <p:nvPr/>
            </p:nvSpPr>
            <p:spPr>
              <a:xfrm>
                <a:off x="4876800" y="2703168"/>
                <a:ext cx="4572000" cy="14557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𝜎</m:t>
                          </m:r>
                        </m:e>
                        <m:sup>
                          <m:r>
                            <a:rPr lang="en-US" i="0">
                              <a:latin typeface="Cambria Math" panose="02040503050406030204" pitchFamily="18" charset="0"/>
                            </a:rPr>
                            <m:t>2</m:t>
                          </m:r>
                        </m:sup>
                      </m:sSup>
                      <m:d>
                        <m:dPr>
                          <m:begChr m:val="["/>
                          <m:endChr m:val="]"/>
                          <m:ctrlPr>
                            <a:rPr lang="en-US" i="1">
                              <a:latin typeface="Cambria Math" panose="02040503050406030204" pitchFamily="18" charset="0"/>
                            </a:rPr>
                          </m:ctrlPr>
                        </m:dPr>
                        <m:e>
                          <m:m>
                            <m:mPr>
                              <m:plcHide m:val="on"/>
                              <m:mcs>
                                <m:mc>
                                  <m:mcPr>
                                    <m:count m:val="5"/>
                                    <m:mcJc m:val="center"/>
                                  </m:mcPr>
                                </m:mc>
                              </m:mcs>
                              <m:ctrlPr>
                                <a:rPr lang="en-US" i="1">
                                  <a:latin typeface="Cambria Math" panose="02040503050406030204" pitchFamily="18" charset="0"/>
                                </a:rPr>
                              </m:ctrlPr>
                            </m:mPr>
                            <m:mr>
                              <m:e>
                                <m:r>
                                  <a:rPr lang="en-US" i="0">
                                    <a:latin typeface="Cambria Math" panose="02040503050406030204" pitchFamily="18" charset="0"/>
                                  </a:rPr>
                                  <m:t>1</m:t>
                                </m:r>
                              </m:e>
                              <m:e/>
                              <m:e/>
                              <m:e/>
                              <m:e/>
                            </m:mr>
                            <m:mr>
                              <m:e>
                                <m:r>
                                  <a:rPr lang="en-US" i="1">
                                    <a:latin typeface="Cambria Math" panose="02040503050406030204" pitchFamily="18" charset="0"/>
                                  </a:rPr>
                                  <m:t>𝜌</m:t>
                                </m:r>
                              </m:e>
                              <m:e>
                                <m:r>
                                  <a:rPr lang="en-US" i="0">
                                    <a:latin typeface="Cambria Math" panose="02040503050406030204" pitchFamily="18" charset="0"/>
                                  </a:rPr>
                                  <m:t>1</m:t>
                                </m:r>
                              </m:e>
                              <m:e/>
                              <m:e/>
                              <m:e/>
                            </m:mr>
                            <m:mr>
                              <m:e>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i="0">
                                        <a:latin typeface="Cambria Math" panose="02040503050406030204" pitchFamily="18" charset="0"/>
                                      </a:rPr>
                                      <m:t>2</m:t>
                                    </m:r>
                                  </m:sup>
                                </m:sSup>
                              </m:e>
                              <m:e>
                                <m:r>
                                  <a:rPr lang="en-US" i="1">
                                    <a:latin typeface="Cambria Math" panose="02040503050406030204" pitchFamily="18" charset="0"/>
                                  </a:rPr>
                                  <m:t>𝜌</m:t>
                                </m:r>
                              </m:e>
                              <m:e>
                                <m:r>
                                  <a:rPr lang="en-US" i="0">
                                    <a:latin typeface="Cambria Math" panose="02040503050406030204" pitchFamily="18" charset="0"/>
                                  </a:rPr>
                                  <m:t>1</m:t>
                                </m:r>
                              </m:e>
                              <m:e/>
                              <m:e/>
                            </m:mr>
                            <m:mr>
                              <m:e>
                                <m:r>
                                  <a:rPr lang="en-US" i="0">
                                    <a:latin typeface="Cambria Math" panose="02040503050406030204" pitchFamily="18" charset="0"/>
                                  </a:rPr>
                                  <m:t>⋮</m:t>
                                </m:r>
                              </m:e>
                              <m:e>
                                <m:r>
                                  <a:rPr lang="en-US" i="0">
                                    <a:latin typeface="Cambria Math" panose="02040503050406030204" pitchFamily="18" charset="0"/>
                                  </a:rPr>
                                  <m:t>⋮</m:t>
                                </m:r>
                              </m:e>
                              <m:e>
                                <m:r>
                                  <a:rPr lang="en-US" i="0">
                                    <a:latin typeface="Cambria Math" panose="02040503050406030204" pitchFamily="18" charset="0"/>
                                  </a:rPr>
                                  <m:t>⋮</m:t>
                                </m:r>
                              </m:e>
                              <m:e>
                                <m:r>
                                  <a:rPr lang="en-US" i="0">
                                    <a:latin typeface="Cambria Math" panose="02040503050406030204" pitchFamily="18" charset="0"/>
                                  </a:rPr>
                                  <m:t>⋱</m:t>
                                </m:r>
                              </m:e>
                              <m:e/>
                            </m:mr>
                            <m:mr>
                              <m:e>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i="1">
                                        <a:latin typeface="Cambria Math" panose="02040503050406030204" pitchFamily="18" charset="0"/>
                                      </a:rPr>
                                      <m:t>𝑇</m:t>
                                    </m:r>
                                    <m:r>
                                      <a:rPr lang="en-US" i="0">
                                        <a:latin typeface="Cambria Math" panose="02040503050406030204" pitchFamily="18" charset="0"/>
                                      </a:rPr>
                                      <m:t>−1</m:t>
                                    </m:r>
                                  </m:sup>
                                </m:sSup>
                                <m:r>
                                  <a:rPr lang="en-US" i="0">
                                    <a:latin typeface="Cambria Math" panose="02040503050406030204" pitchFamily="18" charset="0"/>
                                  </a:rPr>
                                  <m:t> </m:t>
                                </m:r>
                              </m:e>
                              <m:e>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i="1">
                                        <a:latin typeface="Cambria Math" panose="02040503050406030204" pitchFamily="18" charset="0"/>
                                      </a:rPr>
                                      <m:t>𝑇</m:t>
                                    </m:r>
                                    <m:r>
                                      <a:rPr lang="en-US" i="0">
                                        <a:latin typeface="Cambria Math" panose="02040503050406030204" pitchFamily="18" charset="0"/>
                                      </a:rPr>
                                      <m:t>−2</m:t>
                                    </m:r>
                                  </m:sup>
                                </m:sSup>
                              </m:e>
                              <m:e>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i="1">
                                        <a:latin typeface="Cambria Math" panose="02040503050406030204" pitchFamily="18" charset="0"/>
                                      </a:rPr>
                                      <m:t>𝑇</m:t>
                                    </m:r>
                                    <m:r>
                                      <a:rPr lang="en-US" i="0">
                                        <a:latin typeface="Cambria Math" panose="02040503050406030204" pitchFamily="18" charset="0"/>
                                      </a:rPr>
                                      <m:t>−3</m:t>
                                    </m:r>
                                  </m:sup>
                                </m:sSup>
                              </m:e>
                              <m:e>
                                <m:r>
                                  <a:rPr lang="en-US" i="0">
                                    <a:latin typeface="Cambria Math" panose="02040503050406030204" pitchFamily="18" charset="0"/>
                                  </a:rPr>
                                  <m:t>…</m:t>
                                </m:r>
                              </m:e>
                              <m:e>
                                <m:r>
                                  <a:rPr lang="en-US" i="0">
                                    <a:latin typeface="Cambria Math" panose="02040503050406030204" pitchFamily="18" charset="0"/>
                                  </a:rPr>
                                  <m:t>1</m:t>
                                </m:r>
                              </m:e>
                            </m:mr>
                          </m:m>
                        </m:e>
                      </m:d>
                    </m:oMath>
                  </m:oMathPara>
                </a14:m>
                <a:endParaRPr lang="en-US" dirty="0"/>
              </a:p>
            </p:txBody>
          </p:sp>
        </mc:Choice>
        <mc:Fallback>
          <p:sp>
            <p:nvSpPr>
              <p:cNvPr id="3" name="TextBox 2">
                <a:extLst>
                  <a:ext uri="{FF2B5EF4-FFF2-40B4-BE49-F238E27FC236}">
                    <a16:creationId xmlns:a16="http://schemas.microsoft.com/office/drawing/2014/main" id="{729CD440-120A-CA6E-18F3-0D83D803B74C}"/>
                  </a:ext>
                </a:extLst>
              </p:cNvPr>
              <p:cNvSpPr txBox="1">
                <a:spLocks noRot="1" noChangeAspect="1" noMove="1" noResize="1" noEditPoints="1" noAdjustHandles="1" noChangeArrowheads="1" noChangeShapeType="1" noTextEdit="1"/>
              </p:cNvSpPr>
              <p:nvPr/>
            </p:nvSpPr>
            <p:spPr>
              <a:xfrm>
                <a:off x="4876800" y="2703168"/>
                <a:ext cx="4572000" cy="1455783"/>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3EA5-19AE-74E5-5971-0C7511B287B4}"/>
              </a:ext>
            </a:extLst>
          </p:cNvPr>
          <p:cNvSpPr>
            <a:spLocks noGrp="1"/>
          </p:cNvSpPr>
          <p:nvPr>
            <p:ph type="title"/>
          </p:nvPr>
        </p:nvSpPr>
        <p:spPr/>
        <p:txBody>
          <a:bodyPr/>
          <a:lstStyle/>
          <a:p>
            <a:r>
              <a:rPr lang="en-US" dirty="0"/>
              <a:t>AR(1) 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ADE595C-6753-5095-38E0-C69A6387A9EA}"/>
                  </a:ext>
                </a:extLst>
              </p:cNvPr>
              <p:cNvSpPr>
                <a:spLocks noGrp="1"/>
              </p:cNvSpPr>
              <p:nvPr>
                <p:ph idx="1"/>
              </p:nvPr>
            </p:nvSpPr>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𝑡𝑖𝑚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2</m:t>
                        </m:r>
                      </m:sub>
                    </m:sSub>
                    <m:r>
                      <a:rPr lang="en-US" b="0" i="1" smtClean="0">
                        <a:latin typeface="Cambria Math" panose="02040503050406030204" pitchFamily="18" charset="0"/>
                      </a:rPr>
                      <m:t>𝑡𝑖𝑚</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𝑒</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𝑖𝑗</m:t>
                        </m:r>
                      </m:sub>
                    </m:sSub>
                  </m:oMath>
                </a14:m>
                <a:endParaRPr lang="en-US" b="0" dirty="0"/>
              </a:p>
              <a:p>
                <a14:m>
                  <m:oMath xmlns:m="http://schemas.openxmlformats.org/officeDocument/2006/math">
                    <m:r>
                      <a:rPr lang="en-US" b="0" i="1" smtClean="0">
                        <a:latin typeface="Cambria Math" panose="02040503050406030204" pitchFamily="18" charset="0"/>
                      </a:rPr>
                      <m:t>𝑐𝑜𝑣</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𝑖𝑗</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𝑘𝑗</m:t>
                            </m:r>
                          </m:sub>
                        </m:sSub>
                      </m:e>
                    </m:d>
                  </m:oMath>
                </a14:m>
                <a:endParaRPr lang="en-US"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𝑐𝑜𝑣</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𝑜𝑗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𝑖𝑗</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𝑜𝑗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𝑘𝑗</m:t>
                              </m:r>
                            </m:sub>
                          </m:sSub>
                        </m:e>
                      </m:d>
                    </m:oMath>
                  </m:oMathPara>
                </a14:m>
                <a:endParaRPr lang="en-US" b="0" dirty="0"/>
              </a:p>
              <a:p>
                <a:pPr marL="0" indent="0">
                  <a:buNone/>
                </a:pPr>
                <a:r>
                  <a:rPr lang="en-US" dirty="0"/>
                  <a:t>= </a:t>
                </a:r>
                <a14:m>
                  <m:oMath xmlns:m="http://schemas.openxmlformats.org/officeDocument/2006/math">
                    <m:r>
                      <a:rPr lang="en-US" b="0" i="1" smtClean="0">
                        <a:latin typeface="Cambria Math" panose="02040503050406030204" pitchFamily="18" charset="0"/>
                      </a:rPr>
                      <m:t>𝑐𝑜𝑣</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𝑜𝑗</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𝑜𝑗</m:t>
                            </m:r>
                          </m:sub>
                        </m:sSub>
                      </m:e>
                    </m:d>
                    <m:r>
                      <a:rPr lang="en-US" b="0" i="1" smtClean="0">
                        <a:latin typeface="Cambria Math" panose="02040503050406030204" pitchFamily="18" charset="0"/>
                      </a:rPr>
                      <m:t>+</m:t>
                    </m:r>
                    <m:r>
                      <a:rPr lang="en-US" b="0" i="1" smtClean="0">
                        <a:latin typeface="Cambria Math" panose="02040503050406030204" pitchFamily="18" charset="0"/>
                      </a:rPr>
                      <m:t>𝑐𝑜𝑣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𝑖𝑗</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𝑘𝑗</m:t>
                        </m:r>
                      </m:sub>
                    </m:sSub>
                    <m:r>
                      <a:rPr lang="en-US" b="0" i="1" smtClean="0">
                        <a:latin typeface="Cambria Math" panose="02040503050406030204" pitchFamily="18" charset="0"/>
                      </a:rPr>
                      <m:t>)</m:t>
                    </m:r>
                  </m:oMath>
                </a14:m>
                <a:r>
                  <a:rPr lang="en-US" dirty="0"/>
                  <a:t> </a:t>
                </a:r>
                <a:r>
                  <a:rPr lang="en-US" sz="1200" dirty="0">
                    <a:solidFill>
                      <a:srgbClr val="0070C0"/>
                    </a:solidFill>
                  </a:rPr>
                  <a:t>No cross-level correlation in random effects</a:t>
                </a:r>
                <a:endParaRPr lang="en-US" sz="2500" dirty="0">
                  <a:solidFill>
                    <a:srgbClr val="0070C0"/>
                  </a:solidFill>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𝜏</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𝜌</m:t>
                          </m:r>
                        </m:e>
                        <m: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e>
                          </m:d>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 </m:t>
                      </m:r>
                    </m:oMath>
                  </m:oMathPara>
                </a14:m>
                <a:endParaRPr lang="en-US" dirty="0"/>
              </a:p>
            </p:txBody>
          </p:sp>
        </mc:Choice>
        <mc:Fallback>
          <p:sp>
            <p:nvSpPr>
              <p:cNvPr id="3" name="Content Placeholder 2">
                <a:extLst>
                  <a:ext uri="{FF2B5EF4-FFF2-40B4-BE49-F238E27FC236}">
                    <a16:creationId xmlns:a16="http://schemas.microsoft.com/office/drawing/2014/main" id="{3ADE595C-6753-5095-38E0-C69A6387A9EA}"/>
                  </a:ext>
                </a:extLst>
              </p:cNvPr>
              <p:cNvSpPr>
                <a:spLocks noGrp="1" noRot="1" noChangeAspect="1" noMove="1" noResize="1" noEditPoints="1" noAdjustHandles="1" noChangeArrowheads="1" noChangeShapeType="1" noTextEdit="1"/>
              </p:cNvSpPr>
              <p:nvPr>
                <p:ph idx="1"/>
              </p:nvPr>
            </p:nvSpPr>
            <p:spPr>
              <a:blipFill>
                <a:blip r:embed="rId2"/>
                <a:stretch>
                  <a:fillRect l="-1704"/>
                </a:stretch>
              </a:blipFill>
            </p:spPr>
            <p:txBody>
              <a:bodyPr/>
              <a:lstStyle/>
              <a:p>
                <a:r>
                  <a:rPr lang="en-US">
                    <a:noFill/>
                  </a:rPr>
                  <a:t> </a:t>
                </a:r>
              </a:p>
            </p:txBody>
          </p:sp>
        </mc:Fallback>
      </mc:AlternateContent>
    </p:spTree>
    <p:extLst>
      <p:ext uri="{BB962C8B-B14F-4D97-AF65-F5344CB8AC3E}">
        <p14:creationId xmlns:p14="http://schemas.microsoft.com/office/powerpoint/2010/main" val="124726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ED30BC1-6014-47F1-86E3-E4B34C75B34E}"/>
              </a:ext>
            </a:extLst>
          </p:cNvPr>
          <p:cNvSpPr>
            <a:spLocks noGrp="1"/>
          </p:cNvSpPr>
          <p:nvPr>
            <p:ph type="title"/>
          </p:nvPr>
        </p:nvSpPr>
        <p:spPr/>
        <p:txBody>
          <a:bodyPr/>
          <a:lstStyle/>
          <a:p>
            <a:r>
              <a:rPr lang="en-US" altLang="en-US" dirty="0"/>
              <a:t>Better?</a:t>
            </a:r>
          </a:p>
        </p:txBody>
      </p:sp>
      <p:sp>
        <p:nvSpPr>
          <p:cNvPr id="18435" name="Content Placeholder 2">
            <a:extLst>
              <a:ext uri="{FF2B5EF4-FFF2-40B4-BE49-F238E27FC236}">
                <a16:creationId xmlns:a16="http://schemas.microsoft.com/office/drawing/2014/main" id="{8C6CA2F7-6C85-40B3-A851-6001C5B4044A}"/>
              </a:ext>
            </a:extLst>
          </p:cNvPr>
          <p:cNvSpPr>
            <a:spLocks noGrp="1"/>
          </p:cNvSpPr>
          <p:nvPr>
            <p:ph idx="1"/>
          </p:nvPr>
        </p:nvSpPr>
        <p:spPr/>
        <p:txBody>
          <a:bodyPr/>
          <a:lstStyle/>
          <a:p>
            <a:r>
              <a:rPr lang="en-US" altLang="en-US" dirty="0"/>
              <a:t>Observed correlation matrix</a:t>
            </a:r>
          </a:p>
          <a:p>
            <a:endParaRPr lang="en-US" altLang="en-US" dirty="0"/>
          </a:p>
          <a:p>
            <a:endParaRPr lang="en-US" altLang="en-US" dirty="0"/>
          </a:p>
          <a:p>
            <a:endParaRPr lang="en-US" altLang="en-US" dirty="0"/>
          </a:p>
          <a:p>
            <a:r>
              <a:rPr lang="en-US" altLang="en-US" dirty="0"/>
              <a:t>Predicted correlation matrix with AR(1) errors</a:t>
            </a:r>
          </a:p>
        </p:txBody>
      </p:sp>
      <p:pic>
        <p:nvPicPr>
          <p:cNvPr id="3" name="Picture 2" descr="observed correlation matrix">
            <a:extLst>
              <a:ext uri="{FF2B5EF4-FFF2-40B4-BE49-F238E27FC236}">
                <a16:creationId xmlns:a16="http://schemas.microsoft.com/office/drawing/2014/main" id="{8054E8AF-1D3B-4AC0-908C-A565DB8A875F}"/>
              </a:ext>
            </a:extLst>
          </p:cNvPr>
          <p:cNvPicPr>
            <a:picLocks noChangeAspect="1"/>
          </p:cNvPicPr>
          <p:nvPr/>
        </p:nvPicPr>
        <p:blipFill>
          <a:blip r:embed="rId2"/>
          <a:stretch>
            <a:fillRect/>
          </a:stretch>
        </p:blipFill>
        <p:spPr>
          <a:xfrm>
            <a:off x="1524000" y="2315954"/>
            <a:ext cx="5391150" cy="933450"/>
          </a:xfrm>
          <a:prstGeom prst="rect">
            <a:avLst/>
          </a:prstGeom>
        </p:spPr>
      </p:pic>
      <p:pic>
        <p:nvPicPr>
          <p:cNvPr id="7" name="Picture 6" descr="predicted correlation matrix from AR(1) model">
            <a:extLst>
              <a:ext uri="{FF2B5EF4-FFF2-40B4-BE49-F238E27FC236}">
                <a16:creationId xmlns:a16="http://schemas.microsoft.com/office/drawing/2014/main" id="{B4953D37-E94A-40E5-B1B9-3F3DA1C4DD3F}"/>
              </a:ext>
            </a:extLst>
          </p:cNvPr>
          <p:cNvPicPr>
            <a:picLocks noChangeAspect="1"/>
          </p:cNvPicPr>
          <p:nvPr/>
        </p:nvPicPr>
        <p:blipFill>
          <a:blip r:embed="rId3"/>
          <a:stretch>
            <a:fillRect/>
          </a:stretch>
        </p:blipFill>
        <p:spPr>
          <a:xfrm>
            <a:off x="4572000" y="4572000"/>
            <a:ext cx="2962275" cy="990600"/>
          </a:xfrm>
          <a:prstGeom prst="rect">
            <a:avLst/>
          </a:prstGeom>
        </p:spPr>
      </p:pic>
      <p:pic>
        <p:nvPicPr>
          <p:cNvPr id="4" name="Picture 3" descr="predicted correlation matrix for level 1 residuals">
            <a:extLst>
              <a:ext uri="{FF2B5EF4-FFF2-40B4-BE49-F238E27FC236}">
                <a16:creationId xmlns:a16="http://schemas.microsoft.com/office/drawing/2014/main" id="{6C9278C9-54E6-6B92-8829-962CCB91FEA3}"/>
              </a:ext>
            </a:extLst>
          </p:cNvPr>
          <p:cNvPicPr>
            <a:picLocks noChangeAspect="1"/>
          </p:cNvPicPr>
          <p:nvPr/>
        </p:nvPicPr>
        <p:blipFill>
          <a:blip r:embed="rId4"/>
          <a:stretch>
            <a:fillRect/>
          </a:stretch>
        </p:blipFill>
        <p:spPr>
          <a:xfrm>
            <a:off x="801246" y="4700585"/>
            <a:ext cx="3381400" cy="733430"/>
          </a:xfrm>
          <a:prstGeom prst="rect">
            <a:avLst/>
          </a:prstGeom>
        </p:spPr>
      </p:pic>
    </p:spTree>
    <p:extLst>
      <p:ext uri="{BB962C8B-B14F-4D97-AF65-F5344CB8AC3E}">
        <p14:creationId xmlns:p14="http://schemas.microsoft.com/office/powerpoint/2010/main" val="22059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3C8D-DDF5-476B-9E3F-427442268AD5}"/>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D258D87E-2EF5-495A-A368-BD74CD402E89}"/>
              </a:ext>
            </a:extLst>
          </p:cNvPr>
          <p:cNvSpPr>
            <a:spLocks noGrp="1"/>
          </p:cNvSpPr>
          <p:nvPr>
            <p:ph idx="1"/>
          </p:nvPr>
        </p:nvSpPr>
        <p:spPr/>
        <p:txBody>
          <a:bodyPr/>
          <a:lstStyle/>
          <a:p>
            <a:r>
              <a:rPr lang="en-US" dirty="0"/>
              <a:t>“The extent to which time dependence can be modeled by random slopes, or rather by autocorrelated residuals, or a combination of both, depends on the phenomenon being modeled. This issue usually will be decided empirically.”</a:t>
            </a:r>
          </a:p>
        </p:txBody>
      </p:sp>
    </p:spTree>
    <p:extLst>
      <p:ext uri="{BB962C8B-B14F-4D97-AF65-F5344CB8AC3E}">
        <p14:creationId xmlns:p14="http://schemas.microsoft.com/office/powerpoint/2010/main" val="1235192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BBC1-45BF-4BA7-89A1-B66C11EB9A69}"/>
              </a:ext>
            </a:extLst>
          </p:cNvPr>
          <p:cNvSpPr>
            <a:spLocks noGrp="1"/>
          </p:cNvSpPr>
          <p:nvPr>
            <p:ph type="title"/>
          </p:nvPr>
        </p:nvSpPr>
        <p:spPr/>
        <p:txBody>
          <a:bodyPr/>
          <a:lstStyle/>
          <a:p>
            <a:r>
              <a:rPr lang="en-US" sz="4000" dirty="0"/>
              <a:t>From </a:t>
            </a:r>
            <a:r>
              <a:rPr lang="en-US" sz="4000" dirty="0">
                <a:solidFill>
                  <a:schemeClr val="accent6"/>
                </a:solidFill>
                <a:effectLst/>
                <a:ea typeface="Times New Roman" panose="02020603050405020304" pitchFamily="18" charset="0"/>
              </a:rPr>
              <a:t>Roback and Legler (2019)</a:t>
            </a:r>
            <a:endParaRPr lang="en-US" dirty="0"/>
          </a:p>
        </p:txBody>
      </p:sp>
      <p:sp>
        <p:nvSpPr>
          <p:cNvPr id="3" name="Content Placeholder 2">
            <a:extLst>
              <a:ext uri="{FF2B5EF4-FFF2-40B4-BE49-F238E27FC236}">
                <a16:creationId xmlns:a16="http://schemas.microsoft.com/office/drawing/2014/main" id="{D5D513DE-955B-4205-9026-6047280E59FA}"/>
              </a:ext>
            </a:extLst>
          </p:cNvPr>
          <p:cNvSpPr>
            <a:spLocks noGrp="1"/>
          </p:cNvSpPr>
          <p:nvPr>
            <p:ph idx="1"/>
          </p:nvPr>
        </p:nvSpPr>
        <p:spPr/>
        <p:txBody>
          <a:bodyPr/>
          <a:lstStyle/>
          <a:p>
            <a:r>
              <a:rPr lang="en-US" sz="1800" dirty="0">
                <a:solidFill>
                  <a:srgbClr val="333333"/>
                </a:solidFill>
                <a:effectLst/>
                <a:latin typeface="Arial" panose="020B0604020202020204" pitchFamily="34" charset="0"/>
                <a:ea typeface="Times New Roman" panose="02020603050405020304" pitchFamily="18" charset="0"/>
              </a:rPr>
              <a:t>… as is often true in multilevel models, the choice of covariance matrix does not greatly affect estimates of fixed effects. The choice of covariance structure could potentially impact the standard errors of fixed effects, and thus the associated test statistics… In fact, the standard model typically works very well. So is it worth the time and effort to accurately model the covariance structure? If primary interest is in inference regarding fixed effects, and if the standard errors for the fixed effects appear robust to choice of covariance structure, then extensive time spent modeling the covariance structure is not advised. However, if researchers are interested in predicted random effects and estimated variance components in addition to estimated fixed effects, then choice of covariance structure can make a big difference. For instance, if researchers are interested in drawing conclusions about particular schools rather than charter schools in general, they may more carefully model the covariance structure in this study.</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37871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ideas</a:t>
            </a:r>
          </a:p>
        </p:txBody>
      </p:sp>
      <p:sp>
        <p:nvSpPr>
          <p:cNvPr id="3" name="Content Placeholder 2"/>
          <p:cNvSpPr>
            <a:spLocks noGrp="1"/>
          </p:cNvSpPr>
          <p:nvPr>
            <p:ph idx="1"/>
          </p:nvPr>
        </p:nvSpPr>
        <p:spPr/>
        <p:txBody>
          <a:bodyPr>
            <a:normAutofit fontScale="92500"/>
          </a:bodyPr>
          <a:lstStyle/>
          <a:p>
            <a:r>
              <a:rPr lang="en-US" dirty="0"/>
              <a:t>Variability explained by time trend</a:t>
            </a:r>
          </a:p>
          <a:p>
            <a:pPr lvl="1"/>
            <a:r>
              <a:rPr lang="en-US" dirty="0"/>
              <a:t>Level 1 residuals = Unexplained variation about the time trend</a:t>
            </a:r>
          </a:p>
          <a:p>
            <a:pPr lvl="1"/>
            <a:r>
              <a:rPr lang="en-US" dirty="0"/>
              <a:t>Evaluation of linearity of time trend</a:t>
            </a:r>
          </a:p>
          <a:p>
            <a:pPr lvl="1"/>
            <a:r>
              <a:rPr lang="en-US" dirty="0"/>
              <a:t>Exchangeability means no “pattern” to the time points</a:t>
            </a:r>
          </a:p>
          <a:p>
            <a:r>
              <a:rPr lang="en-US" dirty="0"/>
              <a:t>Adding a Level 2 variable</a:t>
            </a:r>
          </a:p>
          <a:p>
            <a:pPr lvl="1"/>
            <a:r>
              <a:rPr lang="en-US" dirty="0"/>
              <a:t>Does it explain variation in intercepts</a:t>
            </a:r>
          </a:p>
          <a:p>
            <a:pPr lvl="2"/>
            <a:r>
              <a:rPr lang="en-US" dirty="0">
                <a:solidFill>
                  <a:srgbClr val="0070C0"/>
                </a:solidFill>
              </a:rPr>
              <a:t>Variable becomes part of the intercept</a:t>
            </a:r>
          </a:p>
          <a:p>
            <a:pPr lvl="1"/>
            <a:r>
              <a:rPr lang="en-US" dirty="0"/>
              <a:t>Does it explain variation in slopes</a:t>
            </a:r>
          </a:p>
          <a:p>
            <a:pPr lvl="2"/>
            <a:r>
              <a:rPr lang="en-US" dirty="0"/>
              <a:t>With interaction, variable becomes part of slope coefficient</a:t>
            </a:r>
          </a:p>
        </p:txBody>
      </p:sp>
    </p:spTree>
    <p:extLst>
      <p:ext uri="{BB962C8B-B14F-4D97-AF65-F5344CB8AC3E}">
        <p14:creationId xmlns:p14="http://schemas.microsoft.com/office/powerpoint/2010/main" val="339599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268B-E79E-42C9-BBE3-123B6610A5B2}"/>
              </a:ext>
            </a:extLst>
          </p:cNvPr>
          <p:cNvSpPr>
            <a:spLocks noGrp="1"/>
          </p:cNvSpPr>
          <p:nvPr>
            <p:ph type="title"/>
          </p:nvPr>
        </p:nvSpPr>
        <p:spPr/>
        <p:txBody>
          <a:bodyPr/>
          <a:lstStyle/>
          <a:p>
            <a:r>
              <a:rPr lang="en-US" dirty="0"/>
              <a:t>Repeated measures ANOVA</a:t>
            </a:r>
          </a:p>
        </p:txBody>
      </p:sp>
      <p:sp>
        <p:nvSpPr>
          <p:cNvPr id="3" name="Content Placeholder 2">
            <a:extLst>
              <a:ext uri="{FF2B5EF4-FFF2-40B4-BE49-F238E27FC236}">
                <a16:creationId xmlns:a16="http://schemas.microsoft.com/office/drawing/2014/main" id="{09878ADE-CF97-460A-9C89-B720F62CEEFF}"/>
              </a:ext>
            </a:extLst>
          </p:cNvPr>
          <p:cNvSpPr>
            <a:spLocks noGrp="1"/>
          </p:cNvSpPr>
          <p:nvPr>
            <p:ph idx="1"/>
          </p:nvPr>
        </p:nvSpPr>
        <p:spPr/>
        <p:txBody>
          <a:bodyPr>
            <a:normAutofit fontScale="92500" lnSpcReduction="10000"/>
          </a:bodyPr>
          <a:lstStyle/>
          <a:p>
            <a:r>
              <a:rPr lang="en-US" sz="1800" dirty="0">
                <a:solidFill>
                  <a:srgbClr val="333333"/>
                </a:solidFill>
                <a:effectLst/>
                <a:latin typeface="Arial" panose="020B0604020202020204" pitchFamily="34" charset="0"/>
                <a:ea typeface="Times New Roman" panose="02020603050405020304" pitchFamily="18" charset="0"/>
              </a:rPr>
              <a:t>Repeated measures ANOVA is traditionally one of the most common methods for analysis of change. However, when it is used with longitudinal data, the assumptions upon which repeated measures rests may be too restrictive. In particular the assumption of sphericity (assuming equal variances of outcome variable differences) may be unreasonable given that variability can change considerably as time passes. On the other hand, analyzing longitudinal data from a multilevel modeling perspective does not require the assumption of sphericity. In addition, it also provides flexibility in model definition, thus allowing for information about the anticipated effects of time on error variability to be included in the model design. Finally, multilevel models can easily incorporate predictors from each of the data levels, thereby allowing for more complex data structures. In the context of longitudinal data, this means that it is possible to incorporate measurement occasion (level 1), individual (level 2), and cluster (level 3) characteristics. … On the other hand, in the context of repeated measures ANOVA or MANOVA, incorporating these various levels of the data would be much more difficult. Thus, the use of multilevel modeling in this context not only has the benefits listed above pertaining specifically to longitudinal analysis, but it brings the added capability of simultaneous analysis of multiple levels of influence.</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0440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time: Longitudinal data</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a:t>Include time, with random intercepts and random slopes (growth trajectory)</a:t>
            </a:r>
          </a:p>
        </p:txBody>
      </p:sp>
      <p:pic>
        <p:nvPicPr>
          <p:cNvPr id="5" name="Picture 3" descr="graph of different &quot;trajectories&quot; in reading scores (change over time)">
            <a:extLst>
              <a:ext uri="{FF2B5EF4-FFF2-40B4-BE49-F238E27FC236}">
                <a16:creationId xmlns:a16="http://schemas.microsoft.com/office/drawing/2014/main" id="{8539D941-7211-4D7F-9BB7-BE28FA3A85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91197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11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ADADA-883F-877E-47F7-C5E7A98727FB}"/>
              </a:ext>
            </a:extLst>
          </p:cNvPr>
          <p:cNvSpPr>
            <a:spLocks noGrp="1"/>
          </p:cNvSpPr>
          <p:nvPr>
            <p:ph type="title"/>
          </p:nvPr>
        </p:nvSpPr>
        <p:spPr/>
        <p:txBody>
          <a:bodyPr/>
          <a:lstStyle/>
          <a:p>
            <a:r>
              <a:rPr lang="en-US" dirty="0"/>
              <a:t>Leftovers</a:t>
            </a:r>
          </a:p>
        </p:txBody>
      </p:sp>
      <p:sp>
        <p:nvSpPr>
          <p:cNvPr id="3" name="Content Placeholder 2">
            <a:extLst>
              <a:ext uri="{FF2B5EF4-FFF2-40B4-BE49-F238E27FC236}">
                <a16:creationId xmlns:a16="http://schemas.microsoft.com/office/drawing/2014/main" id="{503F7562-5499-5D1E-ACF5-2FEC3F77D47C}"/>
              </a:ext>
            </a:extLst>
          </p:cNvPr>
          <p:cNvSpPr>
            <a:spLocks noGrp="1"/>
          </p:cNvSpPr>
          <p:nvPr>
            <p:ph idx="1"/>
          </p:nvPr>
        </p:nvSpPr>
        <p:spPr/>
        <p:txBody>
          <a:bodyPr/>
          <a:lstStyle/>
          <a:p>
            <a:r>
              <a:rPr lang="en-US" dirty="0"/>
              <a:t>We saw with the moms and prenatal care, adding fixed effects often eliminates the need for random effects (is why some recommend doing them first)</a:t>
            </a:r>
          </a:p>
          <a:p>
            <a:r>
              <a:rPr lang="en-US" dirty="0"/>
              <a:t>When analyzing significance of fixed effects, can often look at both t(z) and LRT</a:t>
            </a:r>
          </a:p>
          <a:p>
            <a:pPr lvl="1"/>
            <a:r>
              <a:rPr lang="en-US" dirty="0"/>
              <a:t>Usually give similar results, if not LRT might be more trustworthy (robust to model assumptions)</a:t>
            </a:r>
          </a:p>
          <a:p>
            <a:pPr lvl="1"/>
            <a:endParaRPr lang="en-US" dirty="0"/>
          </a:p>
        </p:txBody>
      </p:sp>
    </p:spTree>
    <p:extLst>
      <p:ext uri="{BB962C8B-B14F-4D97-AF65-F5344CB8AC3E}">
        <p14:creationId xmlns:p14="http://schemas.microsoft.com/office/powerpoint/2010/main" val="2556035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ED19D-428B-3644-5096-77B5F7F5807F}"/>
              </a:ext>
            </a:extLst>
          </p:cNvPr>
          <p:cNvSpPr>
            <a:spLocks noGrp="1"/>
          </p:cNvSpPr>
          <p:nvPr>
            <p:ph type="title"/>
          </p:nvPr>
        </p:nvSpPr>
        <p:spPr/>
        <p:txBody>
          <a:bodyPr/>
          <a:lstStyle/>
          <a:p>
            <a:r>
              <a:rPr lang="en-US" dirty="0"/>
              <a:t>Leftovers </a:t>
            </a:r>
            <a:r>
              <a:rPr lang="en-US" dirty="0" err="1"/>
              <a:t>cont</a:t>
            </a:r>
            <a:endParaRPr lang="en-US" dirty="0"/>
          </a:p>
        </p:txBody>
      </p:sp>
      <p:sp>
        <p:nvSpPr>
          <p:cNvPr id="3" name="Content Placeholder 2">
            <a:extLst>
              <a:ext uri="{FF2B5EF4-FFF2-40B4-BE49-F238E27FC236}">
                <a16:creationId xmlns:a16="http://schemas.microsoft.com/office/drawing/2014/main" id="{BF8101C5-BDA5-2154-55BB-42244E1C6D91}"/>
              </a:ext>
            </a:extLst>
          </p:cNvPr>
          <p:cNvSpPr>
            <a:spLocks noGrp="1"/>
          </p:cNvSpPr>
          <p:nvPr>
            <p:ph idx="1"/>
          </p:nvPr>
        </p:nvSpPr>
        <p:spPr/>
        <p:txBody>
          <a:bodyPr/>
          <a:lstStyle/>
          <a:p>
            <a:r>
              <a:rPr lang="en-US" sz="2400" dirty="0">
                <a:effectLst/>
                <a:ea typeface="Calibri" panose="020F0502020204030204" pitchFamily="34" charset="0"/>
                <a:cs typeface="Times New Roman" panose="02020603050405020304" pitchFamily="18" charset="0"/>
              </a:rPr>
              <a:t>“The question of which method to use, ML or REML, is largely a matter of personal taste. In samples with many groups, differences between ML and REML estimates are negligible. ML estimates of variance components, however, are biased downwards when there are few groups; REML estimates are not. A disadvantage of REML is that LR tests are inappropriate for comparing models with different fixed-effects specifications; this is not the case for ML.”</a:t>
            </a:r>
          </a:p>
          <a:p>
            <a:endParaRPr lang="en-US" dirty="0"/>
          </a:p>
        </p:txBody>
      </p:sp>
    </p:spTree>
    <p:extLst>
      <p:ext uri="{BB962C8B-B14F-4D97-AF65-F5344CB8AC3E}">
        <p14:creationId xmlns:p14="http://schemas.microsoft.com/office/powerpoint/2010/main" val="2975632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90E5-E2A7-B81C-FD66-3D2743DB1F5F}"/>
              </a:ext>
            </a:extLst>
          </p:cNvPr>
          <p:cNvSpPr>
            <a:spLocks noGrp="1"/>
          </p:cNvSpPr>
          <p:nvPr>
            <p:ph type="title"/>
          </p:nvPr>
        </p:nvSpPr>
        <p:spPr/>
        <p:txBody>
          <a:bodyPr/>
          <a:lstStyle/>
          <a:p>
            <a:r>
              <a:rPr lang="en-US" dirty="0"/>
              <a:t>To Do</a:t>
            </a:r>
          </a:p>
        </p:txBody>
      </p:sp>
      <p:sp>
        <p:nvSpPr>
          <p:cNvPr id="3" name="Content Placeholder 2">
            <a:extLst>
              <a:ext uri="{FF2B5EF4-FFF2-40B4-BE49-F238E27FC236}">
                <a16:creationId xmlns:a16="http://schemas.microsoft.com/office/drawing/2014/main" id="{59228308-18FB-0604-6826-9952912F5E6F}"/>
              </a:ext>
            </a:extLst>
          </p:cNvPr>
          <p:cNvSpPr>
            <a:spLocks noGrp="1"/>
          </p:cNvSpPr>
          <p:nvPr>
            <p:ph idx="1"/>
          </p:nvPr>
        </p:nvSpPr>
        <p:spPr/>
        <p:txBody>
          <a:bodyPr/>
          <a:lstStyle/>
          <a:p>
            <a:r>
              <a:rPr lang="en-US" dirty="0"/>
              <a:t>Proposal for Wednesday</a:t>
            </a:r>
          </a:p>
          <a:p>
            <a:r>
              <a:rPr lang="en-US" dirty="0"/>
              <a:t>Monday after break: guest speaker</a:t>
            </a:r>
          </a:p>
          <a:p>
            <a:r>
              <a:rPr lang="en-US" dirty="0"/>
              <a:t>HW 7 due </a:t>
            </a:r>
          </a:p>
          <a:p>
            <a:r>
              <a:rPr lang="en-US" dirty="0"/>
              <a:t>Bonus quiz(</a:t>
            </a:r>
            <a:r>
              <a:rPr lang="en-US" dirty="0" err="1"/>
              <a:t>zes</a:t>
            </a:r>
            <a:r>
              <a:rPr lang="en-US" dirty="0"/>
              <a:t>)</a:t>
            </a:r>
          </a:p>
          <a:p>
            <a:endParaRPr lang="en-US" dirty="0"/>
          </a:p>
        </p:txBody>
      </p:sp>
    </p:spTree>
    <p:extLst>
      <p:ext uri="{BB962C8B-B14F-4D97-AF65-F5344CB8AC3E}">
        <p14:creationId xmlns:p14="http://schemas.microsoft.com/office/powerpoint/2010/main" val="2672208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Project advice</a:t>
            </a:r>
          </a:p>
        </p:txBody>
      </p:sp>
      <p:sp>
        <p:nvSpPr>
          <p:cNvPr id="3" name="Content Placeholder 2"/>
          <p:cNvSpPr>
            <a:spLocks noGrp="1"/>
          </p:cNvSpPr>
          <p:nvPr>
            <p:ph idx="1"/>
          </p:nvPr>
        </p:nvSpPr>
        <p:spPr>
          <a:xfrm>
            <a:off x="457200" y="1371600"/>
            <a:ext cx="8458200" cy="4953000"/>
          </a:xfrm>
        </p:spPr>
        <p:txBody>
          <a:bodyPr>
            <a:normAutofit fontScale="85000" lnSpcReduction="20000"/>
          </a:bodyPr>
          <a:lstStyle/>
          <a:p>
            <a:pPr>
              <a:defRPr/>
            </a:pPr>
            <a:r>
              <a:rPr lang="en-US" dirty="0"/>
              <a:t>Tell a story with the data</a:t>
            </a:r>
          </a:p>
          <a:p>
            <a:pPr lvl="1">
              <a:defRPr/>
            </a:pPr>
            <a:r>
              <a:rPr lang="en-US" dirty="0"/>
              <a:t>Clearly identify primary variables (e.g., RV)</a:t>
            </a:r>
          </a:p>
          <a:p>
            <a:pPr lvl="1">
              <a:defRPr/>
            </a:pPr>
            <a:r>
              <a:rPr lang="en-US" dirty="0"/>
              <a:t>Don’t just list numbers</a:t>
            </a:r>
          </a:p>
          <a:p>
            <a:pPr>
              <a:defRPr/>
            </a:pPr>
            <a:r>
              <a:rPr lang="en-US" dirty="0"/>
              <a:t>Don’t assume audience is familiar with your data</a:t>
            </a:r>
          </a:p>
          <a:p>
            <a:pPr>
              <a:defRPr/>
            </a:pPr>
            <a:r>
              <a:rPr lang="en-US" dirty="0"/>
              <a:t>Use </a:t>
            </a:r>
            <a:r>
              <a:rPr lang="en-US" dirty="0">
                <a:solidFill>
                  <a:srgbClr val="FF0000"/>
                </a:solidFill>
              </a:rPr>
              <a:t>graphs</a:t>
            </a:r>
            <a:r>
              <a:rPr lang="en-US" dirty="0"/>
              <a:t> to help tell your story</a:t>
            </a:r>
          </a:p>
          <a:p>
            <a:pPr lvl="1">
              <a:defRPr/>
            </a:pPr>
            <a:r>
              <a:rPr lang="en-US" dirty="0"/>
              <a:t>How the graphs and the model agree</a:t>
            </a:r>
          </a:p>
          <a:p>
            <a:pPr lvl="1">
              <a:defRPr/>
            </a:pPr>
            <a:r>
              <a:rPr lang="en-US" dirty="0"/>
              <a:t>Concern vs. interesting feature</a:t>
            </a:r>
          </a:p>
          <a:p>
            <a:pPr lvl="1">
              <a:defRPr/>
            </a:pPr>
            <a:r>
              <a:rPr lang="en-US" dirty="0"/>
              <a:t>Model vs. data</a:t>
            </a:r>
          </a:p>
          <a:p>
            <a:pPr>
              <a:defRPr/>
            </a:pPr>
            <a:r>
              <a:rPr lang="en-US" dirty="0"/>
              <a:t>Start simple (impress with visuals, quality)</a:t>
            </a:r>
          </a:p>
          <a:p>
            <a:pPr lvl="1">
              <a:defRPr/>
            </a:pPr>
            <a:r>
              <a:rPr lang="en-US" dirty="0"/>
              <a:t>Why multilevel, structure of the data, assumptions (audience)</a:t>
            </a:r>
          </a:p>
          <a:p>
            <a:pPr lvl="1">
              <a:defRPr/>
            </a:pPr>
            <a:r>
              <a:rPr lang="en-US" dirty="0"/>
              <a:t>Null model, ICC</a:t>
            </a:r>
          </a:p>
          <a:p>
            <a:pPr lvl="1">
              <a:defRPr/>
            </a:pPr>
            <a:r>
              <a:rPr lang="en-US" dirty="0"/>
              <a:t>Be ready to justify choices</a:t>
            </a:r>
          </a:p>
          <a:p>
            <a:pPr lvl="1">
              <a:defRPr/>
            </a:pPr>
            <a:r>
              <a:rPr lang="en-US" dirty="0"/>
              <a:t>Keep audience’s interest</a:t>
            </a:r>
          </a:p>
        </p:txBody>
      </p:sp>
    </p:spTree>
    <p:extLst>
      <p:ext uri="{BB962C8B-B14F-4D97-AF65-F5344CB8AC3E}">
        <p14:creationId xmlns:p14="http://schemas.microsoft.com/office/powerpoint/2010/main" val="4156533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Project advice</a:t>
            </a:r>
          </a:p>
        </p:txBody>
      </p:sp>
      <p:sp>
        <p:nvSpPr>
          <p:cNvPr id="3" name="Content Placeholder 2"/>
          <p:cNvSpPr>
            <a:spLocks noGrp="1"/>
          </p:cNvSpPr>
          <p:nvPr>
            <p:ph idx="1"/>
          </p:nvPr>
        </p:nvSpPr>
        <p:spPr/>
        <p:txBody>
          <a:bodyPr>
            <a:normAutofit fontScale="92500" lnSpcReduction="20000"/>
          </a:bodyPr>
          <a:lstStyle/>
          <a:p>
            <a:pPr>
              <a:defRPr/>
            </a:pPr>
            <a:r>
              <a:rPr lang="en-US" dirty="0"/>
              <a:t>Graphs of </a:t>
            </a:r>
            <a:r>
              <a:rPr lang="en-US" i="1" dirty="0"/>
              <a:t>models</a:t>
            </a:r>
          </a:p>
          <a:p>
            <a:pPr lvl="1">
              <a:defRPr/>
            </a:pPr>
            <a:r>
              <a:rPr lang="en-US" dirty="0">
                <a:latin typeface="Calibri" panose="020F0502020204030204" pitchFamily="34" charset="0"/>
                <a:cs typeface="Calibri" panose="020F0502020204030204" pitchFamily="34" charset="0"/>
              </a:rPr>
              <a:t>plot(</a:t>
            </a:r>
            <a:r>
              <a:rPr lang="en-US" dirty="0" err="1">
                <a:latin typeface="Calibri" panose="020F0502020204030204" pitchFamily="34" charset="0"/>
                <a:cs typeface="Calibri" panose="020F0502020204030204" pitchFamily="34" charset="0"/>
              </a:rPr>
              <a:t>ggeffects</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ggpredict</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model.income</a:t>
            </a:r>
            <a:r>
              <a:rPr lang="en-US" dirty="0">
                <a:latin typeface="Calibri" panose="020F0502020204030204" pitchFamily="34" charset="0"/>
                <a:cs typeface="Calibri" panose="020F0502020204030204" pitchFamily="34" charset="0"/>
              </a:rPr>
              <a:t>, terms=c("income", "COUNTRY [sample=9]"), type="re"))</a:t>
            </a:r>
            <a:endParaRPr lang="en-US" i="1" dirty="0"/>
          </a:p>
          <a:p>
            <a:pPr>
              <a:defRPr/>
            </a:pPr>
            <a:r>
              <a:rPr lang="en-US" dirty="0"/>
              <a:t>Features of “final model”</a:t>
            </a:r>
          </a:p>
          <a:p>
            <a:pPr lvl="1">
              <a:defRPr/>
            </a:pPr>
            <a:r>
              <a:rPr lang="en-US" dirty="0"/>
              <a:t>Includes important EVs (research question, covariates)</a:t>
            </a:r>
          </a:p>
          <a:p>
            <a:pPr lvl="1">
              <a:defRPr/>
            </a:pPr>
            <a:r>
              <a:rPr lang="en-US" dirty="0"/>
              <a:t>Potential interactions have been investigated</a:t>
            </a:r>
          </a:p>
          <a:p>
            <a:pPr lvl="1">
              <a:defRPr/>
            </a:pPr>
            <a:r>
              <a:rPr lang="en-US" dirty="0"/>
              <a:t>Variables are centered where can enhance interpretation</a:t>
            </a:r>
          </a:p>
          <a:p>
            <a:pPr lvl="1">
              <a:defRPr/>
            </a:pPr>
            <a:r>
              <a:rPr lang="en-US" dirty="0"/>
              <a:t>Unnecessary terms have been removed</a:t>
            </a:r>
          </a:p>
          <a:p>
            <a:pPr lvl="1">
              <a:defRPr/>
            </a:pPr>
            <a:r>
              <a:rPr lang="en-US" dirty="0"/>
              <a:t>Checked validity using residual plots</a:t>
            </a:r>
          </a:p>
          <a:p>
            <a:pPr lvl="1">
              <a:defRPr/>
            </a:pPr>
            <a:r>
              <a:rPr lang="en-US" dirty="0"/>
              <a:t>Defensible/context</a:t>
            </a:r>
          </a:p>
          <a:p>
            <a:pPr>
              <a:defRPr/>
            </a:pPr>
            <a:endParaRPr lang="en-US" dirty="0"/>
          </a:p>
        </p:txBody>
      </p:sp>
    </p:spTree>
    <p:extLst>
      <p:ext uri="{BB962C8B-B14F-4D97-AF65-F5344CB8AC3E}">
        <p14:creationId xmlns:p14="http://schemas.microsoft.com/office/powerpoint/2010/main" val="3072963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F11D-70F0-4324-990D-93F045A438E7}"/>
              </a:ext>
            </a:extLst>
          </p:cNvPr>
          <p:cNvSpPr>
            <a:spLocks noGrp="1"/>
          </p:cNvSpPr>
          <p:nvPr>
            <p:ph type="title"/>
          </p:nvPr>
        </p:nvSpPr>
        <p:spPr/>
        <p:txBody>
          <a:bodyPr/>
          <a:lstStyle/>
          <a:p>
            <a:r>
              <a:rPr lang="en-US" dirty="0"/>
              <a:t>Project advice</a:t>
            </a:r>
          </a:p>
        </p:txBody>
      </p:sp>
      <p:sp>
        <p:nvSpPr>
          <p:cNvPr id="3" name="Content Placeholder 2">
            <a:extLst>
              <a:ext uri="{FF2B5EF4-FFF2-40B4-BE49-F238E27FC236}">
                <a16:creationId xmlns:a16="http://schemas.microsoft.com/office/drawing/2014/main" id="{A24E2603-763D-4245-9567-D30A760D78E2}"/>
              </a:ext>
            </a:extLst>
          </p:cNvPr>
          <p:cNvSpPr>
            <a:spLocks noGrp="1"/>
          </p:cNvSpPr>
          <p:nvPr>
            <p:ph idx="1"/>
          </p:nvPr>
        </p:nvSpPr>
        <p:spPr/>
        <p:txBody>
          <a:bodyPr/>
          <a:lstStyle/>
          <a:p>
            <a:r>
              <a:rPr lang="en-US" dirty="0"/>
              <a:t>Comparing models</a:t>
            </a:r>
          </a:p>
          <a:p>
            <a:pPr marL="0" indent="0" algn="l">
              <a:buNone/>
            </a:pPr>
            <a:r>
              <a:rPr lang="it-IT" sz="2400" b="0" i="0" u="none" strike="noStrike" baseline="0" dirty="0">
                <a:solidFill>
                  <a:srgbClr val="333333"/>
                </a:solidFill>
                <a:latin typeface="SourceCodePro-Regular"/>
              </a:rPr>
              <a:t>performance::compare_performance(m1,m2, </a:t>
            </a:r>
            <a:r>
              <a:rPr lang="en-US" sz="2400" b="0" i="0" u="none" strike="noStrike" baseline="0" dirty="0">
                <a:solidFill>
                  <a:srgbClr val="333333"/>
                </a:solidFill>
                <a:latin typeface="SourceCodePro-Regular"/>
              </a:rPr>
              <a:t>metrics = c(</a:t>
            </a:r>
            <a:r>
              <a:rPr lang="en-US" sz="2400" b="0" i="0" u="none" strike="noStrike" baseline="0" dirty="0">
                <a:solidFill>
                  <a:srgbClr val="DE1144"/>
                </a:solidFill>
                <a:latin typeface="SourceCodePro-Regular"/>
              </a:rPr>
              <a:t>"BIC"</a:t>
            </a:r>
            <a:r>
              <a:rPr lang="en-US" sz="2400" b="0" i="0" u="none" strike="noStrike" baseline="0" dirty="0">
                <a:solidFill>
                  <a:srgbClr val="333333"/>
                </a:solidFill>
                <a:latin typeface="SourceCodePro-Regular"/>
              </a:rPr>
              <a:t>, </a:t>
            </a:r>
            <a:r>
              <a:rPr lang="en-US" sz="2400" b="0" i="0" u="none" strike="noStrike" baseline="0" dirty="0">
                <a:solidFill>
                  <a:srgbClr val="DE1144"/>
                </a:solidFill>
                <a:latin typeface="SourceCodePro-Regular"/>
              </a:rPr>
              <a:t>“AIC"</a:t>
            </a:r>
            <a:r>
              <a:rPr lang="en-US" sz="2400" b="0" i="0" u="none" strike="noStrike" baseline="0" dirty="0">
                <a:solidFill>
                  <a:srgbClr val="333333"/>
                </a:solidFill>
                <a:latin typeface="SourceCodePro-Regular"/>
              </a:rPr>
              <a:t>), bf = </a:t>
            </a:r>
            <a:r>
              <a:rPr lang="en-US" sz="2400" b="0" i="0" u="none" strike="noStrike" baseline="0" dirty="0">
                <a:solidFill>
                  <a:srgbClr val="008181"/>
                </a:solidFill>
                <a:latin typeface="SourceCodePro-Regular"/>
              </a:rPr>
              <a:t>FALSE</a:t>
            </a:r>
            <a:r>
              <a:rPr lang="en-US" sz="2400" b="0" i="0" u="none" strike="noStrike" baseline="0" dirty="0">
                <a:solidFill>
                  <a:srgbClr val="333333"/>
                </a:solidFill>
                <a:latin typeface="SourceCodePro-Regular"/>
              </a:rPr>
              <a:t>)</a:t>
            </a:r>
          </a:p>
          <a:p>
            <a:pPr marL="0" indent="0" algn="l">
              <a:buNone/>
            </a:pPr>
            <a:r>
              <a:rPr lang="en-US" sz="2400" b="0" i="0" u="none" strike="noStrike" baseline="0" dirty="0" err="1">
                <a:solidFill>
                  <a:srgbClr val="333333"/>
                </a:solidFill>
                <a:latin typeface="SourceCodePro-Regular"/>
              </a:rPr>
              <a:t>texreg</a:t>
            </a:r>
            <a:r>
              <a:rPr lang="en-US" sz="2400" b="0" i="0" u="none" strike="noStrike" baseline="0" dirty="0">
                <a:solidFill>
                  <a:srgbClr val="333333"/>
                </a:solidFill>
                <a:latin typeface="SourceCodePro-Regular"/>
              </a:rPr>
              <a:t>::</a:t>
            </a:r>
            <a:r>
              <a:rPr lang="en-US" sz="2400" b="0" i="0" u="none" strike="noStrike" baseline="0" dirty="0" err="1">
                <a:solidFill>
                  <a:srgbClr val="333333"/>
                </a:solidFill>
                <a:latin typeface="SourceCodePro-Regular"/>
              </a:rPr>
              <a:t>screenreg</a:t>
            </a:r>
            <a:r>
              <a:rPr lang="en-US" sz="2400" b="0" i="0" u="none" strike="noStrike" baseline="0" dirty="0">
                <a:solidFill>
                  <a:srgbClr val="333333"/>
                </a:solidFill>
                <a:latin typeface="SourceCodePro-Regular"/>
              </a:rPr>
              <a:t>(list(m1, m2), digits = 3, </a:t>
            </a:r>
            <a:r>
              <a:rPr lang="en-US" sz="2400" b="0" i="0" u="none" strike="noStrike" baseline="0" dirty="0" err="1">
                <a:solidFill>
                  <a:srgbClr val="333333"/>
                </a:solidFill>
                <a:latin typeface="SourceCodePro-Regular"/>
              </a:rPr>
              <a:t>single.row</a:t>
            </a:r>
            <a:r>
              <a:rPr lang="en-US" sz="2400" b="0" i="0" u="none" strike="noStrike" baseline="0" dirty="0">
                <a:solidFill>
                  <a:srgbClr val="333333"/>
                </a:solidFill>
                <a:latin typeface="SourceCodePro-Regular"/>
              </a:rPr>
              <a:t> = TRUE, stars = 0, </a:t>
            </a:r>
            <a:r>
              <a:rPr lang="en-US" sz="2400" b="0" i="0" u="none" strike="noStrike" baseline="0" dirty="0" err="1">
                <a:solidFill>
                  <a:srgbClr val="333333"/>
                </a:solidFill>
                <a:latin typeface="SourceCodePro-Regular"/>
              </a:rPr>
              <a:t>custom.model.names</a:t>
            </a:r>
            <a:r>
              <a:rPr lang="en-US" sz="2400" b="0" i="0" u="none" strike="noStrike" baseline="0" dirty="0">
                <a:solidFill>
                  <a:srgbClr val="333333"/>
                </a:solidFill>
                <a:latin typeface="SourceCodePro-Regular"/>
              </a:rPr>
              <a:t>=c(“m1", “m2"))</a:t>
            </a:r>
          </a:p>
          <a:p>
            <a:pPr marL="0" indent="0" algn="l">
              <a:buNone/>
            </a:pPr>
            <a:r>
              <a:rPr lang="en-US" sz="2400" dirty="0">
                <a:solidFill>
                  <a:srgbClr val="333333"/>
                </a:solidFill>
                <a:latin typeface="SourceCodePro-Regular"/>
              </a:rPr>
              <a:t>stargazer</a:t>
            </a:r>
            <a:endParaRPr lang="en-US" sz="2400" b="0" i="0" u="none" strike="noStrike" baseline="0" dirty="0">
              <a:solidFill>
                <a:srgbClr val="333333"/>
              </a:solidFill>
              <a:latin typeface="SourceCodePro-Regular"/>
            </a:endParaRPr>
          </a:p>
          <a:p>
            <a:r>
              <a:rPr lang="en-US" dirty="0">
                <a:solidFill>
                  <a:srgbClr val="333333"/>
                </a:solidFill>
              </a:rPr>
              <a:t>Warning messages</a:t>
            </a:r>
          </a:p>
          <a:p>
            <a:pPr marL="0" indent="0" algn="l">
              <a:buNone/>
            </a:pPr>
            <a:r>
              <a:rPr lang="en-US" sz="2400" dirty="0">
                <a:latin typeface="SourceCodePro-Regular"/>
              </a:rPr>
              <a:t>```{r, echo=FALSE}</a:t>
            </a:r>
          </a:p>
          <a:p>
            <a:pPr marL="0" indent="0" algn="l">
              <a:buNone/>
            </a:pPr>
            <a:r>
              <a:rPr lang="en-US" sz="2400" dirty="0">
                <a:latin typeface="SourceCodePro-Regular"/>
              </a:rPr>
              <a:t>```{r message=FALSE}</a:t>
            </a:r>
          </a:p>
          <a:p>
            <a:pPr marL="0" indent="0" algn="l">
              <a:buNone/>
            </a:pPr>
            <a:r>
              <a:rPr lang="en-US" sz="2400" dirty="0" err="1">
                <a:latin typeface="SourceCodePro-Regular"/>
              </a:rPr>
              <a:t>knitr</a:t>
            </a:r>
            <a:r>
              <a:rPr lang="en-US" sz="2400" dirty="0">
                <a:latin typeface="SourceCodePro-Regular"/>
              </a:rPr>
              <a:t>::</a:t>
            </a:r>
            <a:r>
              <a:rPr lang="en-US" sz="2400" dirty="0" err="1">
                <a:latin typeface="SourceCodePro-Regular"/>
              </a:rPr>
              <a:t>opts_chunk$set</a:t>
            </a:r>
            <a:r>
              <a:rPr lang="en-US" sz="2400" dirty="0">
                <a:latin typeface="SourceCodePro-Regular"/>
              </a:rPr>
              <a:t>(warning = FALSE, message = FALSE) </a:t>
            </a:r>
          </a:p>
          <a:p>
            <a:pPr marL="0" indent="0" algn="l">
              <a:buNone/>
            </a:pPr>
            <a:endParaRPr lang="en-US" sz="2400" dirty="0"/>
          </a:p>
        </p:txBody>
      </p:sp>
    </p:spTree>
    <p:extLst>
      <p:ext uri="{BB962C8B-B14F-4D97-AF65-F5344CB8AC3E}">
        <p14:creationId xmlns:p14="http://schemas.microsoft.com/office/powerpoint/2010/main" val="2926182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9614F-3094-D8DA-F3B5-EA126B73485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6551530-BEDB-9C61-7CEE-7C8E316F4FC2}"/>
              </a:ext>
            </a:extLst>
          </p:cNvPr>
          <p:cNvSpPr>
            <a:spLocks noGrp="1"/>
          </p:cNvSpPr>
          <p:nvPr>
            <p:ph idx="1"/>
          </p:nvPr>
        </p:nvSpPr>
        <p:spPr/>
        <p:txBody>
          <a:bodyPr/>
          <a:lstStyle/>
          <a:p>
            <a:endParaRPr lang="en-US"/>
          </a:p>
        </p:txBody>
      </p:sp>
      <p:pic>
        <p:nvPicPr>
          <p:cNvPr id="5" name="Picture 4" descr="chart showing recommenden model building steps">
            <a:extLst>
              <a:ext uri="{FF2B5EF4-FFF2-40B4-BE49-F238E27FC236}">
                <a16:creationId xmlns:a16="http://schemas.microsoft.com/office/drawing/2014/main" id="{8D1B9705-B5FE-36D6-7700-898ACD0674FA}"/>
              </a:ext>
            </a:extLst>
          </p:cNvPr>
          <p:cNvPicPr>
            <a:picLocks noChangeAspect="1"/>
          </p:cNvPicPr>
          <p:nvPr/>
        </p:nvPicPr>
        <p:blipFill>
          <a:blip r:embed="rId3"/>
          <a:stretch>
            <a:fillRect/>
          </a:stretch>
        </p:blipFill>
        <p:spPr>
          <a:xfrm>
            <a:off x="2133600" y="457200"/>
            <a:ext cx="4609646" cy="6193163"/>
          </a:xfrm>
          <a:prstGeom prst="rect">
            <a:avLst/>
          </a:prstGeom>
        </p:spPr>
      </p:pic>
      <p:sp>
        <p:nvSpPr>
          <p:cNvPr id="4" name="TextBox 3">
            <a:extLst>
              <a:ext uri="{FF2B5EF4-FFF2-40B4-BE49-F238E27FC236}">
                <a16:creationId xmlns:a16="http://schemas.microsoft.com/office/drawing/2014/main" id="{7C80CCD5-49A9-9C44-7DB5-5C88E11E02B9}"/>
              </a:ext>
            </a:extLst>
          </p:cNvPr>
          <p:cNvSpPr txBox="1"/>
          <p:nvPr/>
        </p:nvSpPr>
        <p:spPr>
          <a:xfrm>
            <a:off x="6814530" y="534104"/>
            <a:ext cx="1905000" cy="646331"/>
          </a:xfrm>
          <a:prstGeom prst="rect">
            <a:avLst/>
          </a:prstGeom>
          <a:noFill/>
        </p:spPr>
        <p:txBody>
          <a:bodyPr wrap="square" rtlCol="0">
            <a:spAutoFit/>
          </a:bodyPr>
          <a:lstStyle/>
          <a:p>
            <a:r>
              <a:rPr lang="en-US" dirty="0"/>
              <a:t>Sommet &amp; Davide (2017)</a:t>
            </a:r>
          </a:p>
        </p:txBody>
      </p:sp>
    </p:spTree>
    <p:extLst>
      <p:ext uri="{BB962C8B-B14F-4D97-AF65-F5344CB8AC3E}">
        <p14:creationId xmlns:p14="http://schemas.microsoft.com/office/powerpoint/2010/main" val="164588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3E226-10D3-3BE1-605D-E5576D610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94A84-4AB5-32B6-E0FF-B476A80E0C0D}"/>
              </a:ext>
            </a:extLst>
          </p:cNvPr>
          <p:cNvSpPr>
            <a:spLocks noGrp="1"/>
          </p:cNvSpPr>
          <p:nvPr>
            <p:ph type="title"/>
          </p:nvPr>
        </p:nvSpPr>
        <p:spPr/>
        <p:txBody>
          <a:bodyPr/>
          <a:lstStyle/>
          <a:p>
            <a:r>
              <a:rPr lang="en-US" dirty="0"/>
              <a:t>Unconditional growth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D1FCD0-FDED-2B16-7D25-623DE5F9DBFC}"/>
                  </a:ext>
                </a:extLst>
              </p:cNvPr>
              <p:cNvSpPr>
                <a:spLocks noGrp="1"/>
              </p:cNvSpPr>
              <p:nvPr>
                <p:ph idx="1"/>
              </p:nvPr>
            </p:nvSpPr>
            <p:spPr/>
            <p:txBody>
              <a:bodyPr/>
              <a:lstStyle/>
              <a:p>
                <a:pPr marL="0" marR="0">
                  <a:spcBef>
                    <a:spcPts val="0"/>
                  </a:spcBef>
                  <a:spcAft>
                    <a:spcPts val="0"/>
                  </a:spcAft>
                </a:pPr>
                <a14:m>
                  <m:oMath xmlns:m="http://schemas.openxmlformats.org/officeDocument/2006/math">
                    <m:sSub>
                      <m:sSubPr>
                        <m:ctrlPr>
                          <a:rPr lang="en-US" sz="2800" i="1" smtClean="0">
                            <a:effectLst/>
                            <a:latin typeface="Cambria Math" panose="02040503050406030204" pitchFamily="18" charset="0"/>
                          </a:rPr>
                        </m:ctrlPr>
                      </m:sSubPr>
                      <m:e>
                        <m:r>
                          <a:rPr lang="en-US" sz="2800">
                            <a:effectLst/>
                            <a:latin typeface="Cambria Math" panose="02040503050406030204" pitchFamily="18" charset="0"/>
                          </a:rPr>
                          <m:t>𝑦</m:t>
                        </m:r>
                      </m:e>
                      <m:sub>
                        <m:r>
                          <a:rPr lang="en-US" sz="2800">
                            <a:effectLst/>
                            <a:latin typeface="Cambria Math" panose="02040503050406030204" pitchFamily="18" charset="0"/>
                          </a:rPr>
                          <m:t>𝑖𝑗</m:t>
                        </m:r>
                      </m:sub>
                    </m:sSub>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𝛽</m:t>
                        </m:r>
                      </m:e>
                      <m:sub>
                        <m:r>
                          <a:rPr lang="en-US" sz="2800">
                            <a:effectLst/>
                            <a:latin typeface="Cambria Math" panose="02040503050406030204" pitchFamily="18" charset="0"/>
                          </a:rPr>
                          <m:t>00</m:t>
                        </m:r>
                      </m:sub>
                    </m:sSub>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𝛽</m:t>
                        </m:r>
                      </m:e>
                      <m:sub>
                        <m:r>
                          <a:rPr lang="en-US" sz="2800">
                            <a:effectLst/>
                            <a:latin typeface="Cambria Math" panose="02040503050406030204" pitchFamily="18" charset="0"/>
                          </a:rPr>
                          <m:t>10</m:t>
                        </m:r>
                      </m:sub>
                    </m:sSub>
                    <m:r>
                      <a:rPr lang="en-US" sz="2800">
                        <a:effectLst/>
                        <a:latin typeface="Cambria Math" panose="02040503050406030204" pitchFamily="18" charset="0"/>
                      </a:rPr>
                      <m:t>𝑡𝑖𝑚</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𝑒</m:t>
                        </m:r>
                      </m:e>
                      <m:sub>
                        <m:r>
                          <a:rPr lang="en-US" sz="2800">
                            <a:effectLst/>
                            <a:latin typeface="Cambria Math" panose="02040503050406030204" pitchFamily="18" charset="0"/>
                          </a:rPr>
                          <m:t>𝑖𝑗</m:t>
                        </m:r>
                      </m:sub>
                    </m:sSub>
                    <m:r>
                      <a:rPr lang="en-US" sz="2800">
                        <a:effectLst/>
                        <a:latin typeface="Cambria Math" panose="02040503050406030204" pitchFamily="18" charset="0"/>
                      </a:rPr>
                      <m:t>+</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𝑢</m:t>
                        </m:r>
                      </m:e>
                      <m:sub>
                        <m:r>
                          <a:rPr lang="en-US" sz="2800">
                            <a:effectLst/>
                            <a:latin typeface="Cambria Math" panose="02040503050406030204" pitchFamily="18" charset="0"/>
                          </a:rPr>
                          <m:t>0</m:t>
                        </m:r>
                        <m:r>
                          <a:rPr lang="en-US" sz="2800">
                            <a:effectLst/>
                            <a:latin typeface="Cambria Math" panose="02040503050406030204" pitchFamily="18" charset="0"/>
                          </a:rPr>
                          <m:t>𝑗</m:t>
                        </m:r>
                      </m:sub>
                    </m:sSub>
                    <m:r>
                      <a:rPr lang="en-US" sz="2800">
                        <a:effectLst/>
                        <a:latin typeface="Cambria Math" panose="02040503050406030204" pitchFamily="18" charset="0"/>
                      </a:rPr>
                      <m:t>+</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𝑢</m:t>
                        </m:r>
                      </m:e>
                      <m:sub>
                        <m:r>
                          <a:rPr lang="en-US" sz="2800">
                            <a:effectLst/>
                            <a:latin typeface="Cambria Math" panose="02040503050406030204" pitchFamily="18" charset="0"/>
                          </a:rPr>
                          <m:t>1</m:t>
                        </m:r>
                        <m:r>
                          <a:rPr lang="en-US" sz="2800">
                            <a:effectLst/>
                            <a:latin typeface="Cambria Math" panose="02040503050406030204" pitchFamily="18" charset="0"/>
                          </a:rPr>
                          <m:t>𝑗</m:t>
                        </m:r>
                      </m:sub>
                    </m:sSub>
                    <m:r>
                      <a:rPr lang="en-US" sz="2800">
                        <a:effectLst/>
                        <a:latin typeface="Cambria Math" panose="02040503050406030204" pitchFamily="18" charset="0"/>
                      </a:rPr>
                      <m:t>𝑡𝑖𝑚</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𝑒</m:t>
                        </m:r>
                      </m:e>
                      <m:sub>
                        <m:r>
                          <a:rPr lang="en-US" sz="2800">
                            <a:effectLst/>
                            <a:latin typeface="Cambria Math" panose="02040503050406030204" pitchFamily="18" charset="0"/>
                          </a:rPr>
                          <m:t>𝑖𝑗</m:t>
                        </m:r>
                      </m:sub>
                    </m:sSub>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𝜖</m:t>
                        </m:r>
                      </m:e>
                      <m:sub>
                        <m:r>
                          <a:rPr lang="en-US" sz="2800">
                            <a:effectLst/>
                            <a:latin typeface="Cambria Math" panose="02040503050406030204" pitchFamily="18" charset="0"/>
                          </a:rPr>
                          <m:t>𝑖𝑗</m:t>
                        </m:r>
                      </m:sub>
                    </m:sSub>
                    <m:r>
                      <a:rPr lang="en-US" sz="2800">
                        <a:effectLst/>
                        <a:latin typeface="Cambria Math" panose="02040503050406030204" pitchFamily="18" charset="0"/>
                      </a:rPr>
                      <m:t> </m:t>
                    </m:r>
                  </m:oMath>
                </a14:m>
                <a:endParaRPr lang="en-US" sz="3200" dirty="0">
                  <a:effectLst/>
                </a:endParaRPr>
              </a:p>
              <a:p>
                <a:pPr marL="0" marR="0" indent="0">
                  <a:spcBef>
                    <a:spcPts val="0"/>
                  </a:spcBef>
                  <a:spcAft>
                    <a:spcPts val="0"/>
                  </a:spcAft>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𝑤h𝑒𝑟𝑒</m:t>
                      </m:r>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𝜖</m:t>
                          </m:r>
                        </m:e>
                        <m:sub>
                          <m:r>
                            <a:rPr lang="en-US" sz="2800">
                              <a:effectLst/>
                              <a:latin typeface="Cambria Math" panose="02040503050406030204" pitchFamily="18" charset="0"/>
                            </a:rPr>
                            <m:t>𝑖𝑗</m:t>
                          </m:r>
                        </m:sub>
                      </m:sSub>
                      <m:r>
                        <a:rPr lang="en-US" sz="2800">
                          <a:effectLst/>
                          <a:latin typeface="Cambria Math" panose="02040503050406030204" pitchFamily="18" charset="0"/>
                        </a:rPr>
                        <m:t>∼</m:t>
                      </m:r>
                      <m:r>
                        <a:rPr lang="en-US" sz="2800">
                          <a:effectLst/>
                          <a:latin typeface="Cambria Math" panose="02040503050406030204" pitchFamily="18" charset="0"/>
                        </a:rPr>
                        <m:t>𝑁</m:t>
                      </m:r>
                      <m:r>
                        <a:rPr lang="en-US" sz="2800">
                          <a:effectLst/>
                          <a:latin typeface="Cambria Math" panose="02040503050406030204" pitchFamily="18" charset="0"/>
                        </a:rPr>
                        <m:t>(0, </m:t>
                      </m:r>
                      <m:sSup>
                        <m:sSupPr>
                          <m:ctrlPr>
                            <a:rPr lang="en-US" sz="2800" i="1">
                              <a:effectLst/>
                              <a:latin typeface="Cambria Math" panose="02040503050406030204" pitchFamily="18" charset="0"/>
                            </a:rPr>
                          </m:ctrlPr>
                        </m:sSupPr>
                        <m:e>
                          <m:r>
                            <a:rPr lang="en-US" sz="2800">
                              <a:effectLst/>
                              <a:latin typeface="Cambria Math" panose="02040503050406030204" pitchFamily="18" charset="0"/>
                            </a:rPr>
                            <m:t>𝜎</m:t>
                          </m:r>
                        </m:e>
                        <m:sup>
                          <m:r>
                            <a:rPr lang="en-US" sz="2800">
                              <a:effectLst/>
                              <a:latin typeface="Cambria Math" panose="02040503050406030204" pitchFamily="18" charset="0"/>
                            </a:rPr>
                            <m:t>2</m:t>
                          </m:r>
                        </m:sup>
                      </m:sSup>
                      <m:r>
                        <a:rPr lang="en-US" sz="2800">
                          <a:effectLst/>
                          <a:latin typeface="Cambria Math" panose="02040503050406030204" pitchFamily="18" charset="0"/>
                        </a:rPr>
                        <m:t>𝑰</m:t>
                      </m:r>
                      <m:r>
                        <a:rPr lang="en-US" sz="2800">
                          <a:effectLst/>
                          <a:latin typeface="Cambria Math" panose="02040503050406030204" pitchFamily="18" charset="0"/>
                        </a:rPr>
                        <m:t>)</m:t>
                      </m:r>
                    </m:oMath>
                  </m:oMathPara>
                </a14:m>
                <a:endParaRPr lang="en-US" sz="2800" dirty="0">
                  <a:effectLst/>
                </a:endParaRPr>
              </a:p>
              <a:p>
                <a:r>
                  <a:rPr lang="en-US" dirty="0"/>
                  <a:t>Level 1: </a:t>
                </a:r>
                <a14:m>
                  <m:oMath xmlns:m="http://schemas.openxmlformats.org/officeDocument/2006/math">
                    <m:sSub>
                      <m:sSubPr>
                        <m:ctrlPr>
                          <a:rPr lang="en-US" sz="3200" i="1" smtClean="0">
                            <a:effectLst/>
                            <a:latin typeface="Cambria Math" panose="02040503050406030204" pitchFamily="18" charset="0"/>
                          </a:rPr>
                        </m:ctrlPr>
                      </m:sSubPr>
                      <m:e>
                        <m:r>
                          <a:rPr lang="en-US" sz="3200">
                            <a:effectLst/>
                            <a:latin typeface="Cambria Math" panose="02040503050406030204" pitchFamily="18" charset="0"/>
                          </a:rPr>
                          <m:t>𝑦</m:t>
                        </m:r>
                      </m:e>
                      <m:sub>
                        <m:r>
                          <a:rPr lang="en-US" sz="3200">
                            <a:effectLst/>
                            <a:latin typeface="Cambria Math" panose="02040503050406030204" pitchFamily="18" charset="0"/>
                          </a:rPr>
                          <m:t>𝑖𝑗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0</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1</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𝑡𝑖𝑚</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𝑒</m:t>
                        </m:r>
                      </m:e>
                      <m:sub>
                        <m:r>
                          <a:rPr lang="en-US" sz="3200">
                            <a:effectLst/>
                            <a:latin typeface="Cambria Math" panose="02040503050406030204" pitchFamily="18" charset="0"/>
                          </a:rPr>
                          <m:t>𝑖𝑗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𝜖</m:t>
                        </m:r>
                      </m:e>
                      <m:sub>
                        <m:r>
                          <a:rPr lang="en-US" sz="3200">
                            <a:effectLst/>
                            <a:latin typeface="Cambria Math" panose="02040503050406030204" pitchFamily="18" charset="0"/>
                          </a:rPr>
                          <m:t>𝑖𝑗</m:t>
                        </m:r>
                      </m:sub>
                    </m:sSub>
                  </m:oMath>
                </a14:m>
                <a:endParaRPr lang="en-US" dirty="0"/>
              </a:p>
              <a:p>
                <a:r>
                  <a:rPr lang="en-US" dirty="0"/>
                  <a:t>Level 2: </a:t>
                </a:r>
                <a14:m>
                  <m:oMath xmlns:m="http://schemas.openxmlformats.org/officeDocument/2006/math">
                    <m:r>
                      <a:rPr lang="en-US" sz="3200" b="0" i="0" smtClean="0">
                        <a:effectLst/>
                        <a:latin typeface="Cambria Math" panose="02040503050406030204" pitchFamily="18" charset="0"/>
                      </a:rPr>
                      <m:t>         </m:t>
                    </m:r>
                    <m:sSub>
                      <m:sSubPr>
                        <m:ctrlPr>
                          <a:rPr lang="en-US" sz="3200" b="0" i="1" smtClean="0">
                            <a:effectLst/>
                            <a:latin typeface="Cambria Math" panose="02040503050406030204" pitchFamily="18" charset="0"/>
                          </a:rPr>
                        </m:ctrlPr>
                      </m:sSubPr>
                      <m:e>
                        <m:r>
                          <a:rPr lang="en-US" sz="3200" b="0" i="1" smtClean="0">
                            <a:effectLst/>
                            <a:latin typeface="Cambria Math" panose="02040503050406030204" pitchFamily="18" charset="0"/>
                          </a:rPr>
                          <m:t>𝛽</m:t>
                        </m:r>
                      </m:e>
                      <m:sub>
                        <m:r>
                          <a:rPr lang="en-US" sz="3200" b="0" i="1" smtClean="0">
                            <a:effectLst/>
                            <a:latin typeface="Cambria Math" panose="02040503050406030204" pitchFamily="18" charset="0"/>
                          </a:rPr>
                          <m:t>0</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00</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𝑢</m:t>
                        </m:r>
                      </m:e>
                      <m:sub>
                        <m:r>
                          <a:rPr lang="en-US" sz="3200">
                            <a:effectLst/>
                            <a:latin typeface="Cambria Math" panose="02040503050406030204" pitchFamily="18" charset="0"/>
                          </a:rPr>
                          <m:t>0</m:t>
                        </m:r>
                        <m:r>
                          <a:rPr lang="en-US" sz="3200">
                            <a:effectLst/>
                            <a:latin typeface="Cambria Math" panose="02040503050406030204" pitchFamily="18" charset="0"/>
                          </a:rPr>
                          <m:t>𝑗</m:t>
                        </m:r>
                      </m:sub>
                    </m:sSub>
                  </m:oMath>
                </a14:m>
                <a:endParaRPr lang="en-US" sz="3200" i="1" dirty="0">
                  <a:effectLst/>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3200" b="0" i="1" smtClean="0">
                              <a:effectLst/>
                              <a:latin typeface="Cambria Math" panose="02040503050406030204" pitchFamily="18" charset="0"/>
                            </a:rPr>
                          </m:ctrlPr>
                        </m:sSubPr>
                        <m:e>
                          <m:r>
                            <a:rPr lang="en-US" sz="3200" b="0" i="1" smtClean="0">
                              <a:effectLst/>
                              <a:latin typeface="Cambria Math" panose="02040503050406030204" pitchFamily="18" charset="0"/>
                            </a:rPr>
                            <m:t>𝛽</m:t>
                          </m:r>
                        </m:e>
                        <m:sub>
                          <m:r>
                            <a:rPr lang="en-US" sz="3200" b="0" i="1" smtClean="0">
                              <a:effectLst/>
                              <a:latin typeface="Cambria Math" panose="02040503050406030204" pitchFamily="18" charset="0"/>
                            </a:rPr>
                            <m:t>1</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10</m:t>
                          </m:r>
                        </m:sub>
                      </m:sSub>
                      <m:r>
                        <a:rPr lang="en-US" sz="3200">
                          <a:effectLst/>
                          <a:latin typeface="Cambria Math" panose="02040503050406030204" pitchFamily="18" charset="0"/>
                        </a:rPr>
                        <m:t>+</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𝑢</m:t>
                          </m:r>
                        </m:e>
                        <m:sub>
                          <m:r>
                            <a:rPr lang="en-US" sz="3200">
                              <a:effectLst/>
                              <a:latin typeface="Cambria Math" panose="02040503050406030204" pitchFamily="18" charset="0"/>
                            </a:rPr>
                            <m:t>1</m:t>
                          </m:r>
                          <m:r>
                            <a:rPr lang="en-US" sz="3200">
                              <a:effectLst/>
                              <a:latin typeface="Cambria Math" panose="02040503050406030204" pitchFamily="18" charset="0"/>
                            </a:rPr>
                            <m:t>𝑗</m:t>
                          </m:r>
                        </m:sub>
                      </m:sSub>
                    </m:oMath>
                  </m:oMathPara>
                </a14:m>
                <a:endParaRPr lang="en-US" dirty="0"/>
              </a:p>
              <a:p>
                <a:pPr marL="0" indent="0">
                  <a:buNone/>
                </a:pPr>
                <a:r>
                  <a:rPr lang="en-US" dirty="0"/>
                  <a:t>Random slopes on time… so have formulas for how variances and covariances change with time</a:t>
                </a:r>
              </a:p>
            </p:txBody>
          </p:sp>
        </mc:Choice>
        <mc:Fallback xmlns="">
          <p:sp>
            <p:nvSpPr>
              <p:cNvPr id="3" name="Content Placeholder 2">
                <a:extLst>
                  <a:ext uri="{FF2B5EF4-FFF2-40B4-BE49-F238E27FC236}">
                    <a16:creationId xmlns:a16="http://schemas.microsoft.com/office/drawing/2014/main" id="{E37D1616-C8D4-E1C9-BE7F-C27FB5E0A5C1}"/>
                  </a:ext>
                </a:extLst>
              </p:cNvPr>
              <p:cNvSpPr>
                <a:spLocks noGrp="1" noRot="1" noChangeAspect="1" noMove="1" noResize="1" noEditPoints="1" noAdjustHandles="1" noChangeArrowheads="1" noChangeShapeType="1" noTextEdit="1"/>
              </p:cNvSpPr>
              <p:nvPr>
                <p:ph idx="1"/>
              </p:nvPr>
            </p:nvSpPr>
            <p:spPr>
              <a:blipFill>
                <a:blip r:embed="rId2"/>
                <a:stretch>
                  <a:fillRect l="-1704" r="-370"/>
                </a:stretch>
              </a:blipFill>
            </p:spPr>
            <p:txBody>
              <a:bodyPr/>
              <a:lstStyle/>
              <a:p>
                <a:r>
                  <a:rPr lang="en-US">
                    <a:noFill/>
                  </a:rPr>
                  <a:t> </a:t>
                </a:r>
              </a:p>
            </p:txBody>
          </p:sp>
        </mc:Fallback>
      </mc:AlternateContent>
    </p:spTree>
    <p:extLst>
      <p:ext uri="{BB962C8B-B14F-4D97-AF65-F5344CB8AC3E}">
        <p14:creationId xmlns:p14="http://schemas.microsoft.com/office/powerpoint/2010/main" val="89026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3CA3AEB-A299-4197-9E24-8D891DF3DD02}"/>
              </a:ext>
            </a:extLst>
          </p:cNvPr>
          <p:cNvSpPr>
            <a:spLocks noGrp="1"/>
          </p:cNvSpPr>
          <p:nvPr>
            <p:ph type="title"/>
          </p:nvPr>
        </p:nvSpPr>
        <p:spPr/>
        <p:txBody>
          <a:bodyPr/>
          <a:lstStyle/>
          <a:p>
            <a:r>
              <a:rPr lang="en-US" altLang="en-US"/>
              <a:t>Cov(</a:t>
            </a:r>
            <a:r>
              <a:rPr lang="en-US" altLang="en-US" i="1"/>
              <a:t>Y</a:t>
            </a:r>
            <a:r>
              <a:rPr lang="en-US" altLang="en-US" baseline="-25000"/>
              <a:t>1j</a:t>
            </a:r>
            <a:r>
              <a:rPr lang="en-US" altLang="en-US"/>
              <a:t>, </a:t>
            </a:r>
            <a:r>
              <a:rPr lang="en-US" altLang="en-US" i="1"/>
              <a:t>Y</a:t>
            </a:r>
            <a:r>
              <a:rPr lang="en-US" altLang="en-US" baseline="-25000"/>
              <a:t>2j</a:t>
            </a:r>
            <a:r>
              <a:rPr lang="en-US" altLang="en-US"/>
              <a:t>)?</a:t>
            </a:r>
          </a:p>
        </p:txBody>
      </p:sp>
      <p:sp>
        <p:nvSpPr>
          <p:cNvPr id="3" name="Content Placeholder 2">
            <a:extLst>
              <a:ext uri="{FF2B5EF4-FFF2-40B4-BE49-F238E27FC236}">
                <a16:creationId xmlns:a16="http://schemas.microsoft.com/office/drawing/2014/main" id="{6D1D8DCE-4366-46C5-AFCD-9239F1F6DAEE}"/>
              </a:ext>
            </a:extLst>
          </p:cNvPr>
          <p:cNvSpPr>
            <a:spLocks noGrp="1"/>
          </p:cNvSpPr>
          <p:nvPr>
            <p:ph idx="1"/>
          </p:nvPr>
        </p:nvSpPr>
        <p:spPr/>
        <p:txBody>
          <a:bodyPr/>
          <a:lstStyle/>
          <a:p>
            <a:r>
              <a:rPr lang="en-US" altLang="en-US"/>
              <a:t>After accounting for time trend…</a:t>
            </a:r>
          </a:p>
          <a:p>
            <a:pPr lvl="1"/>
            <a:r>
              <a:rPr lang="en-US" altLang="en-US"/>
              <a:t>Var (</a:t>
            </a:r>
            <a:r>
              <a:rPr lang="en-US" altLang="en-US" i="1"/>
              <a:t>Y</a:t>
            </a:r>
            <a:r>
              <a:rPr lang="en-US" altLang="en-US" i="1" baseline="-25000"/>
              <a:t>ij</a:t>
            </a:r>
            <a:r>
              <a:rPr lang="en-US" altLang="en-US"/>
              <a:t>)</a:t>
            </a:r>
          </a:p>
          <a:p>
            <a:pPr lvl="1"/>
            <a:r>
              <a:rPr lang="en-US" altLang="en-US"/>
              <a:t>Cov(</a:t>
            </a:r>
            <a:r>
              <a:rPr lang="en-US" altLang="en-US" i="1"/>
              <a:t>Y</a:t>
            </a:r>
            <a:r>
              <a:rPr lang="en-US" altLang="en-US" baseline="-25000"/>
              <a:t>1</a:t>
            </a:r>
            <a:r>
              <a:rPr lang="en-US" altLang="en-US" i="1" baseline="-25000"/>
              <a:t>j</a:t>
            </a:r>
            <a:r>
              <a:rPr lang="en-US" altLang="en-US"/>
              <a:t>, </a:t>
            </a:r>
            <a:r>
              <a:rPr lang="en-US" altLang="en-US" i="1"/>
              <a:t>Y</a:t>
            </a:r>
            <a:r>
              <a:rPr lang="en-US" altLang="en-US" baseline="-25000"/>
              <a:t>2</a:t>
            </a:r>
            <a:r>
              <a:rPr lang="en-US" altLang="en-US" i="1" baseline="-25000"/>
              <a:t>j</a:t>
            </a:r>
            <a:r>
              <a:rPr lang="en-US" altLang="en-US"/>
              <a:t>)</a:t>
            </a:r>
          </a:p>
          <a:p>
            <a:pPr lvl="1"/>
            <a:r>
              <a:rPr lang="en-US" altLang="en-US"/>
              <a:t>Corr(</a:t>
            </a:r>
            <a:r>
              <a:rPr lang="en-US" altLang="en-US" i="1"/>
              <a:t>Y</a:t>
            </a:r>
            <a:r>
              <a:rPr lang="en-US" altLang="en-US" baseline="-25000"/>
              <a:t>1</a:t>
            </a:r>
            <a:r>
              <a:rPr lang="en-US" altLang="en-US" i="1" baseline="-25000"/>
              <a:t>j</a:t>
            </a:r>
            <a:r>
              <a:rPr lang="en-US" altLang="en-US" baseline="-25000"/>
              <a:t>,</a:t>
            </a:r>
            <a:r>
              <a:rPr lang="en-US" altLang="en-US"/>
              <a:t> </a:t>
            </a:r>
            <a:r>
              <a:rPr lang="en-US" altLang="en-US" i="1"/>
              <a:t>Y</a:t>
            </a:r>
            <a:r>
              <a:rPr lang="en-US" altLang="en-US" baseline="-25000"/>
              <a:t>2</a:t>
            </a:r>
            <a:r>
              <a:rPr lang="en-US" altLang="en-US" i="1" baseline="-25000"/>
              <a:t>j</a:t>
            </a:r>
            <a:r>
              <a:rPr lang="en-US" altLang="en-US"/>
              <a:t>)</a:t>
            </a:r>
          </a:p>
          <a:p>
            <a:endParaRPr lang="en-US" altLang="en-US"/>
          </a:p>
          <a:p>
            <a:endParaRPr lang="en-US" altLang="en-US"/>
          </a:p>
          <a:p>
            <a:r>
              <a:rPr lang="en-US" altLang="en-US"/>
              <a:t>Now depend on which two time points are comparing!</a:t>
            </a:r>
          </a:p>
        </p:txBody>
      </p:sp>
      <p:pic>
        <p:nvPicPr>
          <p:cNvPr id="4" name="Picture 3" descr="equation for correlation of two responses with random slopes model">
            <a:extLst>
              <a:ext uri="{FF2B5EF4-FFF2-40B4-BE49-F238E27FC236}">
                <a16:creationId xmlns:a16="http://schemas.microsoft.com/office/drawing/2014/main" id="{72CCEF29-7F43-4560-A805-22496DC38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657600"/>
            <a:ext cx="39862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variance and covariance formulas with random slopes">
            <a:extLst>
              <a:ext uri="{FF2B5EF4-FFF2-40B4-BE49-F238E27FC236}">
                <a16:creationId xmlns:a16="http://schemas.microsoft.com/office/drawing/2014/main" id="{4F98F29B-224D-D435-61A1-B001A0F5B620}"/>
              </a:ext>
            </a:extLst>
          </p:cNvPr>
          <p:cNvPicPr>
            <a:picLocks noChangeAspect="1"/>
          </p:cNvPicPr>
          <p:nvPr/>
        </p:nvPicPr>
        <p:blipFill>
          <a:blip r:embed="rId3"/>
          <a:stretch>
            <a:fillRect/>
          </a:stretch>
        </p:blipFill>
        <p:spPr>
          <a:xfrm>
            <a:off x="3581400" y="2209800"/>
            <a:ext cx="4834409" cy="11001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2076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3C5A-5150-3351-5E17-85CF0AE69EB8}"/>
              </a:ext>
            </a:extLst>
          </p:cNvPr>
          <p:cNvSpPr>
            <a:spLocks noGrp="1"/>
          </p:cNvSpPr>
          <p:nvPr>
            <p:ph type="title"/>
          </p:nvPr>
        </p:nvSpPr>
        <p:spPr/>
        <p:txBody>
          <a:bodyPr/>
          <a:lstStyle/>
          <a:p>
            <a:r>
              <a:rPr lang="en-US" dirty="0"/>
              <a:t>Fitted </a:t>
            </a:r>
            <a:r>
              <a:rPr lang="en-US" i="1" dirty="0"/>
              <a:t>unconditional growth model</a:t>
            </a:r>
          </a:p>
        </p:txBody>
      </p:sp>
      <p:sp>
        <p:nvSpPr>
          <p:cNvPr id="3" name="Content Placeholder 2">
            <a:extLst>
              <a:ext uri="{FF2B5EF4-FFF2-40B4-BE49-F238E27FC236}">
                <a16:creationId xmlns:a16="http://schemas.microsoft.com/office/drawing/2014/main" id="{CE3F2C0E-1651-EB06-53DF-48D8DD84E9A5}"/>
              </a:ext>
            </a:extLst>
          </p:cNvPr>
          <p:cNvSpPr>
            <a:spLocks noGrp="1"/>
          </p:cNvSpPr>
          <p:nvPr>
            <p:ph idx="1"/>
          </p:nvPr>
        </p:nvSpPr>
        <p:spPr/>
        <p:txBody>
          <a:bodyPr/>
          <a:lstStyle/>
          <a:p>
            <a:pPr marL="0" indent="0" latinLnBrk="1">
              <a:buNone/>
            </a:pPr>
            <a:r>
              <a:rPr lang="en-US" sz="1600" dirty="0">
                <a:latin typeface="Courier New" panose="02070309020205020404" pitchFamily="49" charset="0"/>
                <a:ea typeface="Calibri" panose="020F0502020204030204" pitchFamily="34" charset="0"/>
                <a:cs typeface="Courier New" panose="02070309020205020404" pitchFamily="49" charset="0"/>
              </a:rPr>
              <a:t>Random effects:</a:t>
            </a:r>
          </a:p>
          <a:p>
            <a:pPr marL="0" indent="0" latinLnBrk="1">
              <a:buNone/>
            </a:pPr>
            <a:r>
              <a:rPr lang="en-US" sz="1600" dirty="0">
                <a:latin typeface="Courier New" panose="02070309020205020404" pitchFamily="49" charset="0"/>
                <a:ea typeface="Calibri" panose="020F0502020204030204" pitchFamily="34" charset="0"/>
                <a:cs typeface="Courier New" panose="02070309020205020404" pitchFamily="49" charset="0"/>
              </a:rPr>
              <a:t> Groups    Name        Variance Std.Dev. Corr</a:t>
            </a:r>
          </a:p>
          <a:p>
            <a:pPr marL="0" indent="0" latinLnBrk="1">
              <a:buNone/>
            </a:pPr>
            <a:r>
              <a:rPr lang="en-US" sz="1600" dirty="0">
                <a:latin typeface="Courier New" panose="02070309020205020404" pitchFamily="49" charset="0"/>
                <a:ea typeface="Calibri" panose="020F0502020204030204" pitchFamily="34" charset="0"/>
                <a:cs typeface="Courier New" panose="02070309020205020404" pitchFamily="49" charset="0"/>
              </a:rPr>
              <a:t> </a:t>
            </a:r>
            <a:r>
              <a:rPr lang="en-US" sz="1600" dirty="0" err="1">
                <a:latin typeface="Courier New" panose="02070309020205020404" pitchFamily="49" charset="0"/>
                <a:ea typeface="Calibri" panose="020F0502020204030204" pitchFamily="34" charset="0"/>
                <a:cs typeface="Courier New" panose="02070309020205020404" pitchFamily="49" charset="0"/>
              </a:rPr>
              <a:t>schoolnum</a:t>
            </a:r>
            <a:r>
              <a:rPr lang="en-US" sz="1600" dirty="0">
                <a:latin typeface="Courier New" panose="02070309020205020404" pitchFamily="49" charset="0"/>
                <a:ea typeface="Calibri" panose="020F0502020204030204" pitchFamily="34" charset="0"/>
                <a:cs typeface="Courier New" panose="02070309020205020404" pitchFamily="49" charset="0"/>
              </a:rPr>
              <a:t> (Intercept) 39.4410  6.2802       </a:t>
            </a:r>
          </a:p>
          <a:p>
            <a:pPr marL="0" indent="0" latinLnBrk="1">
              <a:buNone/>
            </a:pPr>
            <a:r>
              <a:rPr lang="en-US" sz="1600" dirty="0">
                <a:latin typeface="Courier New" panose="02070309020205020404" pitchFamily="49" charset="0"/>
                <a:ea typeface="Calibri" panose="020F0502020204030204" pitchFamily="34" charset="0"/>
                <a:cs typeface="Courier New" panose="02070309020205020404" pitchFamily="49" charset="0"/>
              </a:rPr>
              <a:t>           year08       0.1105  0.3325   0.72</a:t>
            </a:r>
          </a:p>
          <a:p>
            <a:pPr marL="0" indent="0" latinLnBrk="1">
              <a:buNone/>
            </a:pPr>
            <a:r>
              <a:rPr lang="en-US" sz="1600" dirty="0">
                <a:latin typeface="Courier New" panose="02070309020205020404" pitchFamily="49" charset="0"/>
                <a:ea typeface="Calibri" panose="020F0502020204030204" pitchFamily="34" charset="0"/>
                <a:cs typeface="Courier New" panose="02070309020205020404" pitchFamily="49" charset="0"/>
              </a:rPr>
              <a:t> Residual               8.8200  2.9699       </a:t>
            </a:r>
          </a:p>
          <a:p>
            <a:pPr marL="0" indent="0" latinLnBrk="1">
              <a:buNone/>
            </a:pPr>
            <a:r>
              <a:rPr lang="en-US" sz="1600" dirty="0">
                <a:latin typeface="Courier New" panose="02070309020205020404" pitchFamily="49" charset="0"/>
                <a:ea typeface="Calibri" panose="020F0502020204030204" pitchFamily="34" charset="0"/>
                <a:cs typeface="Courier New" panose="02070309020205020404" pitchFamily="49" charset="0"/>
              </a:rPr>
              <a:t>Number of </a:t>
            </a:r>
            <a:r>
              <a:rPr lang="en-US" sz="1600" dirty="0" err="1">
                <a:latin typeface="Courier New" panose="02070309020205020404" pitchFamily="49" charset="0"/>
                <a:ea typeface="Calibri" panose="020F0502020204030204" pitchFamily="34" charset="0"/>
                <a:cs typeface="Courier New" panose="02070309020205020404" pitchFamily="49" charset="0"/>
              </a:rPr>
              <a:t>obs</a:t>
            </a:r>
            <a:r>
              <a:rPr lang="en-US" sz="1600" dirty="0">
                <a:latin typeface="Courier New" panose="02070309020205020404" pitchFamily="49" charset="0"/>
                <a:ea typeface="Calibri" panose="020F0502020204030204" pitchFamily="34" charset="0"/>
                <a:cs typeface="Courier New" panose="02070309020205020404" pitchFamily="49" charset="0"/>
              </a:rPr>
              <a:t>: 1733, groups:  </a:t>
            </a:r>
            <a:r>
              <a:rPr lang="en-US" sz="1600" dirty="0" err="1">
                <a:latin typeface="Courier New" panose="02070309020205020404" pitchFamily="49" charset="0"/>
                <a:ea typeface="Calibri" panose="020F0502020204030204" pitchFamily="34" charset="0"/>
                <a:cs typeface="Courier New" panose="02070309020205020404" pitchFamily="49" charset="0"/>
              </a:rPr>
              <a:t>schoolnum</a:t>
            </a:r>
            <a:r>
              <a:rPr lang="en-US" sz="1600" dirty="0">
                <a:latin typeface="Courier New" panose="02070309020205020404" pitchFamily="49" charset="0"/>
                <a:ea typeface="Calibri" panose="020F0502020204030204" pitchFamily="34" charset="0"/>
                <a:cs typeface="Courier New" panose="02070309020205020404" pitchFamily="49" charset="0"/>
              </a:rPr>
              <a:t>, 618</a:t>
            </a:r>
          </a:p>
          <a:p>
            <a:pPr marL="0" indent="0" latinLnBrk="1">
              <a:buNone/>
            </a:pPr>
            <a:endParaRPr lang="en-US" sz="1600" dirty="0">
              <a:latin typeface="Courier New" panose="02070309020205020404" pitchFamily="49" charset="0"/>
              <a:ea typeface="Calibri" panose="020F0502020204030204" pitchFamily="34" charset="0"/>
              <a:cs typeface="Courier New" panose="02070309020205020404" pitchFamily="49" charset="0"/>
            </a:endParaRPr>
          </a:p>
          <a:p>
            <a:pPr marL="0" indent="0" latinLnBrk="1">
              <a:buNone/>
            </a:pPr>
            <a:r>
              <a:rPr lang="en-US" sz="1600" dirty="0">
                <a:latin typeface="Courier New" panose="02070309020205020404" pitchFamily="49" charset="0"/>
                <a:ea typeface="Calibri" panose="020F0502020204030204" pitchFamily="34" charset="0"/>
                <a:cs typeface="Courier New" panose="02070309020205020404" pitchFamily="49" charset="0"/>
              </a:rPr>
              <a:t>Fixed effects:</a:t>
            </a:r>
          </a:p>
          <a:p>
            <a:pPr marL="0" indent="0" latinLnBrk="1">
              <a:buNone/>
            </a:pPr>
            <a:r>
              <a:rPr lang="en-US" sz="1600" dirty="0">
                <a:latin typeface="Courier New" panose="02070309020205020404" pitchFamily="49" charset="0"/>
                <a:ea typeface="Calibri" panose="020F0502020204030204" pitchFamily="34" charset="0"/>
                <a:cs typeface="Courier New" panose="02070309020205020404" pitchFamily="49" charset="0"/>
              </a:rPr>
              <a:t>             Estimate Std. Error t value</a:t>
            </a:r>
          </a:p>
          <a:p>
            <a:pPr marL="0" indent="0" latinLnBrk="1">
              <a:buNone/>
            </a:pPr>
            <a:r>
              <a:rPr lang="en-US" sz="1600" dirty="0">
                <a:latin typeface="Courier New" panose="02070309020205020404" pitchFamily="49" charset="0"/>
                <a:ea typeface="Calibri" panose="020F0502020204030204" pitchFamily="34" charset="0"/>
                <a:cs typeface="Courier New" panose="02070309020205020404" pitchFamily="49" charset="0"/>
              </a:rPr>
              <a:t>(Intercept) 651.40766    0.27934 2331.96</a:t>
            </a:r>
          </a:p>
          <a:p>
            <a:pPr marL="0" indent="0" latinLnBrk="1">
              <a:buNone/>
            </a:pPr>
            <a:r>
              <a:rPr lang="en-US" sz="1600" dirty="0">
                <a:latin typeface="Courier New" panose="02070309020205020404" pitchFamily="49" charset="0"/>
                <a:ea typeface="Calibri" panose="020F0502020204030204" pitchFamily="34" charset="0"/>
                <a:cs typeface="Courier New" panose="02070309020205020404" pitchFamily="49" charset="0"/>
              </a:rPr>
              <a:t>year08        1.26495    0.08997   14.06</a:t>
            </a:r>
          </a:p>
          <a:p>
            <a:r>
              <a:rPr lang="en-US" dirty="0"/>
              <a:t>Fanning out?</a:t>
            </a:r>
          </a:p>
          <a:p>
            <a:pPr lvl="1"/>
            <a:r>
              <a:rPr lang="en-US" dirty="0"/>
              <a:t>Min: -(.72)(6.28)(.332)/.115 &lt; 0</a:t>
            </a:r>
          </a:p>
        </p:txBody>
      </p:sp>
    </p:spTree>
    <p:extLst>
      <p:ext uri="{BB962C8B-B14F-4D97-AF65-F5344CB8AC3E}">
        <p14:creationId xmlns:p14="http://schemas.microsoft.com/office/powerpoint/2010/main" val="3392167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FE7A-7C91-AFD9-056B-749CC9184D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121F5-919F-9F47-1142-635F9CCF9530}"/>
              </a:ext>
            </a:extLst>
          </p:cNvPr>
          <p:cNvSpPr>
            <a:spLocks noGrp="1"/>
          </p:cNvSpPr>
          <p:nvPr>
            <p:ph type="title"/>
          </p:nvPr>
        </p:nvSpPr>
        <p:spPr/>
        <p:txBody>
          <a:bodyPr/>
          <a:lstStyle/>
          <a:p>
            <a:r>
              <a:rPr lang="en-US" dirty="0"/>
              <a:t>Is the model doing what we want?</a:t>
            </a:r>
          </a:p>
        </p:txBody>
      </p:sp>
      <p:sp>
        <p:nvSpPr>
          <p:cNvPr id="7" name="Text Placeholder 6">
            <a:extLst>
              <a:ext uri="{FF2B5EF4-FFF2-40B4-BE49-F238E27FC236}">
                <a16:creationId xmlns:a16="http://schemas.microsoft.com/office/drawing/2014/main" id="{F7DEDC6D-0B08-F8E9-AF84-C967AD663A31}"/>
              </a:ext>
            </a:extLst>
          </p:cNvPr>
          <p:cNvSpPr>
            <a:spLocks noGrp="1"/>
          </p:cNvSpPr>
          <p:nvPr>
            <p:ph type="body" idx="1"/>
          </p:nvPr>
        </p:nvSpPr>
        <p:spPr/>
        <p:txBody>
          <a:bodyPr/>
          <a:lstStyle/>
          <a:p>
            <a:r>
              <a:rPr lang="en-US" dirty="0"/>
              <a:t>Observed</a:t>
            </a:r>
          </a:p>
        </p:txBody>
      </p:sp>
      <p:sp>
        <p:nvSpPr>
          <p:cNvPr id="8" name="Content Placeholder 7">
            <a:extLst>
              <a:ext uri="{FF2B5EF4-FFF2-40B4-BE49-F238E27FC236}">
                <a16:creationId xmlns:a16="http://schemas.microsoft.com/office/drawing/2014/main" id="{5A0EC0C1-4F34-BD57-C8D4-788C756FEB7E}"/>
              </a:ext>
            </a:extLst>
          </p:cNvPr>
          <p:cNvSpPr>
            <a:spLocks noGrp="1"/>
          </p:cNvSpPr>
          <p:nvPr>
            <p:ph sz="half" idx="2"/>
          </p:nvPr>
        </p:nvSpPr>
        <p:spPr/>
        <p:txBody>
          <a:bodyPr/>
          <a:lstStyle/>
          <a:p>
            <a:endParaRPr lang="en-US"/>
          </a:p>
        </p:txBody>
      </p:sp>
      <p:sp>
        <p:nvSpPr>
          <p:cNvPr id="9" name="Text Placeholder 8">
            <a:extLst>
              <a:ext uri="{FF2B5EF4-FFF2-40B4-BE49-F238E27FC236}">
                <a16:creationId xmlns:a16="http://schemas.microsoft.com/office/drawing/2014/main" id="{C81E70DE-FF35-2356-8662-78F303A2B0D3}"/>
              </a:ext>
            </a:extLst>
          </p:cNvPr>
          <p:cNvSpPr>
            <a:spLocks noGrp="1"/>
          </p:cNvSpPr>
          <p:nvPr>
            <p:ph type="body" sz="quarter" idx="3"/>
          </p:nvPr>
        </p:nvSpPr>
        <p:spPr/>
        <p:txBody>
          <a:bodyPr/>
          <a:lstStyle/>
          <a:p>
            <a:r>
              <a:rPr lang="en-US" dirty="0"/>
              <a:t>Model</a:t>
            </a:r>
          </a:p>
        </p:txBody>
      </p:sp>
      <p:sp>
        <p:nvSpPr>
          <p:cNvPr id="10" name="Content Placeholder 9">
            <a:extLst>
              <a:ext uri="{FF2B5EF4-FFF2-40B4-BE49-F238E27FC236}">
                <a16:creationId xmlns:a16="http://schemas.microsoft.com/office/drawing/2014/main" id="{6A00DB6D-1FCB-22F5-DB38-87DB1C25AE48}"/>
              </a:ext>
            </a:extLst>
          </p:cNvPr>
          <p:cNvSpPr>
            <a:spLocks noGrp="1"/>
          </p:cNvSpPr>
          <p:nvPr>
            <p:ph sz="quarter" idx="4"/>
          </p:nvPr>
        </p:nvSpPr>
        <p:spPr/>
        <p:txBody>
          <a:bodyPr/>
          <a:lstStyle/>
          <a:p>
            <a:endParaRPr lang="en-US"/>
          </a:p>
        </p:txBody>
      </p:sp>
      <p:pic>
        <p:nvPicPr>
          <p:cNvPr id="5" name="Picture 4" descr="model of test score vs. year for 9 randomly selected schools">
            <a:extLst>
              <a:ext uri="{FF2B5EF4-FFF2-40B4-BE49-F238E27FC236}">
                <a16:creationId xmlns:a16="http://schemas.microsoft.com/office/drawing/2014/main" id="{E03C2F65-F568-C8E8-46D5-441CFB669E30}"/>
              </a:ext>
            </a:extLst>
          </p:cNvPr>
          <p:cNvPicPr>
            <a:picLocks noChangeAspect="1"/>
          </p:cNvPicPr>
          <p:nvPr/>
        </p:nvPicPr>
        <p:blipFill>
          <a:blip r:embed="rId2"/>
          <a:stretch>
            <a:fillRect/>
          </a:stretch>
        </p:blipFill>
        <p:spPr>
          <a:xfrm>
            <a:off x="4724400" y="2558256"/>
            <a:ext cx="3819678" cy="2519362"/>
          </a:xfrm>
          <a:prstGeom prst="rect">
            <a:avLst/>
          </a:prstGeom>
        </p:spPr>
      </p:pic>
      <p:pic>
        <p:nvPicPr>
          <p:cNvPr id="6" name="Picture 5" descr="smoothers from raw data of all schools' scores over 3 years">
            <a:extLst>
              <a:ext uri="{FF2B5EF4-FFF2-40B4-BE49-F238E27FC236}">
                <a16:creationId xmlns:a16="http://schemas.microsoft.com/office/drawing/2014/main" id="{AC82355B-075A-D73D-14A4-176F51E87F6B}"/>
              </a:ext>
            </a:extLst>
          </p:cNvPr>
          <p:cNvPicPr>
            <a:picLocks noChangeAspect="1"/>
          </p:cNvPicPr>
          <p:nvPr/>
        </p:nvPicPr>
        <p:blipFill>
          <a:blip r:embed="rId3"/>
          <a:stretch>
            <a:fillRect/>
          </a:stretch>
        </p:blipFill>
        <p:spPr>
          <a:xfrm>
            <a:off x="457200" y="2653505"/>
            <a:ext cx="3786033" cy="2424113"/>
          </a:xfrm>
          <a:prstGeom prst="rect">
            <a:avLst/>
          </a:prstGeom>
        </p:spPr>
      </p:pic>
    </p:spTree>
    <p:extLst>
      <p:ext uri="{BB962C8B-B14F-4D97-AF65-F5344CB8AC3E}">
        <p14:creationId xmlns:p14="http://schemas.microsoft.com/office/powerpoint/2010/main" val="348127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C1E1-D587-E36C-4EF6-A19B5512D39D}"/>
              </a:ext>
            </a:extLst>
          </p:cNvPr>
          <p:cNvSpPr>
            <a:spLocks noGrp="1"/>
          </p:cNvSpPr>
          <p:nvPr>
            <p:ph type="title"/>
          </p:nvPr>
        </p:nvSpPr>
        <p:spPr/>
        <p:txBody>
          <a:bodyPr/>
          <a:lstStyle/>
          <a:p>
            <a:r>
              <a:rPr lang="en-US" dirty="0"/>
              <a:t>Performance:: </a:t>
            </a:r>
            <a:r>
              <a:rPr lang="en-US" dirty="0" err="1"/>
              <a:t>check_model</a:t>
            </a:r>
            <a:endParaRPr lang="en-US" dirty="0"/>
          </a:p>
        </p:txBody>
      </p:sp>
      <p:sp>
        <p:nvSpPr>
          <p:cNvPr id="3" name="Text Placeholder 2">
            <a:extLst>
              <a:ext uri="{FF2B5EF4-FFF2-40B4-BE49-F238E27FC236}">
                <a16:creationId xmlns:a16="http://schemas.microsoft.com/office/drawing/2014/main" id="{01901BBD-BF93-2D8B-90ED-CAA5885834D2}"/>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8B82ABA4-1045-B96C-FE5C-2182C4E1622B}"/>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B981C187-AB96-0283-068B-94D93EBC9ADD}"/>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B3B183A8-C2B2-FAE7-6411-FFEC467FC451}"/>
              </a:ext>
            </a:extLst>
          </p:cNvPr>
          <p:cNvSpPr>
            <a:spLocks noGrp="1"/>
          </p:cNvSpPr>
          <p:nvPr>
            <p:ph sz="quarter" idx="4"/>
          </p:nvPr>
        </p:nvSpPr>
        <p:spPr/>
        <p:txBody>
          <a:bodyPr/>
          <a:lstStyle/>
          <a:p>
            <a:endParaRPr lang="en-US"/>
          </a:p>
        </p:txBody>
      </p:sp>
      <p:pic>
        <p:nvPicPr>
          <p:cNvPr id="8" name="Picture 7" descr="output from performance:: check_model">
            <a:extLst>
              <a:ext uri="{FF2B5EF4-FFF2-40B4-BE49-F238E27FC236}">
                <a16:creationId xmlns:a16="http://schemas.microsoft.com/office/drawing/2014/main" id="{0E60904F-9B5F-FE2B-C66F-F911234D5911}"/>
              </a:ext>
            </a:extLst>
          </p:cNvPr>
          <p:cNvPicPr>
            <a:picLocks noChangeAspect="1"/>
          </p:cNvPicPr>
          <p:nvPr/>
        </p:nvPicPr>
        <p:blipFill>
          <a:blip r:embed="rId2"/>
          <a:stretch>
            <a:fillRect/>
          </a:stretch>
        </p:blipFill>
        <p:spPr>
          <a:xfrm>
            <a:off x="1042965" y="1238233"/>
            <a:ext cx="6805635" cy="4853631"/>
          </a:xfrm>
          <a:prstGeom prst="rect">
            <a:avLst/>
          </a:prstGeom>
        </p:spPr>
      </p:pic>
    </p:spTree>
    <p:extLst>
      <p:ext uri="{BB962C8B-B14F-4D97-AF65-F5344CB8AC3E}">
        <p14:creationId xmlns:p14="http://schemas.microsoft.com/office/powerpoint/2010/main" val="304955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76197-F889-1665-B1DF-9C2EEFD0130D}"/>
              </a:ext>
            </a:extLst>
          </p:cNvPr>
          <p:cNvSpPr>
            <a:spLocks noGrp="1"/>
          </p:cNvSpPr>
          <p:nvPr>
            <p:ph type="title"/>
          </p:nvPr>
        </p:nvSpPr>
        <p:spPr/>
        <p:txBody>
          <a:bodyPr/>
          <a:lstStyle/>
          <a:p>
            <a:r>
              <a:rPr lang="en-US" dirty="0"/>
              <a:t>Adding Level 2 variable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37D1616-C8D4-E1C9-BE7F-C27FB5E0A5C1}"/>
                  </a:ext>
                </a:extLst>
              </p:cNvPr>
              <p:cNvSpPr>
                <a:spLocks noGrp="1"/>
              </p:cNvSpPr>
              <p:nvPr>
                <p:ph idx="1"/>
              </p:nvPr>
            </p:nvSpPr>
            <p:spPr>
              <a:xfrm>
                <a:off x="457200" y="1600200"/>
                <a:ext cx="8458200" cy="4530725"/>
              </a:xfrm>
            </p:spPr>
            <p:txBody>
              <a:bodyPr/>
              <a:lstStyle/>
              <a:p>
                <a:pPr marL="0" marR="0">
                  <a:spcBef>
                    <a:spcPts val="0"/>
                  </a:spcBef>
                  <a:spcAft>
                    <a:spcPts val="0"/>
                  </a:spcAft>
                </a:pPr>
                <a:r>
                  <a:rPr lang="en-US" sz="2800" dirty="0">
                    <a:effectLst/>
                  </a:rPr>
                  <a:t>Composite:</a:t>
                </a:r>
                <a:r>
                  <a:rPr lang="en-US" sz="2800" dirty="0">
                    <a:effectLst/>
                    <a:latin typeface="Cambria Math" panose="02040503050406030204" pitchFamily="18" charset="0"/>
                  </a:rPr>
                  <a:t> </a:t>
                </a:r>
                <a14:m>
                  <m:oMath xmlns:m="http://schemas.openxmlformats.org/officeDocument/2006/math">
                    <m:sSub>
                      <m:sSubPr>
                        <m:ctrlPr>
                          <a:rPr lang="en-US" sz="2800" i="1" smtClean="0">
                            <a:effectLst/>
                            <a:latin typeface="Cambria Math" panose="02040503050406030204" pitchFamily="18" charset="0"/>
                          </a:rPr>
                        </m:ctrlPr>
                      </m:sSubPr>
                      <m:e>
                        <m:r>
                          <a:rPr lang="en-US" sz="2800">
                            <a:effectLst/>
                            <a:latin typeface="Cambria Math" panose="02040503050406030204" pitchFamily="18" charset="0"/>
                          </a:rPr>
                          <m:t>𝑦</m:t>
                        </m:r>
                      </m:e>
                      <m:sub>
                        <m:r>
                          <a:rPr lang="en-US" sz="2800">
                            <a:effectLst/>
                            <a:latin typeface="Cambria Math" panose="02040503050406030204" pitchFamily="18" charset="0"/>
                          </a:rPr>
                          <m:t>𝑖𝑗</m:t>
                        </m:r>
                      </m:sub>
                    </m:sSub>
                    <m:r>
                      <a:rPr lang="en-US" sz="2800">
                        <a:effectLst/>
                        <a:latin typeface="Cambria Math" panose="02040503050406030204" pitchFamily="18" charset="0"/>
                      </a:rPr>
                      <m:t>= </m:t>
                    </m:r>
                    <m:sSub>
                      <m:sSubPr>
                        <m:ctrlPr>
                          <a:rPr lang="en-US" sz="2800" i="1" smtClean="0">
                            <a:solidFill>
                              <a:srgbClr val="0070C0"/>
                            </a:solidFill>
                            <a:effectLst/>
                            <a:latin typeface="Cambria Math" panose="02040503050406030204" pitchFamily="18" charset="0"/>
                          </a:rPr>
                        </m:ctrlPr>
                      </m:sSubPr>
                      <m:e>
                        <m:r>
                          <a:rPr lang="en-US" sz="2800">
                            <a:solidFill>
                              <a:srgbClr val="0070C0"/>
                            </a:solidFill>
                            <a:effectLst/>
                            <a:latin typeface="Cambria Math" panose="02040503050406030204" pitchFamily="18" charset="0"/>
                          </a:rPr>
                          <m:t>𝛽</m:t>
                        </m:r>
                      </m:e>
                      <m:sub>
                        <m:r>
                          <a:rPr lang="en-US" sz="2800">
                            <a:solidFill>
                              <a:srgbClr val="0070C0"/>
                            </a:solidFill>
                            <a:effectLst/>
                            <a:latin typeface="Cambria Math" panose="02040503050406030204" pitchFamily="18" charset="0"/>
                          </a:rPr>
                          <m:t>0</m:t>
                        </m:r>
                        <m:r>
                          <a:rPr lang="en-US" sz="2800" b="0" i="1" smtClean="0">
                            <a:solidFill>
                              <a:srgbClr val="0070C0"/>
                            </a:solidFill>
                            <a:effectLst/>
                            <a:latin typeface="Cambria Math" panose="02040503050406030204" pitchFamily="18" charset="0"/>
                          </a:rPr>
                          <m:t>0</m:t>
                        </m:r>
                      </m:sub>
                    </m:sSub>
                    <m:r>
                      <a:rPr lang="en-US" sz="2800" b="0" i="0" smtClean="0">
                        <a:solidFill>
                          <a:srgbClr val="0070C0"/>
                        </a:solidFill>
                        <a:effectLst/>
                        <a:latin typeface="Cambria Math" panose="02040503050406030204" pitchFamily="18" charset="0"/>
                      </a:rPr>
                      <m:t>+</m:t>
                    </m:r>
                    <m:sSub>
                      <m:sSubPr>
                        <m:ctrlPr>
                          <a:rPr lang="en-US" sz="2800" b="0" i="1" smtClean="0">
                            <a:solidFill>
                              <a:srgbClr val="0070C0"/>
                            </a:solidFill>
                            <a:effectLst/>
                            <a:latin typeface="Cambria Math" panose="02040503050406030204" pitchFamily="18" charset="0"/>
                          </a:rPr>
                        </m:ctrlPr>
                      </m:sSubPr>
                      <m:e>
                        <m:r>
                          <a:rPr lang="en-US" sz="2800" b="0" i="1" smtClean="0">
                            <a:solidFill>
                              <a:srgbClr val="0070C0"/>
                            </a:solidFill>
                            <a:effectLst/>
                            <a:latin typeface="Cambria Math" panose="02040503050406030204" pitchFamily="18" charset="0"/>
                          </a:rPr>
                          <m:t>𝛽</m:t>
                        </m:r>
                      </m:e>
                      <m:sub>
                        <m:r>
                          <a:rPr lang="en-US" sz="2800" b="0" i="1" smtClean="0">
                            <a:solidFill>
                              <a:srgbClr val="0070C0"/>
                            </a:solidFill>
                            <a:effectLst/>
                            <a:latin typeface="Cambria Math" panose="02040503050406030204" pitchFamily="18" charset="0"/>
                          </a:rPr>
                          <m:t>01</m:t>
                        </m:r>
                      </m:sub>
                    </m:sSub>
                    <m:r>
                      <a:rPr lang="en-US" sz="2800" b="0" i="1" smtClean="0">
                        <a:solidFill>
                          <a:srgbClr val="0070C0"/>
                        </a:solidFill>
                        <a:effectLst/>
                        <a:latin typeface="Cambria Math" panose="02040503050406030204" pitchFamily="18" charset="0"/>
                      </a:rPr>
                      <m:t>𝑐h𝑎𝑟𝑡𝑒</m:t>
                    </m:r>
                    <m:sSub>
                      <m:sSubPr>
                        <m:ctrlPr>
                          <a:rPr lang="en-US" sz="2800" b="0" i="1" smtClean="0">
                            <a:solidFill>
                              <a:srgbClr val="0070C0"/>
                            </a:solidFill>
                            <a:effectLst/>
                            <a:latin typeface="Cambria Math" panose="02040503050406030204" pitchFamily="18" charset="0"/>
                          </a:rPr>
                        </m:ctrlPr>
                      </m:sSubPr>
                      <m:e>
                        <m:r>
                          <a:rPr lang="en-US" sz="2800" b="0" i="1" smtClean="0">
                            <a:solidFill>
                              <a:srgbClr val="0070C0"/>
                            </a:solidFill>
                            <a:effectLst/>
                            <a:latin typeface="Cambria Math" panose="02040503050406030204" pitchFamily="18" charset="0"/>
                          </a:rPr>
                          <m:t>𝑟</m:t>
                        </m:r>
                      </m:e>
                      <m:sub>
                        <m:r>
                          <a:rPr lang="en-US" sz="2800" b="0" i="1" smtClean="0">
                            <a:solidFill>
                              <a:srgbClr val="0070C0"/>
                            </a:solidFill>
                            <a:effectLst/>
                            <a:latin typeface="Cambria Math" panose="02040503050406030204" pitchFamily="18" charset="0"/>
                          </a:rPr>
                          <m:t>𝑗</m:t>
                        </m:r>
                      </m:sub>
                    </m:sSub>
                    <m:r>
                      <a:rPr lang="en-US" sz="2800">
                        <a:solidFill>
                          <a:srgbClr val="0070C0"/>
                        </a:solidFill>
                        <a:effectLst/>
                        <a:latin typeface="Cambria Math" panose="02040503050406030204" pitchFamily="18" charset="0"/>
                      </a:rPr>
                      <m:t>+</m:t>
                    </m:r>
                    <m:sSub>
                      <m:sSubPr>
                        <m:ctrlPr>
                          <a:rPr lang="en-US" sz="2800" i="1">
                            <a:solidFill>
                              <a:srgbClr val="0070C0"/>
                            </a:solidFill>
                            <a:effectLst/>
                            <a:latin typeface="Cambria Math" panose="02040503050406030204" pitchFamily="18" charset="0"/>
                          </a:rPr>
                        </m:ctrlPr>
                      </m:sSubPr>
                      <m:e>
                        <m:r>
                          <a:rPr lang="en-US" sz="2800">
                            <a:solidFill>
                              <a:srgbClr val="0070C0"/>
                            </a:solidFill>
                            <a:effectLst/>
                            <a:latin typeface="Cambria Math" panose="02040503050406030204" pitchFamily="18" charset="0"/>
                          </a:rPr>
                          <m:t>𝑢</m:t>
                        </m:r>
                      </m:e>
                      <m:sub>
                        <m:r>
                          <a:rPr lang="en-US" sz="2800">
                            <a:solidFill>
                              <a:srgbClr val="0070C0"/>
                            </a:solidFill>
                            <a:effectLst/>
                            <a:latin typeface="Cambria Math" panose="02040503050406030204" pitchFamily="18" charset="0"/>
                          </a:rPr>
                          <m:t>0</m:t>
                        </m:r>
                        <m:r>
                          <a:rPr lang="en-US" sz="2800">
                            <a:solidFill>
                              <a:srgbClr val="0070C0"/>
                            </a:solidFill>
                            <a:effectLst/>
                            <a:latin typeface="Cambria Math" panose="02040503050406030204" pitchFamily="18" charset="0"/>
                          </a:rPr>
                          <m:t>𝑗</m:t>
                        </m:r>
                      </m:sub>
                    </m:sSub>
                    <m:r>
                      <a:rPr lang="en-US" sz="2800">
                        <a:effectLst/>
                        <a:latin typeface="Cambria Math" panose="02040503050406030204" pitchFamily="18" charset="0"/>
                      </a:rPr>
                      <m:t>+</m:t>
                    </m:r>
                    <m:sSub>
                      <m:sSubPr>
                        <m:ctrlPr>
                          <a:rPr lang="en-US" sz="2800" b="0" i="1" smtClean="0">
                            <a:solidFill>
                              <a:schemeClr val="accent6">
                                <a:lumMod val="75000"/>
                              </a:schemeClr>
                            </a:solidFill>
                            <a:effectLst/>
                            <a:latin typeface="Cambria Math" panose="02040503050406030204" pitchFamily="18" charset="0"/>
                          </a:rPr>
                        </m:ctrlPr>
                      </m:sSubPr>
                      <m:e>
                        <m:sSub>
                          <m:sSubPr>
                            <m:ctrlPr>
                              <a:rPr lang="en-US" sz="2800" i="1">
                                <a:solidFill>
                                  <a:schemeClr val="accent6">
                                    <a:lumMod val="75000"/>
                                  </a:schemeClr>
                                </a:solidFill>
                                <a:latin typeface="Cambria Math" panose="02040503050406030204" pitchFamily="18" charset="0"/>
                              </a:rPr>
                            </m:ctrlPr>
                          </m:sSubPr>
                          <m:e>
                            <m:r>
                              <a:rPr lang="en-US" sz="2800">
                                <a:solidFill>
                                  <a:schemeClr val="accent6">
                                    <a:lumMod val="75000"/>
                                  </a:schemeClr>
                                </a:solidFill>
                                <a:latin typeface="Cambria Math" panose="02040503050406030204" pitchFamily="18" charset="0"/>
                              </a:rPr>
                              <m:t>𝛽</m:t>
                            </m:r>
                          </m:e>
                          <m:sub>
                            <m:r>
                              <a:rPr lang="en-US" sz="2800">
                                <a:solidFill>
                                  <a:schemeClr val="accent6">
                                    <a:lumMod val="75000"/>
                                  </a:schemeClr>
                                </a:solidFill>
                                <a:latin typeface="Cambria Math" panose="02040503050406030204" pitchFamily="18" charset="0"/>
                              </a:rPr>
                              <m:t>1</m:t>
                            </m:r>
                            <m:r>
                              <a:rPr lang="en-US" sz="2800" b="0" i="1" smtClean="0">
                                <a:solidFill>
                                  <a:schemeClr val="accent6">
                                    <a:lumMod val="75000"/>
                                  </a:schemeClr>
                                </a:solidFill>
                                <a:latin typeface="Cambria Math" panose="02040503050406030204" pitchFamily="18" charset="0"/>
                              </a:rPr>
                              <m:t>0</m:t>
                            </m:r>
                          </m:sub>
                        </m:sSub>
                        <m:r>
                          <a:rPr lang="en-US" sz="2800">
                            <a:solidFill>
                              <a:schemeClr val="accent6">
                                <a:lumMod val="75000"/>
                              </a:schemeClr>
                            </a:solidFill>
                            <a:latin typeface="Cambria Math" panose="02040503050406030204" pitchFamily="18" charset="0"/>
                          </a:rPr>
                          <m:t>𝑡𝑖𝑚</m:t>
                        </m:r>
                        <m:sSub>
                          <m:sSubPr>
                            <m:ctrlPr>
                              <a:rPr lang="en-US" sz="2800" i="1">
                                <a:solidFill>
                                  <a:schemeClr val="accent6">
                                    <a:lumMod val="75000"/>
                                  </a:schemeClr>
                                </a:solidFill>
                                <a:latin typeface="Cambria Math" panose="02040503050406030204" pitchFamily="18" charset="0"/>
                              </a:rPr>
                            </m:ctrlPr>
                          </m:sSubPr>
                          <m:e>
                            <m:r>
                              <a:rPr lang="en-US" sz="2800">
                                <a:solidFill>
                                  <a:schemeClr val="accent6">
                                    <a:lumMod val="75000"/>
                                  </a:schemeClr>
                                </a:solidFill>
                                <a:latin typeface="Cambria Math" panose="02040503050406030204" pitchFamily="18" charset="0"/>
                              </a:rPr>
                              <m:t>𝑒</m:t>
                            </m:r>
                          </m:e>
                          <m:sub>
                            <m:r>
                              <a:rPr lang="en-US" sz="2800">
                                <a:solidFill>
                                  <a:schemeClr val="accent6">
                                    <a:lumMod val="75000"/>
                                  </a:schemeClr>
                                </a:solidFill>
                                <a:latin typeface="Cambria Math" panose="02040503050406030204" pitchFamily="18" charset="0"/>
                              </a:rPr>
                              <m:t>𝑖𝑗</m:t>
                            </m:r>
                          </m:sub>
                        </m:sSub>
                        <m:r>
                          <a:rPr lang="en-US" sz="2800" b="0" i="1" smtClean="0">
                            <a:solidFill>
                              <a:schemeClr val="accent6">
                                <a:lumMod val="75000"/>
                              </a:schemeClr>
                            </a:solidFill>
                            <a:latin typeface="Cambria Math" panose="02040503050406030204" pitchFamily="18" charset="0"/>
                          </a:rPr>
                          <m:t>+ </m:t>
                        </m:r>
                        <m:r>
                          <a:rPr lang="en-US" sz="2800" b="0" i="1" smtClean="0">
                            <a:solidFill>
                              <a:schemeClr val="accent6">
                                <a:lumMod val="75000"/>
                              </a:schemeClr>
                            </a:solidFill>
                            <a:effectLst/>
                            <a:latin typeface="Cambria Math" panose="02040503050406030204" pitchFamily="18" charset="0"/>
                          </a:rPr>
                          <m:t>𝛽</m:t>
                        </m:r>
                      </m:e>
                      <m:sub>
                        <m:r>
                          <a:rPr lang="en-US" sz="2800" b="0" i="1" smtClean="0">
                            <a:solidFill>
                              <a:schemeClr val="accent6">
                                <a:lumMod val="75000"/>
                              </a:schemeClr>
                            </a:solidFill>
                            <a:effectLst/>
                            <a:latin typeface="Cambria Math" panose="02040503050406030204" pitchFamily="18" charset="0"/>
                          </a:rPr>
                          <m:t>11</m:t>
                        </m:r>
                      </m:sub>
                    </m:sSub>
                    <m:sSub>
                      <m:sSubPr>
                        <m:ctrlPr>
                          <a:rPr lang="en-US" sz="2800" i="1">
                            <a:solidFill>
                              <a:schemeClr val="accent6">
                                <a:lumMod val="75000"/>
                              </a:schemeClr>
                            </a:solidFill>
                            <a:effectLst/>
                            <a:latin typeface="Cambria Math" panose="02040503050406030204" pitchFamily="18" charset="0"/>
                          </a:rPr>
                        </m:ctrlPr>
                      </m:sSubPr>
                      <m:e>
                        <m:r>
                          <a:rPr lang="en-US" sz="2800" b="0" i="0" smtClean="0">
                            <a:solidFill>
                              <a:schemeClr val="accent6">
                                <a:lumMod val="75000"/>
                              </a:schemeClr>
                            </a:solidFill>
                            <a:effectLst/>
                            <a:latin typeface="Cambria Math" panose="02040503050406030204" pitchFamily="18" charset="0"/>
                          </a:rPr>
                          <m:t> </m:t>
                        </m:r>
                        <m:r>
                          <a:rPr lang="en-US" sz="2800" b="0" i="1" smtClean="0">
                            <a:solidFill>
                              <a:schemeClr val="accent6">
                                <a:lumMod val="75000"/>
                              </a:schemeClr>
                            </a:solidFill>
                            <a:effectLst/>
                            <a:latin typeface="Cambria Math" panose="02040503050406030204" pitchFamily="18" charset="0"/>
                          </a:rPr>
                          <m:t>𝑐h𝑎𝑟𝑡𝑒</m:t>
                        </m:r>
                        <m:sSub>
                          <m:sSubPr>
                            <m:ctrlPr>
                              <a:rPr lang="en-US" sz="2800" b="0" i="1" smtClean="0">
                                <a:solidFill>
                                  <a:schemeClr val="accent6">
                                    <a:lumMod val="75000"/>
                                  </a:schemeClr>
                                </a:solidFill>
                                <a:effectLst/>
                                <a:latin typeface="Cambria Math" panose="02040503050406030204" pitchFamily="18" charset="0"/>
                              </a:rPr>
                            </m:ctrlPr>
                          </m:sSubPr>
                          <m:e>
                            <m:r>
                              <a:rPr lang="en-US" sz="2800" b="0" i="1" smtClean="0">
                                <a:solidFill>
                                  <a:schemeClr val="accent6">
                                    <a:lumMod val="75000"/>
                                  </a:schemeClr>
                                </a:solidFill>
                                <a:effectLst/>
                                <a:latin typeface="Cambria Math" panose="02040503050406030204" pitchFamily="18" charset="0"/>
                              </a:rPr>
                              <m:t>𝑟</m:t>
                            </m:r>
                          </m:e>
                          <m:sub>
                            <m:r>
                              <a:rPr lang="en-US" sz="2800" b="0" i="1" smtClean="0">
                                <a:solidFill>
                                  <a:schemeClr val="accent6">
                                    <a:lumMod val="75000"/>
                                  </a:schemeClr>
                                </a:solidFill>
                                <a:effectLst/>
                                <a:latin typeface="Cambria Math" panose="02040503050406030204" pitchFamily="18" charset="0"/>
                              </a:rPr>
                              <m:t>𝑗</m:t>
                            </m:r>
                          </m:sub>
                        </m:sSub>
                        <m:r>
                          <a:rPr lang="en-US" sz="2800" b="0" i="1" smtClean="0">
                            <a:solidFill>
                              <a:schemeClr val="accent6">
                                <a:lumMod val="75000"/>
                              </a:schemeClr>
                            </a:solidFill>
                            <a:effectLst/>
                            <a:latin typeface="Cambria Math" panose="02040503050406030204" pitchFamily="18" charset="0"/>
                          </a:rPr>
                          <m:t>×</m:t>
                        </m:r>
                        <m:sSub>
                          <m:sSubPr>
                            <m:ctrlPr>
                              <a:rPr lang="en-US" sz="2800" b="0" i="1" smtClean="0">
                                <a:solidFill>
                                  <a:schemeClr val="accent6">
                                    <a:lumMod val="75000"/>
                                  </a:schemeClr>
                                </a:solidFill>
                                <a:effectLst/>
                                <a:latin typeface="Cambria Math" panose="02040503050406030204" pitchFamily="18" charset="0"/>
                              </a:rPr>
                            </m:ctrlPr>
                          </m:sSubPr>
                          <m:e>
                            <m:r>
                              <a:rPr lang="en-US" sz="2800" b="0" i="1" smtClean="0">
                                <a:solidFill>
                                  <a:schemeClr val="accent6">
                                    <a:lumMod val="75000"/>
                                  </a:schemeClr>
                                </a:solidFill>
                                <a:effectLst/>
                                <a:latin typeface="Cambria Math" panose="02040503050406030204" pitchFamily="18" charset="0"/>
                              </a:rPr>
                              <m:t>𝑡𝑖𝑚𝑒</m:t>
                            </m:r>
                          </m:e>
                          <m:sub>
                            <m:r>
                              <a:rPr lang="en-US" sz="2800" b="0" i="1" smtClean="0">
                                <a:solidFill>
                                  <a:schemeClr val="accent6">
                                    <a:lumMod val="75000"/>
                                  </a:schemeClr>
                                </a:solidFill>
                                <a:effectLst/>
                                <a:latin typeface="Cambria Math" panose="02040503050406030204" pitchFamily="18" charset="0"/>
                              </a:rPr>
                              <m:t>𝑖𝑗</m:t>
                            </m:r>
                          </m:sub>
                        </m:sSub>
                        <m:r>
                          <a:rPr lang="en-US" sz="2800" b="0" i="0" smtClean="0">
                            <a:solidFill>
                              <a:schemeClr val="accent6">
                                <a:lumMod val="75000"/>
                              </a:schemeClr>
                            </a:solidFill>
                            <a:effectLst/>
                            <a:latin typeface="Cambria Math" panose="02040503050406030204" pitchFamily="18" charset="0"/>
                          </a:rPr>
                          <m:t>+ </m:t>
                        </m:r>
                        <m:r>
                          <a:rPr lang="en-US" sz="2800">
                            <a:solidFill>
                              <a:schemeClr val="accent6">
                                <a:lumMod val="75000"/>
                              </a:schemeClr>
                            </a:solidFill>
                            <a:effectLst/>
                            <a:latin typeface="Cambria Math" panose="02040503050406030204" pitchFamily="18" charset="0"/>
                          </a:rPr>
                          <m:t>𝑢</m:t>
                        </m:r>
                      </m:e>
                      <m:sub>
                        <m:r>
                          <a:rPr lang="en-US" sz="2800">
                            <a:solidFill>
                              <a:schemeClr val="accent6">
                                <a:lumMod val="75000"/>
                              </a:schemeClr>
                            </a:solidFill>
                            <a:effectLst/>
                            <a:latin typeface="Cambria Math" panose="02040503050406030204" pitchFamily="18" charset="0"/>
                          </a:rPr>
                          <m:t>1</m:t>
                        </m:r>
                        <m:r>
                          <a:rPr lang="en-US" sz="2800">
                            <a:solidFill>
                              <a:schemeClr val="accent6">
                                <a:lumMod val="75000"/>
                              </a:schemeClr>
                            </a:solidFill>
                            <a:effectLst/>
                            <a:latin typeface="Cambria Math" panose="02040503050406030204" pitchFamily="18" charset="0"/>
                          </a:rPr>
                          <m:t>𝑗</m:t>
                        </m:r>
                      </m:sub>
                    </m:sSub>
                    <m:r>
                      <a:rPr lang="en-US" sz="2800">
                        <a:solidFill>
                          <a:schemeClr val="accent6">
                            <a:lumMod val="75000"/>
                          </a:schemeClr>
                        </a:solidFill>
                        <a:effectLst/>
                        <a:latin typeface="Cambria Math" panose="02040503050406030204" pitchFamily="18" charset="0"/>
                      </a:rPr>
                      <m:t>𝑡𝑖𝑚</m:t>
                    </m:r>
                    <m:sSub>
                      <m:sSubPr>
                        <m:ctrlPr>
                          <a:rPr lang="en-US" sz="2800" i="1">
                            <a:solidFill>
                              <a:schemeClr val="accent6">
                                <a:lumMod val="75000"/>
                              </a:schemeClr>
                            </a:solidFill>
                            <a:effectLst/>
                            <a:latin typeface="Cambria Math" panose="02040503050406030204" pitchFamily="18" charset="0"/>
                          </a:rPr>
                        </m:ctrlPr>
                      </m:sSubPr>
                      <m:e>
                        <m:r>
                          <a:rPr lang="en-US" sz="2800">
                            <a:solidFill>
                              <a:schemeClr val="accent6">
                                <a:lumMod val="75000"/>
                              </a:schemeClr>
                            </a:solidFill>
                            <a:effectLst/>
                            <a:latin typeface="Cambria Math" panose="02040503050406030204" pitchFamily="18" charset="0"/>
                          </a:rPr>
                          <m:t>𝑒</m:t>
                        </m:r>
                      </m:e>
                      <m:sub>
                        <m:r>
                          <a:rPr lang="en-US" sz="2800">
                            <a:solidFill>
                              <a:schemeClr val="accent6">
                                <a:lumMod val="75000"/>
                              </a:schemeClr>
                            </a:solidFill>
                            <a:effectLst/>
                            <a:latin typeface="Cambria Math" panose="02040503050406030204" pitchFamily="18" charset="0"/>
                          </a:rPr>
                          <m:t>𝑖𝑗</m:t>
                        </m:r>
                      </m:sub>
                    </m:sSub>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𝜖</m:t>
                        </m:r>
                      </m:e>
                      <m:sub>
                        <m:r>
                          <a:rPr lang="en-US" sz="2800">
                            <a:effectLst/>
                            <a:latin typeface="Cambria Math" panose="02040503050406030204" pitchFamily="18" charset="0"/>
                          </a:rPr>
                          <m:t>𝑖𝑗</m:t>
                        </m:r>
                      </m:sub>
                    </m:sSub>
                    <m:r>
                      <a:rPr lang="en-US" sz="2800">
                        <a:effectLst/>
                        <a:latin typeface="Cambria Math" panose="02040503050406030204" pitchFamily="18" charset="0"/>
                      </a:rPr>
                      <m:t> </m:t>
                    </m:r>
                  </m:oMath>
                </a14:m>
                <a:endParaRPr lang="en-US" sz="3200" dirty="0">
                  <a:effectLst/>
                </a:endParaRPr>
              </a:p>
              <a:p>
                <a:pPr marL="0" marR="0" indent="0" algn="ctr">
                  <a:spcBef>
                    <a:spcPts val="0"/>
                  </a:spcBef>
                  <a:spcAft>
                    <a:spcPts val="0"/>
                  </a:spcAft>
                  <a:buNone/>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𝑤h𝑒𝑟𝑒</m:t>
                      </m:r>
                      <m:r>
                        <a:rPr lang="en-US" sz="2800">
                          <a:effectLst/>
                          <a:latin typeface="Cambria Math" panose="02040503050406030204" pitchFamily="18" charset="0"/>
                        </a:rPr>
                        <m:t> </m:t>
                      </m:r>
                      <m:sSub>
                        <m:sSubPr>
                          <m:ctrlPr>
                            <a:rPr lang="en-US" sz="2800" i="1">
                              <a:effectLst/>
                              <a:latin typeface="Cambria Math" panose="02040503050406030204" pitchFamily="18" charset="0"/>
                            </a:rPr>
                          </m:ctrlPr>
                        </m:sSubPr>
                        <m:e>
                          <m:r>
                            <a:rPr lang="en-US" sz="2800">
                              <a:effectLst/>
                              <a:latin typeface="Cambria Math" panose="02040503050406030204" pitchFamily="18" charset="0"/>
                            </a:rPr>
                            <m:t>𝜖</m:t>
                          </m:r>
                        </m:e>
                        <m:sub>
                          <m:r>
                            <a:rPr lang="en-US" sz="2800">
                              <a:effectLst/>
                              <a:latin typeface="Cambria Math" panose="02040503050406030204" pitchFamily="18" charset="0"/>
                            </a:rPr>
                            <m:t>𝑖𝑗</m:t>
                          </m:r>
                        </m:sub>
                      </m:sSub>
                      <m:r>
                        <a:rPr lang="en-US" sz="2800">
                          <a:effectLst/>
                          <a:latin typeface="Cambria Math" panose="02040503050406030204" pitchFamily="18" charset="0"/>
                        </a:rPr>
                        <m:t>∼</m:t>
                      </m:r>
                      <m:r>
                        <a:rPr lang="en-US" sz="2800">
                          <a:effectLst/>
                          <a:latin typeface="Cambria Math" panose="02040503050406030204" pitchFamily="18" charset="0"/>
                        </a:rPr>
                        <m:t>𝑁</m:t>
                      </m:r>
                      <m:d>
                        <m:dPr>
                          <m:ctrlPr>
                            <a:rPr lang="en-US" sz="2800" i="1">
                              <a:effectLst/>
                              <a:latin typeface="Cambria Math" panose="02040503050406030204" pitchFamily="18" charset="0"/>
                            </a:rPr>
                          </m:ctrlPr>
                        </m:dPr>
                        <m:e>
                          <m:r>
                            <a:rPr lang="en-US" sz="2800">
                              <a:effectLst/>
                              <a:latin typeface="Cambria Math" panose="02040503050406030204" pitchFamily="18" charset="0"/>
                            </a:rPr>
                            <m:t>0, </m:t>
                          </m:r>
                          <m:sSup>
                            <m:sSupPr>
                              <m:ctrlPr>
                                <a:rPr lang="en-US" sz="2800" i="1">
                                  <a:effectLst/>
                                  <a:latin typeface="Cambria Math" panose="02040503050406030204" pitchFamily="18" charset="0"/>
                                </a:rPr>
                              </m:ctrlPr>
                            </m:sSupPr>
                            <m:e>
                              <m:r>
                                <a:rPr lang="en-US" sz="2800">
                                  <a:effectLst/>
                                  <a:latin typeface="Cambria Math" panose="02040503050406030204" pitchFamily="18" charset="0"/>
                                </a:rPr>
                                <m:t>𝜎</m:t>
                              </m:r>
                            </m:e>
                            <m:sup>
                              <m:r>
                                <a:rPr lang="en-US" sz="2800">
                                  <a:effectLst/>
                                  <a:latin typeface="Cambria Math" panose="02040503050406030204" pitchFamily="18" charset="0"/>
                                </a:rPr>
                                <m:t>2</m:t>
                              </m:r>
                            </m:sup>
                          </m:sSup>
                          <m:r>
                            <a:rPr lang="en-US" sz="2800">
                              <a:effectLst/>
                              <a:latin typeface="Cambria Math" panose="02040503050406030204" pitchFamily="18" charset="0"/>
                            </a:rPr>
                            <m:t>𝑰</m:t>
                          </m:r>
                        </m:e>
                      </m:d>
                      <m:r>
                        <a:rPr lang="en-US" sz="2800" b="0" i="0" smtClean="0">
                          <a:effectLst/>
                          <a:latin typeface="Cambria Math" panose="02040503050406030204" pitchFamily="18" charset="0"/>
                        </a:rPr>
                        <m:t>, </m:t>
                      </m:r>
                      <m:sSub>
                        <m:sSubPr>
                          <m:ctrlPr>
                            <a:rPr lang="en-US" sz="2800" b="0" i="1" smtClean="0">
                              <a:effectLst/>
                              <a:latin typeface="Cambria Math" panose="02040503050406030204" pitchFamily="18" charset="0"/>
                            </a:rPr>
                          </m:ctrlPr>
                        </m:sSubPr>
                        <m:e>
                          <m:r>
                            <a:rPr lang="en-US" sz="2800" b="0" i="1" smtClean="0">
                              <a:effectLst/>
                              <a:latin typeface="Cambria Math" panose="02040503050406030204" pitchFamily="18" charset="0"/>
                            </a:rPr>
                            <m:t>𝑢</m:t>
                          </m:r>
                        </m:e>
                        <m:sub>
                          <m:r>
                            <a:rPr lang="en-US" sz="2800" b="0" i="1" smtClean="0">
                              <a:effectLst/>
                              <a:latin typeface="Cambria Math" panose="02040503050406030204" pitchFamily="18" charset="0"/>
                            </a:rPr>
                            <m:t>0</m:t>
                          </m:r>
                          <m:r>
                            <a:rPr lang="en-US" sz="2800" b="0" i="1" smtClean="0">
                              <a:effectLst/>
                              <a:latin typeface="Cambria Math" panose="02040503050406030204" pitchFamily="18" charset="0"/>
                            </a:rPr>
                            <m:t>𝑗</m:t>
                          </m:r>
                        </m:sub>
                      </m:sSub>
                      <m:r>
                        <a:rPr lang="en-US" sz="2800" b="0" i="1" smtClean="0">
                          <a:effectLst/>
                          <a:latin typeface="Cambria Math" panose="02040503050406030204" pitchFamily="18" charset="0"/>
                        </a:rPr>
                        <m:t>∼</m:t>
                      </m:r>
                      <m:r>
                        <a:rPr lang="en-US" sz="2800" b="0" i="1" smtClean="0">
                          <a:effectLst/>
                          <a:latin typeface="Cambria Math" panose="02040503050406030204" pitchFamily="18" charset="0"/>
                        </a:rPr>
                        <m:t>𝑁</m:t>
                      </m:r>
                      <m:d>
                        <m:dPr>
                          <m:ctrlPr>
                            <a:rPr lang="en-US" sz="2800" b="0" i="1" smtClean="0">
                              <a:effectLst/>
                              <a:latin typeface="Cambria Math" panose="02040503050406030204" pitchFamily="18" charset="0"/>
                            </a:rPr>
                          </m:ctrlPr>
                        </m:dPr>
                        <m:e>
                          <m:r>
                            <a:rPr lang="en-US" sz="2800" b="0" i="1" smtClean="0">
                              <a:effectLst/>
                              <a:latin typeface="Cambria Math" panose="02040503050406030204" pitchFamily="18" charset="0"/>
                            </a:rPr>
                            <m:t>0, </m:t>
                          </m:r>
                          <m:sSubSup>
                            <m:sSubSupPr>
                              <m:ctrlPr>
                                <a:rPr lang="en-US" sz="2800" b="0" i="1" smtClean="0">
                                  <a:effectLst/>
                                  <a:latin typeface="Cambria Math" panose="02040503050406030204" pitchFamily="18" charset="0"/>
                                </a:rPr>
                              </m:ctrlPr>
                            </m:sSubSupPr>
                            <m:e>
                              <m:r>
                                <a:rPr lang="en-US" sz="2800" b="0" i="1" smtClean="0">
                                  <a:effectLst/>
                                  <a:latin typeface="Cambria Math" panose="02040503050406030204" pitchFamily="18" charset="0"/>
                                </a:rPr>
                                <m:t>𝜏</m:t>
                              </m:r>
                            </m:e>
                            <m:sub>
                              <m:r>
                                <a:rPr lang="en-US" sz="2800" b="0" i="1" smtClean="0">
                                  <a:effectLst/>
                                  <a:latin typeface="Cambria Math" panose="02040503050406030204" pitchFamily="18" charset="0"/>
                                </a:rPr>
                                <m:t>0</m:t>
                              </m:r>
                            </m:sub>
                            <m:sup>
                              <m:r>
                                <a:rPr lang="en-US" sz="2800" b="0" i="1" smtClean="0">
                                  <a:effectLst/>
                                  <a:latin typeface="Cambria Math" panose="02040503050406030204" pitchFamily="18" charset="0"/>
                                </a:rPr>
                                <m:t>2</m:t>
                              </m:r>
                            </m:sup>
                          </m:sSubSup>
                        </m:e>
                      </m:d>
                      <m:r>
                        <a:rPr lang="en-US" sz="2800" b="0" i="1" smtClean="0">
                          <a:effectLst/>
                          <a:latin typeface="Cambria Math" panose="02040503050406030204" pitchFamily="18" charset="0"/>
                        </a:rPr>
                        <m:t>, </m:t>
                      </m:r>
                      <m:sSub>
                        <m:sSubPr>
                          <m:ctrlPr>
                            <a:rPr lang="en-US" sz="2800" b="0" i="1" smtClean="0">
                              <a:effectLst/>
                              <a:latin typeface="Cambria Math" panose="02040503050406030204" pitchFamily="18" charset="0"/>
                            </a:rPr>
                          </m:ctrlPr>
                        </m:sSubPr>
                        <m:e>
                          <m:r>
                            <a:rPr lang="en-US" sz="2800" b="0" i="1" smtClean="0">
                              <a:effectLst/>
                              <a:latin typeface="Cambria Math" panose="02040503050406030204" pitchFamily="18" charset="0"/>
                            </a:rPr>
                            <m:t>𝑢</m:t>
                          </m:r>
                        </m:e>
                        <m:sub>
                          <m:r>
                            <a:rPr lang="en-US" sz="2800" b="0" i="1" smtClean="0">
                              <a:effectLst/>
                              <a:latin typeface="Cambria Math" panose="02040503050406030204" pitchFamily="18" charset="0"/>
                            </a:rPr>
                            <m:t>1</m:t>
                          </m:r>
                          <m:r>
                            <a:rPr lang="en-US" sz="2800" b="0" i="1" smtClean="0">
                              <a:effectLst/>
                              <a:latin typeface="Cambria Math" panose="02040503050406030204" pitchFamily="18" charset="0"/>
                            </a:rPr>
                            <m:t>𝑗</m:t>
                          </m:r>
                        </m:sub>
                      </m:sSub>
                      <m:r>
                        <a:rPr lang="en-US" sz="2800" b="0" i="1" smtClean="0">
                          <a:effectLst/>
                          <a:latin typeface="Cambria Math" panose="02040503050406030204" pitchFamily="18" charset="0"/>
                        </a:rPr>
                        <m:t>∼</m:t>
                      </m:r>
                      <m:r>
                        <a:rPr lang="en-US" sz="2800" b="0" i="1" smtClean="0">
                          <a:effectLst/>
                          <a:latin typeface="Cambria Math" panose="02040503050406030204" pitchFamily="18" charset="0"/>
                        </a:rPr>
                        <m:t>𝑁</m:t>
                      </m:r>
                      <m:d>
                        <m:dPr>
                          <m:ctrlPr>
                            <a:rPr lang="en-US" sz="2800" b="0" i="1" smtClean="0">
                              <a:effectLst/>
                              <a:latin typeface="Cambria Math" panose="02040503050406030204" pitchFamily="18" charset="0"/>
                            </a:rPr>
                          </m:ctrlPr>
                        </m:dPr>
                        <m:e>
                          <m:r>
                            <a:rPr lang="en-US" sz="2800" b="0" i="1" smtClean="0">
                              <a:effectLst/>
                              <a:latin typeface="Cambria Math" panose="02040503050406030204" pitchFamily="18" charset="0"/>
                            </a:rPr>
                            <m:t>0, </m:t>
                          </m:r>
                          <m:sSubSup>
                            <m:sSubSupPr>
                              <m:ctrlPr>
                                <a:rPr lang="en-US" sz="2800" b="0" i="1" smtClean="0">
                                  <a:effectLst/>
                                  <a:latin typeface="Cambria Math" panose="02040503050406030204" pitchFamily="18" charset="0"/>
                                </a:rPr>
                              </m:ctrlPr>
                            </m:sSubSupPr>
                            <m:e>
                              <m:r>
                                <a:rPr lang="en-US" sz="2800" b="0" i="1" smtClean="0">
                                  <a:effectLst/>
                                  <a:latin typeface="Cambria Math" panose="02040503050406030204" pitchFamily="18" charset="0"/>
                                </a:rPr>
                                <m:t>𝜏</m:t>
                              </m:r>
                            </m:e>
                            <m:sub>
                              <m:r>
                                <a:rPr lang="en-US" sz="2800" b="0" i="1" smtClean="0">
                                  <a:effectLst/>
                                  <a:latin typeface="Cambria Math" panose="02040503050406030204" pitchFamily="18" charset="0"/>
                                </a:rPr>
                                <m:t>1</m:t>
                              </m:r>
                            </m:sub>
                            <m:sup>
                              <m:r>
                                <a:rPr lang="en-US" sz="2800" b="0" i="1" smtClean="0">
                                  <a:effectLst/>
                                  <a:latin typeface="Cambria Math" panose="02040503050406030204" pitchFamily="18" charset="0"/>
                                </a:rPr>
                                <m:t>2</m:t>
                              </m:r>
                            </m:sup>
                          </m:sSubSup>
                        </m:e>
                      </m:d>
                      <m:r>
                        <a:rPr lang="en-US" sz="2800" b="0" i="1" smtClean="0">
                          <a:effectLst/>
                          <a:latin typeface="Cambria Math" panose="02040503050406030204" pitchFamily="18" charset="0"/>
                        </a:rPr>
                        <m:t>,  </m:t>
                      </m:r>
                      <m:r>
                        <a:rPr lang="en-US" sz="2800" b="0" i="1" smtClean="0">
                          <a:effectLst/>
                          <a:latin typeface="Cambria Math" panose="02040503050406030204" pitchFamily="18" charset="0"/>
                        </a:rPr>
                        <m:t>𝑐𝑜𝑣</m:t>
                      </m:r>
                      <m:d>
                        <m:dPr>
                          <m:ctrlPr>
                            <a:rPr lang="en-US" sz="2800" b="0" i="1" smtClean="0">
                              <a:effectLst/>
                              <a:latin typeface="Cambria Math" panose="02040503050406030204" pitchFamily="18" charset="0"/>
                            </a:rPr>
                          </m:ctrlPr>
                        </m:dPr>
                        <m:e>
                          <m:sSub>
                            <m:sSubPr>
                              <m:ctrlPr>
                                <a:rPr lang="en-US" sz="2800" b="0" i="1" smtClean="0">
                                  <a:effectLst/>
                                  <a:latin typeface="Cambria Math" panose="02040503050406030204" pitchFamily="18" charset="0"/>
                                </a:rPr>
                              </m:ctrlPr>
                            </m:sSubPr>
                            <m:e>
                              <m:r>
                                <a:rPr lang="en-US" sz="2800" b="0" i="1" smtClean="0">
                                  <a:effectLst/>
                                  <a:latin typeface="Cambria Math" panose="02040503050406030204" pitchFamily="18" charset="0"/>
                                </a:rPr>
                                <m:t>𝑢</m:t>
                              </m:r>
                            </m:e>
                            <m:sub>
                              <m:r>
                                <a:rPr lang="en-US" sz="2800" b="0" i="1" smtClean="0">
                                  <a:effectLst/>
                                  <a:latin typeface="Cambria Math" panose="02040503050406030204" pitchFamily="18" charset="0"/>
                                </a:rPr>
                                <m:t>0</m:t>
                              </m:r>
                              <m:r>
                                <a:rPr lang="en-US" sz="2800" b="0" i="1" smtClean="0">
                                  <a:effectLst/>
                                  <a:latin typeface="Cambria Math" panose="02040503050406030204" pitchFamily="18" charset="0"/>
                                </a:rPr>
                                <m:t>𝑗</m:t>
                              </m:r>
                            </m:sub>
                          </m:sSub>
                          <m:r>
                            <a:rPr lang="en-US" sz="2800" b="0" i="1" smtClean="0">
                              <a:effectLst/>
                              <a:latin typeface="Cambria Math" panose="02040503050406030204" pitchFamily="18" charset="0"/>
                            </a:rPr>
                            <m:t>, </m:t>
                          </m:r>
                          <m:sSub>
                            <m:sSubPr>
                              <m:ctrlPr>
                                <a:rPr lang="en-US" sz="2800" b="0" i="1" smtClean="0">
                                  <a:effectLst/>
                                  <a:latin typeface="Cambria Math" panose="02040503050406030204" pitchFamily="18" charset="0"/>
                                </a:rPr>
                              </m:ctrlPr>
                            </m:sSubPr>
                            <m:e>
                              <m:r>
                                <a:rPr lang="en-US" sz="2800" b="0" i="1" smtClean="0">
                                  <a:effectLst/>
                                  <a:latin typeface="Cambria Math" panose="02040503050406030204" pitchFamily="18" charset="0"/>
                                </a:rPr>
                                <m:t>𝑢</m:t>
                              </m:r>
                            </m:e>
                            <m:sub>
                              <m:r>
                                <a:rPr lang="en-US" sz="2800" b="0" i="1" smtClean="0">
                                  <a:effectLst/>
                                  <a:latin typeface="Cambria Math" panose="02040503050406030204" pitchFamily="18" charset="0"/>
                                </a:rPr>
                                <m:t>1</m:t>
                              </m:r>
                              <m:r>
                                <a:rPr lang="en-US" sz="2800" b="0" i="1" smtClean="0">
                                  <a:effectLst/>
                                  <a:latin typeface="Cambria Math" panose="02040503050406030204" pitchFamily="18" charset="0"/>
                                </a:rPr>
                                <m:t>𝑗</m:t>
                              </m:r>
                            </m:sub>
                          </m:sSub>
                        </m:e>
                      </m:d>
                      <m:r>
                        <a:rPr lang="en-US" sz="2800" b="0" i="1" smtClean="0">
                          <a:effectLst/>
                          <a:latin typeface="Cambria Math" panose="02040503050406030204" pitchFamily="18" charset="0"/>
                        </a:rPr>
                        <m:t>=</m:t>
                      </m:r>
                      <m:sSub>
                        <m:sSubPr>
                          <m:ctrlPr>
                            <a:rPr lang="en-US" sz="2800" b="0" i="1" smtClean="0">
                              <a:effectLst/>
                              <a:latin typeface="Cambria Math" panose="02040503050406030204" pitchFamily="18" charset="0"/>
                            </a:rPr>
                          </m:ctrlPr>
                        </m:sSubPr>
                        <m:e>
                          <m:r>
                            <a:rPr lang="en-US" sz="2800" b="0" i="1" smtClean="0">
                              <a:effectLst/>
                              <a:latin typeface="Cambria Math" panose="02040503050406030204" pitchFamily="18" charset="0"/>
                            </a:rPr>
                            <m:t>𝜏</m:t>
                          </m:r>
                        </m:e>
                        <m:sub>
                          <m:r>
                            <a:rPr lang="en-US" sz="2800" b="0" i="1" smtClean="0">
                              <a:effectLst/>
                              <a:latin typeface="Cambria Math" panose="02040503050406030204" pitchFamily="18" charset="0"/>
                            </a:rPr>
                            <m:t>01</m:t>
                          </m:r>
                        </m:sub>
                      </m:sSub>
                    </m:oMath>
                  </m:oMathPara>
                </a14:m>
                <a:endParaRPr lang="en-US" sz="2800" dirty="0">
                  <a:effectLst/>
                </a:endParaRPr>
              </a:p>
              <a:p>
                <a:r>
                  <a:rPr lang="en-US" dirty="0"/>
                  <a:t>Level 1: </a:t>
                </a:r>
                <a14:m>
                  <m:oMath xmlns:m="http://schemas.openxmlformats.org/officeDocument/2006/math">
                    <m:sSub>
                      <m:sSubPr>
                        <m:ctrlPr>
                          <a:rPr lang="en-US" sz="3200" i="1" smtClean="0">
                            <a:effectLst/>
                            <a:latin typeface="Cambria Math" panose="02040503050406030204" pitchFamily="18" charset="0"/>
                          </a:rPr>
                        </m:ctrlPr>
                      </m:sSubPr>
                      <m:e>
                        <m:r>
                          <a:rPr lang="en-US" sz="3200">
                            <a:effectLst/>
                            <a:latin typeface="Cambria Math" panose="02040503050406030204" pitchFamily="18" charset="0"/>
                          </a:rPr>
                          <m:t>𝑦</m:t>
                        </m:r>
                      </m:e>
                      <m:sub>
                        <m:r>
                          <a:rPr lang="en-US" sz="3200">
                            <a:effectLst/>
                            <a:latin typeface="Cambria Math" panose="02040503050406030204" pitchFamily="18" charset="0"/>
                          </a:rPr>
                          <m:t>𝑖𝑗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0</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1</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𝑡𝑖𝑚</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𝑒</m:t>
                        </m:r>
                      </m:e>
                      <m:sub>
                        <m:r>
                          <a:rPr lang="en-US" sz="3200">
                            <a:effectLst/>
                            <a:latin typeface="Cambria Math" panose="02040503050406030204" pitchFamily="18" charset="0"/>
                          </a:rPr>
                          <m:t>𝑖𝑗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𝜖</m:t>
                        </m:r>
                      </m:e>
                      <m:sub>
                        <m:r>
                          <a:rPr lang="en-US" sz="3200">
                            <a:effectLst/>
                            <a:latin typeface="Cambria Math" panose="02040503050406030204" pitchFamily="18" charset="0"/>
                          </a:rPr>
                          <m:t>𝑖𝑗</m:t>
                        </m:r>
                      </m:sub>
                    </m:sSub>
                  </m:oMath>
                </a14:m>
                <a:endParaRPr lang="en-US" dirty="0"/>
              </a:p>
              <a:p>
                <a:r>
                  <a:rPr lang="en-US" dirty="0"/>
                  <a:t>Level 2: </a:t>
                </a:r>
                <a14:m>
                  <m:oMath xmlns:m="http://schemas.openxmlformats.org/officeDocument/2006/math">
                    <m:r>
                      <a:rPr lang="en-US" sz="3200" b="0" i="0" smtClean="0">
                        <a:effectLst/>
                        <a:latin typeface="Cambria Math" panose="02040503050406030204" pitchFamily="18" charset="0"/>
                      </a:rPr>
                      <m:t>         </m:t>
                    </m:r>
                    <m:sSub>
                      <m:sSubPr>
                        <m:ctrlPr>
                          <a:rPr lang="en-US" sz="3200" b="0" i="1" smtClean="0">
                            <a:effectLst/>
                            <a:latin typeface="Cambria Math" panose="02040503050406030204" pitchFamily="18" charset="0"/>
                          </a:rPr>
                        </m:ctrlPr>
                      </m:sSubPr>
                      <m:e>
                        <m:r>
                          <a:rPr lang="en-US" sz="3200" b="0" i="1" smtClean="0">
                            <a:effectLst/>
                            <a:latin typeface="Cambria Math" panose="02040503050406030204" pitchFamily="18" charset="0"/>
                          </a:rPr>
                          <m:t>𝛽</m:t>
                        </m:r>
                      </m:e>
                      <m:sub>
                        <m:r>
                          <a:rPr lang="en-US" sz="3200" b="0" i="1" smtClean="0">
                            <a:effectLst/>
                            <a:latin typeface="Cambria Math" panose="02040503050406030204" pitchFamily="18" charset="0"/>
                          </a:rPr>
                          <m:t>0</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00</m:t>
                        </m:r>
                      </m:sub>
                    </m:sSub>
                    <m:r>
                      <a:rPr lang="en-US" sz="3200">
                        <a:effectLst/>
                        <a:latin typeface="Cambria Math" panose="02040503050406030204" pitchFamily="18" charset="0"/>
                      </a:rPr>
                      <m:t>+</m:t>
                    </m:r>
                    <m:sSub>
                      <m:sSubPr>
                        <m:ctrlPr>
                          <a:rPr lang="en-US" sz="3200" b="0" i="1" smtClean="0">
                            <a:effectLst/>
                            <a:latin typeface="Cambria Math" panose="02040503050406030204" pitchFamily="18" charset="0"/>
                          </a:rPr>
                        </m:ctrlPr>
                      </m:sSubPr>
                      <m:e>
                        <m:sSub>
                          <m:sSubPr>
                            <m:ctrlPr>
                              <a:rPr lang="en-US" sz="3200" b="0" i="1" smtClean="0">
                                <a:effectLst/>
                                <a:latin typeface="Cambria Math" panose="02040503050406030204" pitchFamily="18" charset="0"/>
                              </a:rPr>
                            </m:ctrlPr>
                          </m:sSubPr>
                          <m:e>
                            <m:r>
                              <a:rPr lang="en-US" sz="3200" b="0" i="1" smtClean="0">
                                <a:effectLst/>
                                <a:latin typeface="Cambria Math" panose="02040503050406030204" pitchFamily="18" charset="0"/>
                              </a:rPr>
                              <m:t>𝛽</m:t>
                            </m:r>
                          </m:e>
                          <m:sub>
                            <m:r>
                              <a:rPr lang="en-US" sz="3200" b="0" i="1" smtClean="0">
                                <a:effectLst/>
                                <a:latin typeface="Cambria Math" panose="02040503050406030204" pitchFamily="18" charset="0"/>
                              </a:rPr>
                              <m:t>01</m:t>
                            </m:r>
                          </m:sub>
                        </m:sSub>
                        <m:r>
                          <a:rPr lang="en-US" sz="3200" b="0" i="1" smtClean="0">
                            <a:effectLst/>
                            <a:latin typeface="Cambria Math" panose="02040503050406030204" pitchFamily="18" charset="0"/>
                          </a:rPr>
                          <m:t>𝑐h𝑎𝑟𝑡𝑒𝑟</m:t>
                        </m:r>
                      </m:e>
                      <m:sub>
                        <m:r>
                          <a:rPr lang="en-US" sz="3200" b="0" i="1" smtClean="0">
                            <a:effectLst/>
                            <a:latin typeface="Cambria Math" panose="02040503050406030204" pitchFamily="18" charset="0"/>
                          </a:rPr>
                          <m:t>𝑗</m:t>
                        </m:r>
                      </m:sub>
                    </m:sSub>
                    <m:r>
                      <a:rPr lang="en-US" sz="3200" b="0" i="0" smtClean="0">
                        <a:effectLst/>
                        <a:latin typeface="Cambria Math" panose="02040503050406030204" pitchFamily="18" charset="0"/>
                      </a:rPr>
                      <m:t>+</m:t>
                    </m:r>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𝑢</m:t>
                        </m:r>
                      </m:e>
                      <m:sub>
                        <m:r>
                          <a:rPr lang="en-US" sz="3200">
                            <a:effectLst/>
                            <a:latin typeface="Cambria Math" panose="02040503050406030204" pitchFamily="18" charset="0"/>
                          </a:rPr>
                          <m:t>0</m:t>
                        </m:r>
                        <m:r>
                          <a:rPr lang="en-US" sz="3200">
                            <a:effectLst/>
                            <a:latin typeface="Cambria Math" panose="02040503050406030204" pitchFamily="18" charset="0"/>
                          </a:rPr>
                          <m:t>𝑗</m:t>
                        </m:r>
                      </m:sub>
                    </m:sSub>
                  </m:oMath>
                </a14:m>
                <a:endParaRPr lang="en-US" sz="3200" i="1" dirty="0">
                  <a:effectLst/>
                  <a:latin typeface="Cambria Math" panose="02040503050406030204" pitchFamily="18" charset="0"/>
                </a:endParaRPr>
              </a:p>
              <a:p>
                <a:pPr marL="0" indent="0">
                  <a:buNone/>
                </a:pPr>
                <a:r>
                  <a:rPr lang="en-US" sz="3200" b="0" dirty="0">
                    <a:effectLst/>
                  </a:rPr>
                  <a:t>		       </a:t>
                </a:r>
                <a14:m>
                  <m:oMath xmlns:m="http://schemas.openxmlformats.org/officeDocument/2006/math">
                    <m:sSub>
                      <m:sSubPr>
                        <m:ctrlPr>
                          <a:rPr lang="en-US" sz="3200" b="0" i="1" smtClean="0">
                            <a:effectLst/>
                            <a:latin typeface="Cambria Math" panose="02040503050406030204" pitchFamily="18" charset="0"/>
                          </a:rPr>
                        </m:ctrlPr>
                      </m:sSubPr>
                      <m:e>
                        <m:r>
                          <a:rPr lang="en-US" sz="3200" b="0" i="1" smtClean="0">
                            <a:effectLst/>
                            <a:latin typeface="Cambria Math" panose="02040503050406030204" pitchFamily="18" charset="0"/>
                          </a:rPr>
                          <m:t>𝛽</m:t>
                        </m:r>
                      </m:e>
                      <m:sub>
                        <m:r>
                          <a:rPr lang="en-US" sz="3200" b="0" i="1" smtClean="0">
                            <a:effectLst/>
                            <a:latin typeface="Cambria Math" panose="02040503050406030204" pitchFamily="18" charset="0"/>
                          </a:rPr>
                          <m:t>1</m:t>
                        </m:r>
                        <m:r>
                          <a:rPr lang="en-US" sz="3200" b="0" i="1" smtClean="0">
                            <a:effectLst/>
                            <a:latin typeface="Cambria Math" panose="02040503050406030204" pitchFamily="18" charset="0"/>
                          </a:rPr>
                          <m:t>𝑗</m:t>
                        </m:r>
                      </m:sub>
                    </m:sSub>
                    <m:r>
                      <a:rPr lang="en-US" sz="3200">
                        <a:effectLst/>
                        <a:latin typeface="Cambria Math" panose="02040503050406030204" pitchFamily="18" charset="0"/>
                      </a:rPr>
                      <m:t>= </m:t>
                    </m:r>
                    <m:sSub>
                      <m:sSubPr>
                        <m:ctrlPr>
                          <a:rPr lang="en-US" sz="3200" i="1">
                            <a:effectLst/>
                            <a:latin typeface="Cambria Math" panose="02040503050406030204" pitchFamily="18" charset="0"/>
                          </a:rPr>
                        </m:ctrlPr>
                      </m:sSubPr>
                      <m:e>
                        <m:r>
                          <a:rPr lang="en-US" sz="3200">
                            <a:effectLst/>
                            <a:latin typeface="Cambria Math" panose="02040503050406030204" pitchFamily="18" charset="0"/>
                          </a:rPr>
                          <m:t>𝛽</m:t>
                        </m:r>
                      </m:e>
                      <m:sub>
                        <m:r>
                          <a:rPr lang="en-US" sz="3200">
                            <a:effectLst/>
                            <a:latin typeface="Cambria Math" panose="02040503050406030204" pitchFamily="18" charset="0"/>
                          </a:rPr>
                          <m:t>10</m:t>
                        </m:r>
                      </m:sub>
                    </m:sSub>
                    <m:r>
                      <a:rPr lang="en-US" sz="3200">
                        <a:effectLst/>
                        <a:latin typeface="Cambria Math" panose="02040503050406030204" pitchFamily="18" charset="0"/>
                      </a:rPr>
                      <m:t>+</m:t>
                    </m:r>
                    <m:sSub>
                      <m:sSubPr>
                        <m:ctrlPr>
                          <a:rPr lang="en-US" sz="3200" i="1">
                            <a:effectLst/>
                            <a:latin typeface="Cambria Math" panose="02040503050406030204" pitchFamily="18" charset="0"/>
                          </a:rPr>
                        </m:ctrlPr>
                      </m:sSubPr>
                      <m:e>
                        <m:sSub>
                          <m:sSubPr>
                            <m:ctrlPr>
                              <a:rPr lang="en-US" sz="3200" i="1">
                                <a:latin typeface="Cambria Math" panose="02040503050406030204" pitchFamily="18" charset="0"/>
                              </a:rPr>
                            </m:ctrlPr>
                          </m:sSub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𝛽</m:t>
                                </m:r>
                              </m:e>
                              <m:sub>
                                <m:r>
                                  <a:rPr lang="en-US" sz="3200" b="0" i="1" smtClean="0">
                                    <a:latin typeface="Cambria Math" panose="02040503050406030204" pitchFamily="18" charset="0"/>
                                  </a:rPr>
                                  <m:t>11</m:t>
                                </m:r>
                              </m:sub>
                            </m:sSub>
                            <m:r>
                              <a:rPr lang="en-US" sz="3200" b="0" i="1" smtClean="0">
                                <a:latin typeface="Cambria Math" panose="02040503050406030204" pitchFamily="18" charset="0"/>
                              </a:rPr>
                              <m:t> </m:t>
                            </m:r>
                            <m:r>
                              <a:rPr lang="en-US" sz="3200" b="0" i="1" smtClean="0">
                                <a:latin typeface="Cambria Math" panose="02040503050406030204" pitchFamily="18" charset="0"/>
                              </a:rPr>
                              <m:t>𝑐h𝑎𝑟𝑡𝑒𝑟</m:t>
                            </m:r>
                          </m:e>
                          <m:sub>
                            <m:r>
                              <a:rPr lang="en-US" sz="3200" i="1">
                                <a:latin typeface="Cambria Math" panose="02040503050406030204" pitchFamily="18" charset="0"/>
                              </a:rPr>
                              <m:t>𝑗</m:t>
                            </m:r>
                          </m:sub>
                        </m:sSub>
                        <m:r>
                          <a:rPr lang="en-US" sz="3200" b="0" i="0" smtClean="0">
                            <a:latin typeface="Cambria Math" panose="02040503050406030204" pitchFamily="18" charset="0"/>
                          </a:rPr>
                          <m:t>+ </m:t>
                        </m:r>
                        <m:r>
                          <a:rPr lang="en-US" sz="3200">
                            <a:effectLst/>
                            <a:latin typeface="Cambria Math" panose="02040503050406030204" pitchFamily="18" charset="0"/>
                          </a:rPr>
                          <m:t>𝑢</m:t>
                        </m:r>
                      </m:e>
                      <m:sub>
                        <m:r>
                          <a:rPr lang="en-US" sz="3200">
                            <a:effectLst/>
                            <a:latin typeface="Cambria Math" panose="02040503050406030204" pitchFamily="18" charset="0"/>
                          </a:rPr>
                          <m:t>1</m:t>
                        </m:r>
                        <m:r>
                          <a:rPr lang="en-US" sz="3200">
                            <a:effectLst/>
                            <a:latin typeface="Cambria Math" panose="02040503050406030204" pitchFamily="18" charset="0"/>
                          </a:rPr>
                          <m:t>𝑗</m:t>
                        </m:r>
                      </m:sub>
                    </m:sSub>
                  </m:oMath>
                </a14:m>
                <a:endParaRPr lang="en-US" sz="3200" dirty="0">
                  <a:effectLst/>
                </a:endParaRPr>
              </a:p>
              <a:p>
                <a:pPr marL="0" indent="0">
                  <a:buNone/>
                </a:pPr>
                <a:r>
                  <a:rPr lang="en-US" dirty="0"/>
                  <a:t>Number of parameters?</a:t>
                </a:r>
              </a:p>
            </p:txBody>
          </p:sp>
        </mc:Choice>
        <mc:Fallback>
          <p:sp>
            <p:nvSpPr>
              <p:cNvPr id="3" name="Content Placeholder 2">
                <a:extLst>
                  <a:ext uri="{FF2B5EF4-FFF2-40B4-BE49-F238E27FC236}">
                    <a16:creationId xmlns:a16="http://schemas.microsoft.com/office/drawing/2014/main" id="{E37D1616-C8D4-E1C9-BE7F-C27FB5E0A5C1}"/>
                  </a:ext>
                </a:extLst>
              </p:cNvPr>
              <p:cNvSpPr>
                <a:spLocks noGrp="1" noRot="1" noChangeAspect="1" noMove="1" noResize="1" noEditPoints="1" noAdjustHandles="1" noChangeArrowheads="1" noChangeShapeType="1" noTextEdit="1"/>
              </p:cNvSpPr>
              <p:nvPr>
                <p:ph idx="1"/>
              </p:nvPr>
            </p:nvSpPr>
            <p:spPr>
              <a:xfrm>
                <a:off x="457200" y="1600200"/>
                <a:ext cx="8458200" cy="4530725"/>
              </a:xfrm>
              <a:blipFill>
                <a:blip r:embed="rId2"/>
                <a:stretch>
                  <a:fillRect l="-1657" t="-1615" b="-2019"/>
                </a:stretch>
              </a:blipFill>
            </p:spPr>
            <p:txBody>
              <a:bodyPr/>
              <a:lstStyle/>
              <a:p>
                <a:r>
                  <a:rPr lang="en-US">
                    <a:noFill/>
                  </a:rPr>
                  <a:t> </a:t>
                </a:r>
              </a:p>
            </p:txBody>
          </p:sp>
        </mc:Fallback>
      </mc:AlternateContent>
    </p:spTree>
    <p:extLst>
      <p:ext uri="{BB962C8B-B14F-4D97-AF65-F5344CB8AC3E}">
        <p14:creationId xmlns:p14="http://schemas.microsoft.com/office/powerpoint/2010/main" val="82284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93445-BF93-6FE1-555C-FB5443F94589}"/>
              </a:ext>
            </a:extLst>
          </p:cNvPr>
          <p:cNvSpPr>
            <a:spLocks noGrp="1"/>
          </p:cNvSpPr>
          <p:nvPr>
            <p:ph type="title"/>
          </p:nvPr>
        </p:nvSpPr>
        <p:spPr/>
        <p:txBody>
          <a:bodyPr/>
          <a:lstStyle/>
          <a:p>
            <a:r>
              <a:rPr lang="en-US" dirty="0"/>
              <a:t>Non linear?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D85703F-B449-D3E9-5C67-35F17F2383ED}"/>
                  </a:ext>
                </a:extLst>
              </p:cNvPr>
              <p:cNvSpPr>
                <a:spLocks noGrp="1"/>
              </p:cNvSpPr>
              <p:nvPr>
                <p:ph idx="1"/>
              </p:nvPr>
            </p:nvSpPr>
            <p:spPr/>
            <p:txBody>
              <a:bodyPr/>
              <a:lstStyle/>
              <a:p>
                <a:r>
                  <a:rPr lang="en-US" dirty="0"/>
                  <a:t>Composite </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𝑡𝑖𝑚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2</m:t>
                          </m:r>
                        </m:sub>
                      </m:sSub>
                      <m:r>
                        <a:rPr lang="en-US" b="0" i="1" smtClean="0">
                          <a:latin typeface="Cambria Math" panose="02040503050406030204" pitchFamily="18" charset="0"/>
                        </a:rPr>
                        <m:t>𝑡𝑖𝑚</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𝑒</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𝑖𝑗</m:t>
                          </m:r>
                        </m:sub>
                      </m:sSub>
                    </m:oMath>
                  </m:oMathPara>
                </a14:m>
                <a:endParaRPr lang="en-US" b="0" dirty="0"/>
              </a:p>
              <a:p>
                <a:r>
                  <a:rPr lang="en-US" dirty="0"/>
                  <a:t>Level 1: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𝑡𝑖𝑚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2</m:t>
                        </m:r>
                      </m:sub>
                    </m:sSub>
                    <m:r>
                      <a:rPr lang="en-US" b="0" i="1" smtClean="0">
                        <a:latin typeface="Cambria Math" panose="02040503050406030204" pitchFamily="18" charset="0"/>
                      </a:rPr>
                      <m:t>𝑡𝑖𝑚</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𝑒</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𝑖𝑗</m:t>
                        </m:r>
                      </m:sub>
                    </m:sSub>
                  </m:oMath>
                </a14:m>
                <a:endParaRPr lang="en-US" dirty="0"/>
              </a:p>
              <a:p>
                <a:r>
                  <a:rPr lang="en-US" dirty="0"/>
                  <a:t>Leve 2: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𝑜𝑗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r>
                          <a:rPr lang="en-US" b="0" i="1" smtClean="0">
                            <a:latin typeface="Cambria Math" panose="02040503050406030204" pitchFamily="18" charset="0"/>
                          </a:rPr>
                          <m:t>𝑗</m:t>
                        </m:r>
                      </m:sub>
                    </m:sSub>
                  </m:oMath>
                </a14:m>
                <a:endParaRPr lang="en-US" dirty="0"/>
              </a:p>
            </p:txBody>
          </p:sp>
        </mc:Choice>
        <mc:Fallback>
          <p:sp>
            <p:nvSpPr>
              <p:cNvPr id="3" name="Content Placeholder 2">
                <a:extLst>
                  <a:ext uri="{FF2B5EF4-FFF2-40B4-BE49-F238E27FC236}">
                    <a16:creationId xmlns:a16="http://schemas.microsoft.com/office/drawing/2014/main" id="{AD85703F-B449-D3E9-5C67-35F17F2383ED}"/>
                  </a:ext>
                </a:extLst>
              </p:cNvPr>
              <p:cNvSpPr>
                <a:spLocks noGrp="1" noRot="1" noChangeAspect="1" noMove="1" noResize="1" noEditPoints="1" noAdjustHandles="1" noChangeArrowheads="1" noChangeShapeType="1" noTextEdit="1"/>
              </p:cNvSpPr>
              <p:nvPr>
                <p:ph idx="1"/>
              </p:nvPr>
            </p:nvSpPr>
            <p:spPr>
              <a:blipFill>
                <a:blip r:embed="rId2"/>
                <a:stretch>
                  <a:fillRect l="-593" t="-1750"/>
                </a:stretch>
              </a:blipFill>
            </p:spPr>
            <p:txBody>
              <a:bodyPr/>
              <a:lstStyle/>
              <a:p>
                <a:r>
                  <a:rPr lang="en-US">
                    <a:noFill/>
                  </a:rPr>
                  <a:t> </a:t>
                </a:r>
              </a:p>
            </p:txBody>
          </p:sp>
        </mc:Fallback>
      </mc:AlternateContent>
      <p:pic>
        <p:nvPicPr>
          <p:cNvPr id="4" name="Picture 3" descr="estimates of math scores over 3 years from quadratic model for 9 schools">
            <a:extLst>
              <a:ext uri="{FF2B5EF4-FFF2-40B4-BE49-F238E27FC236}">
                <a16:creationId xmlns:a16="http://schemas.microsoft.com/office/drawing/2014/main" id="{6740AADF-9C70-D5E4-4E80-694BCE4B1B10}"/>
              </a:ext>
            </a:extLst>
          </p:cNvPr>
          <p:cNvPicPr>
            <a:picLocks noChangeAspect="1"/>
          </p:cNvPicPr>
          <p:nvPr/>
        </p:nvPicPr>
        <p:blipFill>
          <a:blip r:embed="rId3"/>
          <a:stretch>
            <a:fillRect/>
          </a:stretch>
        </p:blipFill>
        <p:spPr>
          <a:xfrm>
            <a:off x="4114800" y="4144557"/>
            <a:ext cx="3994740" cy="2019319"/>
          </a:xfrm>
          <a:prstGeom prst="rect">
            <a:avLst/>
          </a:prstGeom>
        </p:spPr>
      </p:pic>
      <p:pic>
        <p:nvPicPr>
          <p:cNvPr id="5" name="Picture 4" descr="quadratic fixed effects model">
            <a:extLst>
              <a:ext uri="{FF2B5EF4-FFF2-40B4-BE49-F238E27FC236}">
                <a16:creationId xmlns:a16="http://schemas.microsoft.com/office/drawing/2014/main" id="{74B0BB68-5DD8-50F3-9773-7D6E45ED95BC}"/>
              </a:ext>
            </a:extLst>
          </p:cNvPr>
          <p:cNvPicPr>
            <a:picLocks noChangeAspect="1"/>
          </p:cNvPicPr>
          <p:nvPr/>
        </p:nvPicPr>
        <p:blipFill>
          <a:blip r:embed="rId4"/>
          <a:stretch>
            <a:fillRect/>
          </a:stretch>
        </p:blipFill>
        <p:spPr>
          <a:xfrm>
            <a:off x="1143000" y="3886200"/>
            <a:ext cx="2200443" cy="2333228"/>
          </a:xfrm>
          <a:prstGeom prst="rect">
            <a:avLst/>
          </a:prstGeom>
        </p:spPr>
      </p:pic>
    </p:spTree>
    <p:extLst>
      <p:ext uri="{BB962C8B-B14F-4D97-AF65-F5344CB8AC3E}">
        <p14:creationId xmlns:p14="http://schemas.microsoft.com/office/powerpoint/2010/main" val="2074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55297</TotalTime>
  <Words>1578</Words>
  <Application>Microsoft Office PowerPoint</Application>
  <PresentationFormat>On-screen Show (4:3)</PresentationFormat>
  <Paragraphs>154</Paragraphs>
  <Slides>26</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Cambria Math</vt:lpstr>
      <vt:lpstr>Courier New</vt:lpstr>
      <vt:lpstr>Garamond</vt:lpstr>
      <vt:lpstr>SourceCodePro-Regular</vt:lpstr>
      <vt:lpstr>Symbol</vt:lpstr>
      <vt:lpstr>Times New Roman</vt:lpstr>
      <vt:lpstr>Wingdings</vt:lpstr>
      <vt:lpstr>Default Theme</vt:lpstr>
      <vt:lpstr>Stat 414 – Day 17</vt:lpstr>
      <vt:lpstr>Last time: Longitudinal data</vt:lpstr>
      <vt:lpstr>Unconditional growth model</vt:lpstr>
      <vt:lpstr>Cov(Y1j, Y2j)?</vt:lpstr>
      <vt:lpstr>Fitted unconditional growth model</vt:lpstr>
      <vt:lpstr>Is the model doing what we want?</vt:lpstr>
      <vt:lpstr>Performance:: check_model</vt:lpstr>
      <vt:lpstr>Adding Level 2 variable</vt:lpstr>
      <vt:lpstr>Non linear?</vt:lpstr>
      <vt:lpstr>Model comparison</vt:lpstr>
      <vt:lpstr>Piecewise linear</vt:lpstr>
      <vt:lpstr>Is the model doing what we want?</vt:lpstr>
      <vt:lpstr>Autoregressive (Level 1) residuals</vt:lpstr>
      <vt:lpstr>AR(1) model</vt:lpstr>
      <vt:lpstr>Better?</vt:lpstr>
      <vt:lpstr>Notes</vt:lpstr>
      <vt:lpstr>From Roback and Legler (2019)</vt:lpstr>
      <vt:lpstr>Key ideas</vt:lpstr>
      <vt:lpstr>Repeated measures ANOVA</vt:lpstr>
      <vt:lpstr>Leftovers</vt:lpstr>
      <vt:lpstr>Leftovers cont</vt:lpstr>
      <vt:lpstr>To Do</vt:lpstr>
      <vt:lpstr>Project advice</vt:lpstr>
      <vt:lpstr>Project advice</vt:lpstr>
      <vt:lpstr>Project advice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ITS/CSS</dc:creator>
  <cp:lastModifiedBy>Beth L. Chance</cp:lastModifiedBy>
  <cp:revision>310</cp:revision>
  <cp:lastPrinted>2014-11-17T15:09:05Z</cp:lastPrinted>
  <dcterms:created xsi:type="dcterms:W3CDTF">2008-05-19T22:24:48Z</dcterms:created>
  <dcterms:modified xsi:type="dcterms:W3CDTF">2025-11-17T05:46:59Z</dcterms:modified>
</cp:coreProperties>
</file>