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0"/>
  </p:notesMasterIdLst>
  <p:handoutMasterIdLst>
    <p:handoutMasterId r:id="rId41"/>
  </p:handoutMasterIdLst>
  <p:sldIdLst>
    <p:sldId id="256" r:id="rId2"/>
    <p:sldId id="486" r:id="rId3"/>
    <p:sldId id="488" r:id="rId4"/>
    <p:sldId id="487" r:id="rId5"/>
    <p:sldId id="469" r:id="rId6"/>
    <p:sldId id="485" r:id="rId7"/>
    <p:sldId id="489" r:id="rId8"/>
    <p:sldId id="456" r:id="rId9"/>
    <p:sldId id="460" r:id="rId10"/>
    <p:sldId id="491" r:id="rId11"/>
    <p:sldId id="492" r:id="rId12"/>
    <p:sldId id="493" r:id="rId13"/>
    <p:sldId id="490" r:id="rId14"/>
    <p:sldId id="465" r:id="rId15"/>
    <p:sldId id="467" r:id="rId16"/>
    <p:sldId id="450" r:id="rId17"/>
    <p:sldId id="427" r:id="rId18"/>
    <p:sldId id="471" r:id="rId19"/>
    <p:sldId id="475" r:id="rId20"/>
    <p:sldId id="478" r:id="rId21"/>
    <p:sldId id="477" r:id="rId22"/>
    <p:sldId id="483" r:id="rId23"/>
    <p:sldId id="484" r:id="rId24"/>
    <p:sldId id="434" r:id="rId25"/>
    <p:sldId id="479" r:id="rId26"/>
    <p:sldId id="435" r:id="rId27"/>
    <p:sldId id="436" r:id="rId28"/>
    <p:sldId id="294" r:id="rId29"/>
    <p:sldId id="324" r:id="rId30"/>
    <p:sldId id="472" r:id="rId31"/>
    <p:sldId id="438" r:id="rId32"/>
    <p:sldId id="439" r:id="rId33"/>
    <p:sldId id="290" r:id="rId34"/>
    <p:sldId id="474" r:id="rId35"/>
    <p:sldId id="446" r:id="rId36"/>
    <p:sldId id="481" r:id="rId37"/>
    <p:sldId id="480" r:id="rId38"/>
    <p:sldId id="482" r:id="rId39"/>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59" autoAdjust="0"/>
    <p:restoredTop sz="86472" autoAdjust="0"/>
  </p:normalViewPr>
  <p:slideViewPr>
    <p:cSldViewPr>
      <p:cViewPr varScale="1">
        <p:scale>
          <a:sx n="102" d="100"/>
          <a:sy n="102" d="100"/>
        </p:scale>
        <p:origin x="2170" y="77"/>
      </p:cViewPr>
      <p:guideLst>
        <p:guide orient="horz" pos="2160"/>
        <p:guide pos="2880"/>
      </p:guideLst>
    </p:cSldViewPr>
  </p:slideViewPr>
  <p:outlineViewPr>
    <p:cViewPr>
      <p:scale>
        <a:sx n="33" d="100"/>
        <a:sy n="33" d="100"/>
      </p:scale>
      <p:origin x="264" y="288979"/>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3" d="100"/>
          <a:sy n="43" d="100"/>
        </p:scale>
        <p:origin x="-2088" y="-58"/>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2434" tIns="46217" rIns="92434" bIns="46217" rtlCol="0"/>
          <a:lstStyle>
            <a:lvl1pPr algn="l" eaLnBrk="1" hangingPunct="1">
              <a:defRPr sz="1200">
                <a:latin typeface="Arial" charset="0"/>
                <a:cs typeface="+mn-cs"/>
              </a:defRPr>
            </a:lvl1pPr>
          </a:lstStyle>
          <a:p>
            <a:pPr>
              <a:defRPr/>
            </a:pPr>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2434" tIns="46217" rIns="92434" bIns="46217" rtlCol="0"/>
          <a:lstStyle>
            <a:lvl1pPr algn="r" eaLnBrk="1" hangingPunct="1">
              <a:defRPr sz="1200">
                <a:latin typeface="Arial" charset="0"/>
                <a:cs typeface="+mn-cs"/>
              </a:defRPr>
            </a:lvl1pPr>
          </a:lstStyle>
          <a:p>
            <a:pPr>
              <a:defRPr/>
            </a:pPr>
            <a:fld id="{E1E6FD79-128F-48E7-AFD9-3A4221C398AA}" type="datetimeFigureOut">
              <a:rPr lang="en-US"/>
              <a:pPr>
                <a:defRPr/>
              </a:pPr>
              <a:t>11/12/2025</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2434" tIns="46217" rIns="92434" bIns="46217" rtlCol="0" anchor="b"/>
          <a:lstStyle>
            <a:lvl1pPr algn="l" eaLnBrk="1" hangingPunct="1">
              <a:defRPr sz="120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wrap="square" lIns="92434" tIns="46217" rIns="92434" bIns="46217" numCol="1" anchor="b" anchorCtr="0" compatLnSpc="1">
            <a:prstTxWarp prst="textNoShape">
              <a:avLst/>
            </a:prstTxWarp>
          </a:bodyPr>
          <a:lstStyle>
            <a:lvl1pPr algn="r" eaLnBrk="1" hangingPunct="1">
              <a:defRPr sz="1200"/>
            </a:lvl1pPr>
          </a:lstStyle>
          <a:p>
            <a:pPr>
              <a:defRPr/>
            </a:pPr>
            <a:fld id="{A0925CBD-31BB-43D9-A6B3-ECDF2849C1A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eaLnBrk="1" hangingPunct="1">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3897313" y="0"/>
            <a:ext cx="2982912" cy="465138"/>
          </a:xfrm>
          <a:prstGeom prst="rect">
            <a:avLst/>
          </a:prstGeom>
        </p:spPr>
        <p:txBody>
          <a:bodyPr vert="horz" lIns="91440" tIns="45720" rIns="91440" bIns="45720" rtlCol="0"/>
          <a:lstStyle>
            <a:lvl1pPr algn="r" eaLnBrk="1" hangingPunct="1">
              <a:defRPr sz="1200">
                <a:latin typeface="Arial" charset="0"/>
                <a:cs typeface="+mn-cs"/>
              </a:defRPr>
            </a:lvl1pPr>
          </a:lstStyle>
          <a:p>
            <a:pPr>
              <a:defRPr/>
            </a:pPr>
            <a:fld id="{2FDCBDF1-E2DE-451D-85F8-D73E6CD81C98}" type="datetimeFigureOut">
              <a:rPr lang="en-US"/>
              <a:pPr>
                <a:defRPr/>
              </a:pPr>
              <a:t>11/12/2025</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82913" cy="465138"/>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990382C-2C1C-4DA3-B199-5FC826D2EEF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9C43C0F-69FF-4786-9B46-88EDF45CD793}" type="slidenum">
              <a:rPr lang="en-US" altLang="en-US" smtClean="0"/>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90382C-2C1C-4DA3-B199-5FC826D2EEFE}" type="slidenum">
              <a:rPr lang="en-US" altLang="en-US" smtClean="0"/>
              <a:pPr>
                <a:defRPr/>
              </a:pPr>
              <a:t>5</a:t>
            </a:fld>
            <a:endParaRPr lang="en-US" altLang="en-US"/>
          </a:p>
        </p:txBody>
      </p:sp>
    </p:spTree>
    <p:extLst>
      <p:ext uri="{BB962C8B-B14F-4D97-AF65-F5344CB8AC3E}">
        <p14:creationId xmlns:p14="http://schemas.microsoft.com/office/powerpoint/2010/main" val="2625595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D3B45"/>
                </a:solidFill>
                <a:effectLst/>
                <a:latin typeface="Lato Extended"/>
              </a:rPr>
              <a:t>The likelihood of prenatal care decreases as the mother’s age at birth increases and this rate of decrease does not seem to change across communities (don’t really need random slopes), though there is a fair bit of community to community variation in the overall probability (estimated overall intercept = .143, SD = 1.21).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 correlation of one says we can perfectly predict the slope from the intercept. This could be from the variation in the slopes being so small, that once we know the intercept, we know the community?)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0990382C-2C1C-4DA3-B199-5FC826D2EEFE}" type="slidenum">
              <a:rPr lang="en-US" altLang="en-US" smtClean="0"/>
              <a:pPr>
                <a:defRPr/>
              </a:pPr>
              <a:t>9</a:t>
            </a:fld>
            <a:endParaRPr lang="en-US" altLang="en-US"/>
          </a:p>
        </p:txBody>
      </p:sp>
    </p:spTree>
    <p:extLst>
      <p:ext uri="{BB962C8B-B14F-4D97-AF65-F5344CB8AC3E}">
        <p14:creationId xmlns:p14="http://schemas.microsoft.com/office/powerpoint/2010/main" val="1635909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80478-B28C-6F37-2680-9621FB1CDB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6C5FFA-B3BC-7CB2-2700-5E75EB8E10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7CE0AA-D472-6317-0299-5A7ED5A634B1}"/>
              </a:ext>
            </a:extLst>
          </p:cNvPr>
          <p:cNvSpPr>
            <a:spLocks noGrp="1"/>
          </p:cNvSpPr>
          <p:nvPr>
            <p:ph type="body" idx="1"/>
          </p:nvPr>
        </p:nvSpPr>
        <p:spPr/>
        <p:txBody>
          <a:bodyPr/>
          <a:lstStyle/>
          <a:p>
            <a:r>
              <a:rPr lang="en-US" b="0" i="0" dirty="0">
                <a:solidFill>
                  <a:srgbClr val="2D3B45"/>
                </a:solidFill>
                <a:effectLst/>
                <a:latin typeface="Lato Extended"/>
              </a:rPr>
              <a:t>Whether or not the community is urban does explain some of this variation, with a higher probability of prenatal care in urban communities (very significant, p-value &lt; .0001</a:t>
            </a:r>
            <a:endParaRPr lang="en-US" dirty="0"/>
          </a:p>
        </p:txBody>
      </p:sp>
      <p:sp>
        <p:nvSpPr>
          <p:cNvPr id="4" name="Slide Number Placeholder 3">
            <a:extLst>
              <a:ext uri="{FF2B5EF4-FFF2-40B4-BE49-F238E27FC236}">
                <a16:creationId xmlns:a16="http://schemas.microsoft.com/office/drawing/2014/main" id="{1AD9EB89-8ABD-EE69-4992-D11970ACD5A3}"/>
              </a:ext>
            </a:extLst>
          </p:cNvPr>
          <p:cNvSpPr>
            <a:spLocks noGrp="1"/>
          </p:cNvSpPr>
          <p:nvPr>
            <p:ph type="sldNum" sz="quarter" idx="10"/>
          </p:nvPr>
        </p:nvSpPr>
        <p:spPr/>
        <p:txBody>
          <a:bodyPr/>
          <a:lstStyle/>
          <a:p>
            <a:pPr>
              <a:defRPr/>
            </a:pPr>
            <a:fld id="{0990382C-2C1C-4DA3-B199-5FC826D2EEFE}" type="slidenum">
              <a:rPr lang="en-US" altLang="en-US" smtClean="0"/>
              <a:pPr>
                <a:defRPr/>
              </a:pPr>
              <a:t>11</a:t>
            </a:fld>
            <a:endParaRPr lang="en-US" altLang="en-US"/>
          </a:p>
        </p:txBody>
      </p:sp>
    </p:spTree>
    <p:extLst>
      <p:ext uri="{BB962C8B-B14F-4D97-AF65-F5344CB8AC3E}">
        <p14:creationId xmlns:p14="http://schemas.microsoft.com/office/powerpoint/2010/main" val="4149826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2D3B45"/>
                </a:solidFill>
                <a:effectLst/>
                <a:latin typeface="Lato Extended"/>
              </a:rPr>
              <a:t>There are two types of interactions here. One with an "interaction" between community and mom age through the random slopes. The other is a more "traditional" interaction between urban and mom age.  Both are trying to allow the rate of change in probability of prenatal care as mom's age to vary, one by community, the other by type of community.  Neither seems all that impressive, due to the small slope variance component (especially after adjust for urban) and due to the large p-value (.17) when added to the model.</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0990382C-2C1C-4DA3-B199-5FC826D2EEFE}" type="slidenum">
              <a:rPr lang="en-US" altLang="en-US" smtClean="0"/>
              <a:pPr>
                <a:defRPr/>
              </a:pPr>
              <a:t>12</a:t>
            </a:fld>
            <a:endParaRPr lang="en-US" altLang="en-US"/>
          </a:p>
        </p:txBody>
      </p:sp>
    </p:spTree>
    <p:extLst>
      <p:ext uri="{BB962C8B-B14F-4D97-AF65-F5344CB8AC3E}">
        <p14:creationId xmlns:p14="http://schemas.microsoft.com/office/powerpoint/2010/main" val="1722726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350A3-8E3F-A7EE-636E-C50E73CF5A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1B7624-0F70-2783-D181-151CD3F135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A88757-3170-C92C-7063-856030F61275}"/>
              </a:ext>
            </a:extLst>
          </p:cNvPr>
          <p:cNvSpPr>
            <a:spLocks noGrp="1"/>
          </p:cNvSpPr>
          <p:nvPr>
            <p:ph type="body" idx="1"/>
          </p:nvPr>
        </p:nvSpPr>
        <p:spPr/>
        <p:txBody>
          <a:bodyPr/>
          <a:lstStyle/>
          <a:p>
            <a:r>
              <a:rPr lang="en-US" b="0" i="0" dirty="0">
                <a:solidFill>
                  <a:srgbClr val="2D3B45"/>
                </a:solidFill>
                <a:effectLst/>
                <a:latin typeface="Lato Extended"/>
              </a:rPr>
              <a:t>Whether or not the community is urban does explain some of this variation, with a higher probability of prenatal care in urban communities (very significant, p-value &lt; .0001) and a lower rate of decrease for older moms in the probability of prenatal care for urban communities (not significant, p-value ≈ 0.17).</a:t>
            </a:r>
          </a:p>
          <a:p>
            <a:r>
              <a:rPr lang="en-US" b="0" i="0" dirty="0">
                <a:solidFill>
                  <a:srgbClr val="2D3B45"/>
                </a:solidFill>
                <a:effectLst/>
                <a:latin typeface="Lato Extended"/>
              </a:rPr>
              <a:t>There are two types of interactions here. One with an "interaction" between community and mom age through the random slopes. The other is a more "traditional" interaction between urban and mom age.  Both are trying to allow the rate of change in probability of prenatal care as mom's age to vary, one by community, the other by type of community.  Neither seems all that impressive, due to the small slope variance component (especially after adjust for urban) and due to the large p-value (.17) when added to the model. </a:t>
            </a:r>
            <a:endParaRPr lang="en-US" dirty="0"/>
          </a:p>
        </p:txBody>
      </p:sp>
      <p:sp>
        <p:nvSpPr>
          <p:cNvPr id="4" name="Slide Number Placeholder 3">
            <a:extLst>
              <a:ext uri="{FF2B5EF4-FFF2-40B4-BE49-F238E27FC236}">
                <a16:creationId xmlns:a16="http://schemas.microsoft.com/office/drawing/2014/main" id="{47CFBCC8-38BE-AFD8-8835-7742B1ED7D88}"/>
              </a:ext>
            </a:extLst>
          </p:cNvPr>
          <p:cNvSpPr>
            <a:spLocks noGrp="1"/>
          </p:cNvSpPr>
          <p:nvPr>
            <p:ph type="sldNum" sz="quarter" idx="10"/>
          </p:nvPr>
        </p:nvSpPr>
        <p:spPr/>
        <p:txBody>
          <a:bodyPr/>
          <a:lstStyle/>
          <a:p>
            <a:pPr>
              <a:defRPr/>
            </a:pPr>
            <a:fld id="{0990382C-2C1C-4DA3-B199-5FC826D2EEFE}" type="slidenum">
              <a:rPr lang="en-US" altLang="en-US" smtClean="0"/>
              <a:pPr>
                <a:defRPr/>
              </a:pPr>
              <a:t>13</a:t>
            </a:fld>
            <a:endParaRPr lang="en-US" altLang="en-US"/>
          </a:p>
        </p:txBody>
      </p:sp>
    </p:spTree>
    <p:extLst>
      <p:ext uri="{BB962C8B-B14F-4D97-AF65-F5344CB8AC3E}">
        <p14:creationId xmlns:p14="http://schemas.microsoft.com/office/powerpoint/2010/main" val="3396041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D3B45"/>
                </a:solidFill>
                <a:effectLst/>
                <a:latin typeface="Lato Extended"/>
              </a:rPr>
              <a:t>There are two types of interactions here. One with an "interaction" between community and mom age through the random slopes. The other is a more "traditional" interaction between urban and mom age.  Both are trying to allow the rate of change in probability of prenatal care as mom's age to vary, one by community, the other by type of community.  Neither seems all that impressive, due to the small slope variance component (especially after adjust for urban) and due to the large p-value (.17) when added to the model.</a:t>
            </a:r>
          </a:p>
          <a:p>
            <a:endParaRPr lang="en-US" dirty="0"/>
          </a:p>
        </p:txBody>
      </p:sp>
      <p:sp>
        <p:nvSpPr>
          <p:cNvPr id="4" name="Slide Number Placeholder 3"/>
          <p:cNvSpPr>
            <a:spLocks noGrp="1"/>
          </p:cNvSpPr>
          <p:nvPr>
            <p:ph type="sldNum" sz="quarter" idx="5"/>
          </p:nvPr>
        </p:nvSpPr>
        <p:spPr/>
        <p:txBody>
          <a:bodyPr/>
          <a:lstStyle/>
          <a:p>
            <a:pPr>
              <a:defRPr/>
            </a:pPr>
            <a:fld id="{0990382C-2C1C-4DA3-B199-5FC826D2EEFE}" type="slidenum">
              <a:rPr lang="en-US" altLang="en-US" smtClean="0"/>
              <a:pPr>
                <a:defRPr/>
              </a:pPr>
              <a:t>15</a:t>
            </a:fld>
            <a:endParaRPr lang="en-US" altLang="en-US"/>
          </a:p>
        </p:txBody>
      </p:sp>
    </p:spTree>
    <p:extLst>
      <p:ext uri="{BB962C8B-B14F-4D97-AF65-F5344CB8AC3E}">
        <p14:creationId xmlns:p14="http://schemas.microsoft.com/office/powerpoint/2010/main" val="2642477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beta’s, 2 variances, 3 covariances</a:t>
            </a:r>
          </a:p>
        </p:txBody>
      </p:sp>
      <p:sp>
        <p:nvSpPr>
          <p:cNvPr id="4" name="Slide Number Placeholder 3"/>
          <p:cNvSpPr>
            <a:spLocks noGrp="1"/>
          </p:cNvSpPr>
          <p:nvPr>
            <p:ph type="sldNum" sz="quarter" idx="5"/>
          </p:nvPr>
        </p:nvSpPr>
        <p:spPr/>
        <p:txBody>
          <a:bodyPr/>
          <a:lstStyle/>
          <a:p>
            <a:pPr>
              <a:defRPr/>
            </a:pPr>
            <a:fld id="{0990382C-2C1C-4DA3-B199-5FC826D2EEFE}" type="slidenum">
              <a:rPr lang="en-US" altLang="en-US" smtClean="0"/>
              <a:pPr>
                <a:defRPr/>
              </a:pPr>
              <a:t>23</a:t>
            </a:fld>
            <a:endParaRPr lang="en-US" altLang="en-US"/>
          </a:p>
        </p:txBody>
      </p:sp>
    </p:spTree>
    <p:extLst>
      <p:ext uri="{BB962C8B-B14F-4D97-AF65-F5344CB8AC3E}">
        <p14:creationId xmlns:p14="http://schemas.microsoft.com/office/powerpoint/2010/main" val="2443734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6"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614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BCF15C42-7CCA-4A25-8BA4-D448E3B4C442}" type="slidenum">
              <a:rPr lang="en-US" altLang="en-US"/>
              <a:pPr>
                <a:defRPr/>
              </a:pPr>
              <a:t>‹#›</a:t>
            </a:fld>
            <a:endParaRPr lang="en-US" altLang="en-US"/>
          </a:p>
        </p:txBody>
      </p:sp>
    </p:spTree>
    <p:extLst>
      <p:ext uri="{BB962C8B-B14F-4D97-AF65-F5344CB8AC3E}">
        <p14:creationId xmlns:p14="http://schemas.microsoft.com/office/powerpoint/2010/main" val="2272025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E7DEC7E-4224-46DA-9573-009A122B3C91}" type="slidenum">
              <a:rPr lang="en-US" altLang="en-US"/>
              <a:pPr>
                <a:defRPr/>
              </a:pPr>
              <a:t>‹#›</a:t>
            </a:fld>
            <a:endParaRPr lang="en-US" altLang="en-US"/>
          </a:p>
        </p:txBody>
      </p:sp>
    </p:spTree>
    <p:extLst>
      <p:ext uri="{BB962C8B-B14F-4D97-AF65-F5344CB8AC3E}">
        <p14:creationId xmlns:p14="http://schemas.microsoft.com/office/powerpoint/2010/main" val="2745081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1C5A04C-BDDB-499A-BB93-55EA10DC3AB8}" type="slidenum">
              <a:rPr lang="en-US" altLang="en-US"/>
              <a:pPr>
                <a:defRPr/>
              </a:pPr>
              <a:t>‹#›</a:t>
            </a:fld>
            <a:endParaRPr lang="en-US" altLang="en-US"/>
          </a:p>
        </p:txBody>
      </p:sp>
    </p:spTree>
    <p:extLst>
      <p:ext uri="{BB962C8B-B14F-4D97-AF65-F5344CB8AC3E}">
        <p14:creationId xmlns:p14="http://schemas.microsoft.com/office/powerpoint/2010/main" val="3480561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E422408-1314-4A6B-B0A7-692FE7C5D4AD}" type="slidenum">
              <a:rPr lang="en-US" altLang="en-US"/>
              <a:pPr>
                <a:defRPr/>
              </a:pPr>
              <a:t>‹#›</a:t>
            </a:fld>
            <a:endParaRPr lang="en-US" altLang="en-US"/>
          </a:p>
        </p:txBody>
      </p:sp>
    </p:spTree>
    <p:extLst>
      <p:ext uri="{BB962C8B-B14F-4D97-AF65-F5344CB8AC3E}">
        <p14:creationId xmlns:p14="http://schemas.microsoft.com/office/powerpoint/2010/main" val="1583629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2C97EAF-2D2F-4616-8D72-A15BBCC62FB9}" type="slidenum">
              <a:rPr lang="en-US" altLang="en-US"/>
              <a:pPr>
                <a:defRPr/>
              </a:pPr>
              <a:t>‹#›</a:t>
            </a:fld>
            <a:endParaRPr lang="en-US" altLang="en-US"/>
          </a:p>
        </p:txBody>
      </p:sp>
    </p:spTree>
    <p:extLst>
      <p:ext uri="{BB962C8B-B14F-4D97-AF65-F5344CB8AC3E}">
        <p14:creationId xmlns:p14="http://schemas.microsoft.com/office/powerpoint/2010/main" val="2895898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209584A-B9D0-4C9D-BE78-F1D1172632B4}" type="slidenum">
              <a:rPr lang="en-US" altLang="en-US"/>
              <a:pPr>
                <a:defRPr/>
              </a:pPr>
              <a:t>‹#›</a:t>
            </a:fld>
            <a:endParaRPr lang="en-US" altLang="en-US"/>
          </a:p>
        </p:txBody>
      </p:sp>
    </p:spTree>
    <p:extLst>
      <p:ext uri="{BB962C8B-B14F-4D97-AF65-F5344CB8AC3E}">
        <p14:creationId xmlns:p14="http://schemas.microsoft.com/office/powerpoint/2010/main" val="1562895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71F26699-039E-4D85-ACEA-3E7982D4AFEF}" type="slidenum">
              <a:rPr lang="en-US" altLang="en-US"/>
              <a:pPr>
                <a:defRPr/>
              </a:pPr>
              <a:t>‹#›</a:t>
            </a:fld>
            <a:endParaRPr lang="en-US" altLang="en-US"/>
          </a:p>
        </p:txBody>
      </p:sp>
    </p:spTree>
    <p:extLst>
      <p:ext uri="{BB962C8B-B14F-4D97-AF65-F5344CB8AC3E}">
        <p14:creationId xmlns:p14="http://schemas.microsoft.com/office/powerpoint/2010/main" val="690929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F816FE93-91BC-4F71-9002-DEB3D93AF201}" type="slidenum">
              <a:rPr lang="en-US" altLang="en-US"/>
              <a:pPr>
                <a:defRPr/>
              </a:pPr>
              <a:t>‹#›</a:t>
            </a:fld>
            <a:endParaRPr lang="en-US" altLang="en-US"/>
          </a:p>
        </p:txBody>
      </p:sp>
    </p:spTree>
    <p:extLst>
      <p:ext uri="{BB962C8B-B14F-4D97-AF65-F5344CB8AC3E}">
        <p14:creationId xmlns:p14="http://schemas.microsoft.com/office/powerpoint/2010/main" val="618256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EF66F42B-5EBD-4F13-892C-5FA3D05CE579}" type="slidenum">
              <a:rPr lang="en-US" altLang="en-US"/>
              <a:pPr>
                <a:defRPr/>
              </a:pPr>
              <a:t>‹#›</a:t>
            </a:fld>
            <a:endParaRPr lang="en-US" altLang="en-US"/>
          </a:p>
        </p:txBody>
      </p:sp>
    </p:spTree>
    <p:extLst>
      <p:ext uri="{BB962C8B-B14F-4D97-AF65-F5344CB8AC3E}">
        <p14:creationId xmlns:p14="http://schemas.microsoft.com/office/powerpoint/2010/main" val="942436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88053B2-15B0-428D-A47F-91037EE9E56B}" type="slidenum">
              <a:rPr lang="en-US" altLang="en-US"/>
              <a:pPr>
                <a:defRPr/>
              </a:pPr>
              <a:t>‹#›</a:t>
            </a:fld>
            <a:endParaRPr lang="en-US" altLang="en-US"/>
          </a:p>
        </p:txBody>
      </p:sp>
    </p:spTree>
    <p:extLst>
      <p:ext uri="{BB962C8B-B14F-4D97-AF65-F5344CB8AC3E}">
        <p14:creationId xmlns:p14="http://schemas.microsoft.com/office/powerpoint/2010/main" val="3422187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17D972F-08EF-46F1-AEA6-5D97701AA8F6}" type="slidenum">
              <a:rPr lang="en-US" altLang="en-US"/>
              <a:pPr>
                <a:defRPr/>
              </a:pPr>
              <a:t>‹#›</a:t>
            </a:fld>
            <a:endParaRPr lang="en-US" altLang="en-US"/>
          </a:p>
        </p:txBody>
      </p:sp>
    </p:spTree>
    <p:extLst>
      <p:ext uri="{BB962C8B-B14F-4D97-AF65-F5344CB8AC3E}">
        <p14:creationId xmlns:p14="http://schemas.microsoft.com/office/powerpoint/2010/main" val="1856775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j-lt"/>
                <a:cs typeface="+mn-cs"/>
              </a:defRPr>
            </a:lvl1pPr>
          </a:lstStyle>
          <a:p>
            <a:pPr>
              <a:defRPr/>
            </a:pPr>
            <a:endParaRPr lang="en-US" alt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j-lt"/>
                <a:cs typeface="+mn-cs"/>
              </a:defRPr>
            </a:lvl1pPr>
          </a:lstStyle>
          <a:p>
            <a:pPr>
              <a:defRPr/>
            </a:pPr>
            <a:endParaRPr lang="en-US" altLang="en-US"/>
          </a:p>
        </p:txBody>
      </p:sp>
      <p:sp>
        <p:nvSpPr>
          <p:cNvPr id="5126"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Garamond" panose="02020404030301010803" pitchFamily="18" charset="0"/>
              </a:defRPr>
            </a:lvl1pPr>
          </a:lstStyle>
          <a:p>
            <a:pPr>
              <a:defRPr/>
            </a:pPr>
            <a:fld id="{28497073-AFB7-4B91-96E6-0DF0F4A6081F}" type="slidenum">
              <a:rPr lang="en-US" altLang="en-US"/>
              <a:pPr>
                <a:defRPr/>
              </a:pPr>
              <a:t>‹#›</a:t>
            </a:fld>
            <a:endParaRPr lang="en-US" altLang="en-US"/>
          </a:p>
        </p:txBody>
      </p:sp>
      <p:sp>
        <p:nvSpPr>
          <p:cNvPr id="1031" name="Freeform 7"/>
          <p:cNvSpPr>
            <a:spLocks noChangeArrowheads="1"/>
          </p:cNvSpPr>
          <p:nvPr/>
        </p:nvSpPr>
        <p:spPr bwMode="auto">
          <a:xfrm>
            <a:off x="381000" y="2286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948"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eaLnBrk="1" fontAlgn="base" hangingPunct="1">
        <a:spcBef>
          <a:spcPct val="0"/>
        </a:spcBef>
        <a:spcAft>
          <a:spcPct val="0"/>
        </a:spcAft>
        <a:defRPr sz="4200">
          <a:solidFill>
            <a:schemeClr val="tx2"/>
          </a:solidFill>
          <a:latin typeface="Garamond" pitchFamily="18" charset="0"/>
        </a:defRPr>
      </a:lvl6pPr>
      <a:lvl7pPr marL="914400" algn="l" rtl="0" eaLnBrk="1" fontAlgn="base" hangingPunct="1">
        <a:spcBef>
          <a:spcPct val="0"/>
        </a:spcBef>
        <a:spcAft>
          <a:spcPct val="0"/>
        </a:spcAft>
        <a:defRPr sz="4200">
          <a:solidFill>
            <a:schemeClr val="tx2"/>
          </a:solidFill>
          <a:latin typeface="Garamond" pitchFamily="18" charset="0"/>
        </a:defRPr>
      </a:lvl7pPr>
      <a:lvl8pPr marL="1371600" algn="l" rtl="0" eaLnBrk="1" fontAlgn="base" hangingPunct="1">
        <a:spcBef>
          <a:spcPct val="0"/>
        </a:spcBef>
        <a:spcAft>
          <a:spcPct val="0"/>
        </a:spcAft>
        <a:defRPr sz="4200">
          <a:solidFill>
            <a:schemeClr val="tx2"/>
          </a:solidFill>
          <a:latin typeface="Garamond" pitchFamily="18" charset="0"/>
        </a:defRPr>
      </a:lvl8pPr>
      <a:lvl9pPr marL="1828800" algn="l" rtl="0" eaLnBrk="1" fontAlgn="base" hangingPunct="1">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0.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911225" y="1447800"/>
            <a:ext cx="7623175" cy="1752600"/>
          </a:xfrm>
        </p:spPr>
        <p:txBody>
          <a:bodyPr/>
          <a:lstStyle/>
          <a:p>
            <a:pPr eaLnBrk="1" hangingPunct="1"/>
            <a:r>
              <a:rPr lang="en-US" altLang="en-US" dirty="0"/>
              <a:t>Stat 414 – Day 15</a:t>
            </a:r>
          </a:p>
        </p:txBody>
      </p:sp>
      <p:sp>
        <p:nvSpPr>
          <p:cNvPr id="5123" name="Subtitle 2"/>
          <p:cNvSpPr>
            <a:spLocks noGrp="1"/>
          </p:cNvSpPr>
          <p:nvPr>
            <p:ph type="subTitle" idx="1"/>
          </p:nvPr>
        </p:nvSpPr>
        <p:spPr/>
        <p:txBody>
          <a:bodyPr/>
          <a:lstStyle/>
          <a:p>
            <a:pPr eaLnBrk="1" hangingPunct="1"/>
            <a:r>
              <a:rPr lang="en-US" altLang="en-US" dirty="0"/>
              <a:t>Longitudinal data (Ch. 15)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C625F-41ED-E006-F2D3-D2B773645231}"/>
              </a:ext>
            </a:extLst>
          </p:cNvPr>
          <p:cNvSpPr>
            <a:spLocks noGrp="1"/>
          </p:cNvSpPr>
          <p:nvPr>
            <p:ph type="title"/>
          </p:nvPr>
        </p:nvSpPr>
        <p:spPr/>
        <p:txBody>
          <a:bodyPr/>
          <a:lstStyle/>
          <a:p>
            <a:r>
              <a:rPr lang="en-US" dirty="0"/>
              <a:t>Include urban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D490952-815B-01AF-90B9-CA58BF057C3F}"/>
                  </a:ext>
                </a:extLst>
              </p:cNvPr>
              <p:cNvSpPr>
                <a:spLocks noGrp="1"/>
              </p:cNvSpPr>
              <p:nvPr>
                <p:ph idx="1"/>
              </p:nvPr>
            </p:nvSpPr>
            <p:spPr/>
            <p:txBody>
              <a:bodyPr/>
              <a:lstStyle/>
              <a:p>
                <a:r>
                  <a:rPr lang="en-US" dirty="0"/>
                  <a:t>Level 1: </a:t>
                </a:r>
                <a14:m>
                  <m:oMath xmlns:m="http://schemas.openxmlformats.org/officeDocument/2006/math">
                    <m:r>
                      <m:rPr>
                        <m:sty m:val="p"/>
                      </m:rPr>
                      <a:rPr lang="en-US">
                        <a:latin typeface="Cambria Math" panose="02040503050406030204" pitchFamily="18" charset="0"/>
                      </a:rPr>
                      <m:t>log</m:t>
                    </m:r>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𝜋</m:t>
                            </m:r>
                          </m:e>
                          <m:sub>
                            <m:r>
                              <a:rPr lang="en-US" i="1">
                                <a:latin typeface="Cambria Math" panose="02040503050406030204" pitchFamily="18" charset="0"/>
                              </a:rPr>
                              <m:t>𝑖𝑗</m:t>
                            </m:r>
                          </m:sub>
                        </m:sSub>
                      </m:num>
                      <m:den>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𝜋</m:t>
                            </m:r>
                          </m:e>
                          <m:sub>
                            <m:r>
                              <a:rPr lang="en-US" i="1">
                                <a:latin typeface="Cambria Math" panose="02040503050406030204" pitchFamily="18" charset="0"/>
                              </a:rPr>
                              <m:t>𝑖𝑗</m:t>
                            </m:r>
                          </m:sub>
                        </m:sSub>
                      </m:den>
                    </m:f>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0</m:t>
                        </m:r>
                        <m:r>
                          <a:rPr lang="en-US" i="1">
                            <a:latin typeface="Cambria Math" panose="02040503050406030204" pitchFamily="18" charset="0"/>
                          </a:rPr>
                          <m:t>𝑗</m:t>
                        </m:r>
                      </m:sub>
                    </m:sSub>
                    <m:r>
                      <a:rPr lang="en-US" i="1">
                        <a:latin typeface="Cambria Math" panose="02040503050406030204" pitchFamily="18" charset="0"/>
                      </a:rPr>
                      <m:t>+</m:t>
                    </m:r>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𝛽</m:t>
                        </m:r>
                      </m:e>
                      <m:sub>
                        <m:r>
                          <a:rPr lang="en-US" i="1">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𝑗</m:t>
                        </m:r>
                      </m:sub>
                    </m:sSub>
                    <m:r>
                      <a:rPr lang="en-US" i="1">
                        <a:solidFill>
                          <a:schemeClr val="tx1"/>
                        </a:solidFill>
                        <a:latin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rPr>
                      <m:t>𝑚𝑎𝑔𝑒</m:t>
                    </m:r>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𝑖𝑗</m:t>
                        </m:r>
                      </m:sub>
                    </m:sSub>
                  </m:oMath>
                </a14:m>
                <a:br>
                  <a:rPr lang="en-US" dirty="0"/>
                </a:br>
                <a:r>
                  <a:rPr lang="en-US" dirty="0"/>
                  <a:t>Level 2: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0</m:t>
                        </m:r>
                        <m:r>
                          <a:rPr lang="en-US" i="1">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00</m:t>
                        </m:r>
                      </m:sub>
                    </m:sSub>
                    <m:r>
                      <a:rPr lang="en-US" i="1">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𝛽</m:t>
                        </m:r>
                      </m:e>
                      <m:sub>
                        <m:r>
                          <a:rPr lang="en-US" b="0" i="1" smtClean="0">
                            <a:solidFill>
                              <a:srgbClr val="0070C0"/>
                            </a:solidFill>
                            <a:latin typeface="Cambria Math" panose="02040503050406030204" pitchFamily="18" charset="0"/>
                          </a:rPr>
                          <m:t>01</m:t>
                        </m:r>
                      </m:sub>
                    </m:sSub>
                    <m:r>
                      <a:rPr lang="en-US" b="0" i="1" smtClean="0">
                        <a:solidFill>
                          <a:srgbClr val="0070C0"/>
                        </a:solidFill>
                        <a:latin typeface="Cambria Math" panose="02040503050406030204" pitchFamily="18" charset="0"/>
                      </a:rPr>
                      <m:t>𝑢𝑟𝑏𝑎</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𝑛</m:t>
                        </m:r>
                      </m:e>
                      <m:sub>
                        <m:r>
                          <a:rPr lang="en-US" b="0" i="1" smtClean="0">
                            <a:solidFill>
                              <a:srgbClr val="0070C0"/>
                            </a:solidFill>
                            <a:latin typeface="Cambria Math" panose="02040503050406030204" pitchFamily="18" charset="0"/>
                          </a:rPr>
                          <m:t>𝑗</m:t>
                        </m:r>
                      </m:sub>
                    </m:sSub>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0</m:t>
                        </m:r>
                        <m:r>
                          <a:rPr lang="en-US" i="1">
                            <a:latin typeface="Cambria Math" panose="02040503050406030204" pitchFamily="18" charset="0"/>
                          </a:rPr>
                          <m:t>𝑗</m:t>
                        </m:r>
                      </m:sub>
                    </m:sSub>
                  </m:oMath>
                </a14:m>
                <a:br>
                  <a:rPr lang="en-US" dirty="0"/>
                </a:b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1</m:t>
                        </m:r>
                        <m:r>
                          <a:rPr lang="en-US" i="1">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10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1</m:t>
                        </m:r>
                        <m:r>
                          <a:rPr lang="en-US" i="1">
                            <a:latin typeface="Cambria Math" panose="02040503050406030204" pitchFamily="18" charset="0"/>
                          </a:rPr>
                          <m:t>𝑗</m:t>
                        </m:r>
                      </m:sub>
                    </m:sSub>
                  </m:oMath>
                </a14:m>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0</m:t>
                          </m:r>
                          <m:r>
                            <a:rPr lang="en-US" i="1">
                              <a:latin typeface="Cambria Math" panose="02040503050406030204" pitchFamily="18" charset="0"/>
                            </a:rPr>
                            <m:t>𝑗</m:t>
                          </m:r>
                        </m:sub>
                      </m:sSub>
                      <m:r>
                        <a:rPr lang="en-US" i="1">
                          <a:latin typeface="Cambria Math" panose="02040503050406030204" pitchFamily="18" charset="0"/>
                        </a:rPr>
                        <m:t>∼</m:t>
                      </m:r>
                      <m:r>
                        <a:rPr lang="en-US" i="1">
                          <a:latin typeface="Cambria Math" panose="02040503050406030204" pitchFamily="18" charset="0"/>
                        </a:rPr>
                        <m:t>𝑁</m:t>
                      </m:r>
                      <m:r>
                        <a:rPr lang="en-US" i="1">
                          <a:latin typeface="Cambria Math" panose="02040503050406030204" pitchFamily="18" charset="0"/>
                        </a:rPr>
                        <m:t>(0,</m:t>
                      </m:r>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𝑢</m:t>
                          </m:r>
                          <m:r>
                            <a:rPr lang="en-US" i="1">
                              <a:latin typeface="Cambria Math" panose="02040503050406030204" pitchFamily="18" charset="0"/>
                            </a:rPr>
                            <m:t>0</m:t>
                          </m:r>
                        </m:sub>
                        <m:sup>
                          <m:r>
                            <a:rPr lang="en-US" i="1">
                              <a:latin typeface="Cambria Math" panose="02040503050406030204" pitchFamily="18" charset="0"/>
                            </a:rPr>
                            <m:t>2</m:t>
                          </m:r>
                        </m:sup>
                      </m:sSubSup>
                      <m:r>
                        <a:rPr lang="en-US" i="1">
                          <a:latin typeface="Cambria Math" panose="02040503050406030204" pitchFamily="18" charset="0"/>
                        </a:rPr>
                        <m:t>)</m:t>
                      </m:r>
                    </m:oMath>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1</m:t>
                          </m:r>
                          <m:r>
                            <a:rPr lang="en-US" i="1">
                              <a:latin typeface="Cambria Math" panose="02040503050406030204" pitchFamily="18" charset="0"/>
                            </a:rPr>
                            <m:t>𝑗</m:t>
                          </m:r>
                        </m:sub>
                      </m:sSub>
                      <m:r>
                        <a:rPr lang="en-US" i="1">
                          <a:latin typeface="Cambria Math" panose="02040503050406030204" pitchFamily="18" charset="0"/>
                        </a:rPr>
                        <m:t>∼</m:t>
                      </m:r>
                      <m:r>
                        <a:rPr lang="en-US" i="1">
                          <a:latin typeface="Cambria Math" panose="02040503050406030204" pitchFamily="18" charset="0"/>
                        </a:rPr>
                        <m:t>𝑁</m:t>
                      </m:r>
                      <m:r>
                        <a:rPr lang="en-US" i="1">
                          <a:latin typeface="Cambria Math" panose="02040503050406030204" pitchFamily="18" charset="0"/>
                        </a:rPr>
                        <m:t>(0,</m:t>
                      </m:r>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𝑢</m:t>
                          </m:r>
                          <m:r>
                            <a:rPr lang="en-US" i="1">
                              <a:latin typeface="Cambria Math" panose="02040503050406030204" pitchFamily="18" charset="0"/>
                            </a:rPr>
                            <m:t>1</m:t>
                          </m:r>
                        </m:sub>
                        <m:sup>
                          <m:r>
                            <a:rPr lang="en-US" i="1">
                              <a:latin typeface="Cambria Math" panose="02040503050406030204" pitchFamily="18" charset="0"/>
                            </a:rPr>
                            <m:t>2</m:t>
                          </m:r>
                        </m:sup>
                      </m:sSubSup>
                      <m:r>
                        <a:rPr lang="en-US" i="1">
                          <a:latin typeface="Cambria Math" panose="02040503050406030204" pitchFamily="18" charset="0"/>
                        </a:rPr>
                        <m:t>)</m:t>
                      </m:r>
                    </m:oMath>
                    <m:oMath xmlns:m="http://schemas.openxmlformats.org/officeDocument/2006/math">
                      <m:r>
                        <a:rPr lang="en-US" i="1">
                          <a:latin typeface="Cambria Math" panose="02040503050406030204" pitchFamily="18" charset="0"/>
                        </a:rPr>
                        <m:t>𝑐𝑜𝑣</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1</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𝜏</m:t>
                          </m:r>
                        </m:e>
                        <m:sub>
                          <m:r>
                            <a:rPr lang="en-US" i="1">
                              <a:latin typeface="Cambria Math" panose="02040503050406030204" pitchFamily="18" charset="0"/>
                            </a:rPr>
                            <m:t>01</m:t>
                          </m:r>
                        </m:sub>
                        <m:sup/>
                      </m:sSubSup>
                    </m:oMath>
                  </m:oMathPara>
                </a14:m>
                <a:endParaRPr lang="en-US" dirty="0"/>
              </a:p>
              <a:p>
                <a:endParaRPr lang="en-US" dirty="0"/>
              </a:p>
            </p:txBody>
          </p:sp>
        </mc:Choice>
        <mc:Fallback xmlns="">
          <p:sp>
            <p:nvSpPr>
              <p:cNvPr id="3" name="Content Placeholder 2">
                <a:extLst>
                  <a:ext uri="{FF2B5EF4-FFF2-40B4-BE49-F238E27FC236}">
                    <a16:creationId xmlns:a16="http://schemas.microsoft.com/office/drawing/2014/main" id="{3D490952-815B-01AF-90B9-CA58BF057C3F}"/>
                  </a:ext>
                </a:extLst>
              </p:cNvPr>
              <p:cNvSpPr>
                <a:spLocks noGrp="1" noRot="1" noChangeAspect="1" noMove="1" noResize="1" noEditPoints="1" noAdjustHandles="1" noChangeArrowheads="1" noChangeShapeType="1" noTextEdit="1"/>
              </p:cNvSpPr>
              <p:nvPr>
                <p:ph idx="1"/>
              </p:nvPr>
            </p:nvSpPr>
            <p:spPr>
              <a:blipFill>
                <a:blip r:embed="rId2"/>
                <a:stretch>
                  <a:fillRect l="-593" t="-135"/>
                </a:stretch>
              </a:blipFill>
            </p:spPr>
            <p:txBody>
              <a:bodyPr/>
              <a:lstStyle/>
              <a:p>
                <a:r>
                  <a:rPr lang="en-US">
                    <a:noFill/>
                  </a:rPr>
                  <a:t> </a:t>
                </a:r>
              </a:p>
            </p:txBody>
          </p:sp>
        </mc:Fallback>
      </mc:AlternateContent>
    </p:spTree>
    <p:extLst>
      <p:ext uri="{BB962C8B-B14F-4D97-AF65-F5344CB8AC3E}">
        <p14:creationId xmlns:p14="http://schemas.microsoft.com/office/powerpoint/2010/main" val="2493991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613E9-BCD6-59A2-3B84-B8173628CA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203BF-F5C2-296F-CD5C-85EE7DBFA642}"/>
              </a:ext>
            </a:extLst>
          </p:cNvPr>
          <p:cNvSpPr>
            <a:spLocks noGrp="1"/>
          </p:cNvSpPr>
          <p:nvPr>
            <p:ph type="title"/>
          </p:nvPr>
        </p:nvSpPr>
        <p:spPr/>
        <p:txBody>
          <a:bodyPr/>
          <a:lstStyle/>
          <a:p>
            <a:r>
              <a:rPr lang="en-US" dirty="0"/>
              <a:t>Including urban (output)</a:t>
            </a:r>
          </a:p>
        </p:txBody>
      </p:sp>
      <p:sp>
        <p:nvSpPr>
          <p:cNvPr id="3" name="Content Placeholder 2">
            <a:extLst>
              <a:ext uri="{FF2B5EF4-FFF2-40B4-BE49-F238E27FC236}">
                <a16:creationId xmlns:a16="http://schemas.microsoft.com/office/drawing/2014/main" id="{3FF1AD7C-2ACC-1678-44FF-F5507C7906EF}"/>
              </a:ext>
            </a:extLst>
          </p:cNvPr>
          <p:cNvSpPr>
            <a:spLocks noGrp="1"/>
          </p:cNvSpPr>
          <p:nvPr>
            <p:ph idx="1"/>
          </p:nvPr>
        </p:nvSpPr>
        <p:spPr>
          <a:xfrm>
            <a:off x="457200" y="1508906"/>
            <a:ext cx="8229600" cy="4530725"/>
          </a:xfrm>
        </p:spPr>
        <p:txBody>
          <a:bodyPr>
            <a:normAutofit fontScale="85000" lnSpcReduction="20000"/>
          </a:bodyPr>
          <a:lstStyle/>
          <a:p>
            <a:pPr marL="0" indent="0" latinLnBrk="1">
              <a:buNone/>
            </a:pPr>
            <a:r>
              <a:rPr lang="en-US" sz="1200" dirty="0">
                <a:latin typeface="Lucida Console" panose="020B0609040504020204" pitchFamily="49" charset="0"/>
              </a:rPr>
              <a:t>Formula: </a:t>
            </a:r>
            <a:r>
              <a:rPr lang="en-US" sz="1200" dirty="0" err="1">
                <a:latin typeface="Lucida Console" panose="020B0609040504020204" pitchFamily="49" charset="0"/>
              </a:rPr>
              <a:t>antemed</a:t>
            </a:r>
            <a:r>
              <a:rPr lang="en-US" sz="1200" dirty="0">
                <a:latin typeface="Lucida Console" panose="020B0609040504020204" pitchFamily="49" charset="0"/>
              </a:rPr>
              <a:t> ~ 1 + </a:t>
            </a:r>
            <a:r>
              <a:rPr lang="en-US" sz="1200" dirty="0" err="1">
                <a:latin typeface="Lucida Console" panose="020B0609040504020204" pitchFamily="49" charset="0"/>
              </a:rPr>
              <a:t>magec</a:t>
            </a:r>
            <a:r>
              <a:rPr lang="en-US" sz="1200" dirty="0">
                <a:latin typeface="Lucida Console" panose="020B0609040504020204" pitchFamily="49" charset="0"/>
              </a:rPr>
              <a:t> + </a:t>
            </a:r>
            <a:r>
              <a:rPr lang="en-US" sz="1200" dirty="0">
                <a:solidFill>
                  <a:srgbClr val="0070C0"/>
                </a:solidFill>
                <a:latin typeface="Lucida Console" panose="020B0609040504020204" pitchFamily="49" charset="0"/>
              </a:rPr>
              <a:t>urban</a:t>
            </a:r>
            <a:r>
              <a:rPr lang="en-US" sz="1200" dirty="0">
                <a:latin typeface="Lucida Console" panose="020B0609040504020204" pitchFamily="49" charset="0"/>
              </a:rPr>
              <a:t> + (1 + </a:t>
            </a:r>
            <a:r>
              <a:rPr lang="en-US" sz="1200" dirty="0" err="1">
                <a:latin typeface="Lucida Console" panose="020B0609040504020204" pitchFamily="49" charset="0"/>
              </a:rPr>
              <a:t>magec</a:t>
            </a:r>
            <a:r>
              <a:rPr lang="en-US" sz="1200" dirty="0">
                <a:latin typeface="Lucida Console" panose="020B0609040504020204" pitchFamily="49" charset="0"/>
              </a:rPr>
              <a:t> | comm)</a:t>
            </a:r>
          </a:p>
          <a:p>
            <a:pPr marL="0" indent="0" latinLnBrk="1">
              <a:buNone/>
            </a:pPr>
            <a:r>
              <a:rPr lang="en-US" sz="1200" dirty="0">
                <a:latin typeface="Lucida Console" panose="020B0609040504020204" pitchFamily="49" charset="0"/>
              </a:rPr>
              <a:t>Random effects:</a:t>
            </a:r>
          </a:p>
          <a:p>
            <a:pPr marL="0" indent="0" latinLnBrk="1">
              <a:buNone/>
            </a:pPr>
            <a:r>
              <a:rPr lang="en-US" sz="1200" dirty="0">
                <a:latin typeface="Lucida Console" panose="020B0609040504020204" pitchFamily="49" charset="0"/>
              </a:rPr>
              <a:t> Groups Name        Variance  Std.Dev.  Corr </a:t>
            </a:r>
          </a:p>
          <a:p>
            <a:pPr marL="0" indent="0" latinLnBrk="1">
              <a:buNone/>
            </a:pPr>
            <a:r>
              <a:rPr lang="en-US" sz="1200" dirty="0">
                <a:latin typeface="Lucida Console" panose="020B0609040504020204" pitchFamily="49" charset="0"/>
              </a:rPr>
              <a:t> comm   (Intercept) 9.701e-01 0.9849293      </a:t>
            </a:r>
          </a:p>
          <a:p>
            <a:pPr marL="0" indent="0" latinLnBrk="1">
              <a:buNone/>
            </a:pPr>
            <a:r>
              <a:rPr lang="en-US" sz="1200" dirty="0">
                <a:latin typeface="Lucida Console" panose="020B0609040504020204" pitchFamily="49" charset="0"/>
              </a:rPr>
              <a:t>        </a:t>
            </a:r>
            <a:r>
              <a:rPr lang="en-US" sz="1200" dirty="0" err="1">
                <a:latin typeface="Lucida Console" panose="020B0609040504020204" pitchFamily="49" charset="0"/>
              </a:rPr>
              <a:t>magec</a:t>
            </a:r>
            <a:r>
              <a:rPr lang="en-US" sz="1200" dirty="0">
                <a:latin typeface="Lucida Console" panose="020B0609040504020204" pitchFamily="49" charset="0"/>
              </a:rPr>
              <a:t>       3.505e-07 0.0005921 -1.00</a:t>
            </a:r>
          </a:p>
          <a:p>
            <a:pPr marL="0" indent="0" latinLnBrk="1">
              <a:buNone/>
            </a:pPr>
            <a:r>
              <a:rPr lang="en-US" sz="1200" dirty="0">
                <a:latin typeface="Lucida Console" panose="020B0609040504020204" pitchFamily="49" charset="0"/>
              </a:rPr>
              <a:t>Number of </a:t>
            </a:r>
            <a:r>
              <a:rPr lang="en-US" sz="1200" dirty="0" err="1">
                <a:latin typeface="Lucida Console" panose="020B0609040504020204" pitchFamily="49" charset="0"/>
              </a:rPr>
              <a:t>obs</a:t>
            </a:r>
            <a:r>
              <a:rPr lang="en-US" sz="1200" dirty="0">
                <a:latin typeface="Lucida Console" panose="020B0609040504020204" pitchFamily="49" charset="0"/>
              </a:rPr>
              <a:t>: 5366, groups:  comm, 361</a:t>
            </a:r>
          </a:p>
          <a:p>
            <a:pPr marL="0" indent="0" latinLnBrk="1">
              <a:buNone/>
            </a:pPr>
            <a:endParaRPr lang="en-US" sz="1200" dirty="0">
              <a:latin typeface="Lucida Console" panose="020B0609040504020204" pitchFamily="49" charset="0"/>
            </a:endParaRPr>
          </a:p>
          <a:p>
            <a:pPr marL="0" indent="0" latinLnBrk="1">
              <a:buNone/>
            </a:pPr>
            <a:r>
              <a:rPr lang="en-US" sz="1200" dirty="0">
                <a:latin typeface="Lucida Console" panose="020B0609040504020204" pitchFamily="49" charset="0"/>
              </a:rPr>
              <a:t>Fixed effects:</a:t>
            </a:r>
          </a:p>
          <a:p>
            <a:pPr marL="0" indent="0" latinLnBrk="1">
              <a:buNone/>
            </a:pPr>
            <a:r>
              <a:rPr lang="en-US" sz="1200" dirty="0">
                <a:latin typeface="Lucida Console" panose="020B0609040504020204" pitchFamily="49" charset="0"/>
              </a:rPr>
              <a:t>             Estimate Std. Error z value </a:t>
            </a:r>
            <a:r>
              <a:rPr lang="en-US" sz="1200" dirty="0" err="1">
                <a:latin typeface="Lucida Console" panose="020B0609040504020204" pitchFamily="49" charset="0"/>
              </a:rPr>
              <a:t>Pr</a:t>
            </a:r>
            <a:r>
              <a:rPr lang="en-US" sz="1200" dirty="0">
                <a:latin typeface="Lucida Console" panose="020B0609040504020204" pitchFamily="49" charset="0"/>
              </a:rPr>
              <a:t>(&gt;|z|)    </a:t>
            </a:r>
          </a:p>
          <a:p>
            <a:pPr marL="0" indent="0" latinLnBrk="1">
              <a:buNone/>
            </a:pPr>
            <a:r>
              <a:rPr lang="en-US" sz="1200" dirty="0">
                <a:latin typeface="Lucida Console" panose="020B0609040504020204" pitchFamily="49" charset="0"/>
              </a:rPr>
              <a:t>(Intercept) -0.346427   0.074294  -4.663 3.12e-06 ***</a:t>
            </a:r>
          </a:p>
          <a:p>
            <a:pPr marL="0" indent="0" latinLnBrk="1">
              <a:buNone/>
            </a:pPr>
            <a:r>
              <a:rPr lang="en-US" sz="1200" dirty="0" err="1">
                <a:latin typeface="Lucida Console" panose="020B0609040504020204" pitchFamily="49" charset="0"/>
              </a:rPr>
              <a:t>magec</a:t>
            </a:r>
            <a:r>
              <a:rPr lang="en-US" sz="1200" dirty="0">
                <a:latin typeface="Lucida Console" panose="020B0609040504020204" pitchFamily="49" charset="0"/>
              </a:rPr>
              <a:t>       -0.032522   0.005242  -6.204 5.49e-10 ***</a:t>
            </a:r>
          </a:p>
          <a:p>
            <a:pPr marL="0" indent="0" latinLnBrk="1">
              <a:buNone/>
            </a:pPr>
            <a:r>
              <a:rPr lang="en-US" sz="1200" dirty="0">
                <a:solidFill>
                  <a:srgbClr val="0070C0"/>
                </a:solidFill>
                <a:latin typeface="Lucida Console" panose="020B0609040504020204" pitchFamily="49" charset="0"/>
              </a:rPr>
              <a:t>urban        1.495306   0.133285  11.219  &lt; 2e-16 ***</a:t>
            </a:r>
          </a:p>
          <a:p>
            <a:endParaRPr lang="en-US" sz="600" dirty="0"/>
          </a:p>
          <a:p>
            <a:endParaRPr lang="en-US" sz="600" dirty="0"/>
          </a:p>
          <a:p>
            <a:endParaRPr lang="en-US" sz="600" dirty="0"/>
          </a:p>
          <a:p>
            <a:endParaRPr lang="en-US" sz="700" dirty="0"/>
          </a:p>
          <a:p>
            <a:r>
              <a:rPr lang="en-US" sz="2400" dirty="0"/>
              <a:t>Very significant (z = 11.219) that the log odds of prenatal care for </a:t>
            </a:r>
            <a:r>
              <a:rPr lang="en-US" sz="2400" dirty="0">
                <a:solidFill>
                  <a:srgbClr val="0070C0"/>
                </a:solidFill>
              </a:rPr>
              <a:t>average-aged women </a:t>
            </a:r>
            <a:r>
              <a:rPr lang="en-US" sz="2400" dirty="0"/>
              <a:t>is higher (positive coefficient) for urban communities compared to rural communities </a:t>
            </a:r>
          </a:p>
          <a:p>
            <a:pPr lvl="1"/>
            <a:r>
              <a:rPr lang="en-US" sz="2000" dirty="0"/>
              <a:t>(but also not changing with age)</a:t>
            </a:r>
          </a:p>
          <a:p>
            <a:r>
              <a:rPr lang="en-US" sz="2400" dirty="0"/>
              <a:t>Explained (1.46 - .9701)/1.46 =&gt; 33% of var in intercepts</a:t>
            </a:r>
          </a:p>
          <a:p>
            <a:r>
              <a:rPr lang="en-US" sz="2400" dirty="0"/>
              <a:t>Moms in urban communities have exp(1.495) = 4.46 times higher odds of prenatal care </a:t>
            </a:r>
            <a:r>
              <a:rPr lang="en-US" sz="2400" i="1" dirty="0"/>
              <a:t>than</a:t>
            </a:r>
            <a:r>
              <a:rPr lang="en-US" sz="2400" dirty="0"/>
              <a:t> moms in rural communities </a:t>
            </a:r>
            <a:r>
              <a:rPr lang="en-US" sz="2400" i="1" dirty="0"/>
              <a:t>of the same age </a:t>
            </a:r>
            <a:r>
              <a:rPr lang="en-US" sz="2400" dirty="0"/>
              <a:t>(and adjusting for community effects)</a:t>
            </a:r>
          </a:p>
          <a:p>
            <a:pPr marL="0" indent="0">
              <a:buNone/>
            </a:pPr>
            <a:endParaRPr lang="en-US" sz="1500" dirty="0">
              <a:latin typeface="Lucida Console" panose="020B0609040504020204" pitchFamily="49" charset="0"/>
            </a:endParaRPr>
          </a:p>
        </p:txBody>
      </p:sp>
      <p:pic>
        <p:nvPicPr>
          <p:cNvPr id="7" name="Picture 6" descr="graph separating the fitted models for rural and urban communities">
            <a:extLst>
              <a:ext uri="{FF2B5EF4-FFF2-40B4-BE49-F238E27FC236}">
                <a16:creationId xmlns:a16="http://schemas.microsoft.com/office/drawing/2014/main" id="{6B397377-21A8-33E7-7DF5-1A70FC53B09A}"/>
              </a:ext>
            </a:extLst>
          </p:cNvPr>
          <p:cNvPicPr>
            <a:picLocks noChangeAspect="1"/>
          </p:cNvPicPr>
          <p:nvPr/>
        </p:nvPicPr>
        <p:blipFill>
          <a:blip r:embed="rId3"/>
          <a:stretch>
            <a:fillRect/>
          </a:stretch>
        </p:blipFill>
        <p:spPr>
          <a:xfrm>
            <a:off x="5105400" y="1295400"/>
            <a:ext cx="3699164" cy="2286000"/>
          </a:xfrm>
          <a:prstGeom prst="rect">
            <a:avLst/>
          </a:prstGeom>
        </p:spPr>
      </p:pic>
    </p:spTree>
    <p:extLst>
      <p:ext uri="{BB962C8B-B14F-4D97-AF65-F5344CB8AC3E}">
        <p14:creationId xmlns:p14="http://schemas.microsoft.com/office/powerpoint/2010/main" val="47503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6" end="1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84F64-B451-EBEE-C32E-E91AFD4017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533B32-5348-FA05-27BE-6F45E2DFC1A7}"/>
              </a:ext>
            </a:extLst>
          </p:cNvPr>
          <p:cNvSpPr>
            <a:spLocks noGrp="1"/>
          </p:cNvSpPr>
          <p:nvPr>
            <p:ph type="title"/>
          </p:nvPr>
        </p:nvSpPr>
        <p:spPr/>
        <p:txBody>
          <a:bodyPr/>
          <a:lstStyle/>
          <a:p>
            <a:r>
              <a:rPr lang="en-US" dirty="0"/>
              <a:t>Include urban*mom age interaction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EAE6942-40F5-AF39-4FCD-98EF56A74BFD}"/>
                  </a:ext>
                </a:extLst>
              </p:cNvPr>
              <p:cNvSpPr>
                <a:spLocks noGrp="1"/>
              </p:cNvSpPr>
              <p:nvPr>
                <p:ph idx="1"/>
              </p:nvPr>
            </p:nvSpPr>
            <p:spPr/>
            <p:txBody>
              <a:bodyPr/>
              <a:lstStyle/>
              <a:p>
                <a:r>
                  <a:rPr lang="en-US" dirty="0"/>
                  <a:t>Level 1: </a:t>
                </a:r>
                <a14:m>
                  <m:oMath xmlns:m="http://schemas.openxmlformats.org/officeDocument/2006/math">
                    <m:r>
                      <m:rPr>
                        <m:sty m:val="p"/>
                      </m:rPr>
                      <a:rPr lang="en-US">
                        <a:latin typeface="Cambria Math" panose="02040503050406030204" pitchFamily="18" charset="0"/>
                      </a:rPr>
                      <m:t>log</m:t>
                    </m:r>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𝜋</m:t>
                            </m:r>
                          </m:e>
                          <m:sub>
                            <m:r>
                              <a:rPr lang="en-US" i="1">
                                <a:latin typeface="Cambria Math" panose="02040503050406030204" pitchFamily="18" charset="0"/>
                              </a:rPr>
                              <m:t>𝑖𝑗</m:t>
                            </m:r>
                          </m:sub>
                        </m:sSub>
                      </m:num>
                      <m:den>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𝜋</m:t>
                            </m:r>
                          </m:e>
                          <m:sub>
                            <m:r>
                              <a:rPr lang="en-US" i="1">
                                <a:latin typeface="Cambria Math" panose="02040503050406030204" pitchFamily="18" charset="0"/>
                              </a:rPr>
                              <m:t>𝑖𝑗</m:t>
                            </m:r>
                          </m:sub>
                        </m:sSub>
                      </m:den>
                    </m:f>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0</m:t>
                        </m:r>
                        <m:r>
                          <a:rPr lang="en-US" i="1">
                            <a:latin typeface="Cambria Math" panose="02040503050406030204" pitchFamily="18" charset="0"/>
                          </a:rPr>
                          <m:t>𝑗</m:t>
                        </m:r>
                      </m:sub>
                    </m:sSub>
                    <m:r>
                      <a:rPr lang="en-US" i="1">
                        <a:latin typeface="Cambria Math" panose="02040503050406030204" pitchFamily="18" charset="0"/>
                      </a:rPr>
                      <m:t>+</m:t>
                    </m:r>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𝛽</m:t>
                        </m:r>
                      </m:e>
                      <m:sub>
                        <m:r>
                          <a:rPr lang="en-US" i="1">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𝑗</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𝑚𝑎𝑔𝑒</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e>
                      <m:sub>
                        <m:r>
                          <a:rPr lang="en-US" i="1">
                            <a:solidFill>
                              <a:schemeClr val="tx1"/>
                            </a:solidFill>
                            <a:latin typeface="Cambria Math" panose="02040503050406030204" pitchFamily="18" charset="0"/>
                          </a:rPr>
                          <m:t>𝑖𝑗</m:t>
                        </m:r>
                      </m:sub>
                    </m:sSub>
                  </m:oMath>
                </a14:m>
                <a:br>
                  <a:rPr lang="en-US" dirty="0">
                    <a:solidFill>
                      <a:schemeClr val="tx1"/>
                    </a:solidFill>
                  </a:rPr>
                </a:br>
                <a:r>
                  <a:rPr lang="en-US" dirty="0">
                    <a:solidFill>
                      <a:schemeClr val="tx1"/>
                    </a:solidFill>
                  </a:rPr>
                  <a:t>Level 2: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𝛽</m:t>
                        </m:r>
                      </m:e>
                      <m:sub>
                        <m:r>
                          <a:rPr lang="en-US" i="1">
                            <a:solidFill>
                              <a:schemeClr val="tx1"/>
                            </a:solidFill>
                            <a:latin typeface="Cambria Math" panose="02040503050406030204" pitchFamily="18" charset="0"/>
                          </a:rPr>
                          <m:t>0</m:t>
                        </m:r>
                        <m:r>
                          <a:rPr lang="en-US" i="1">
                            <a:solidFill>
                              <a:schemeClr val="tx1"/>
                            </a:solidFill>
                            <a:latin typeface="Cambria Math" panose="02040503050406030204" pitchFamily="18" charset="0"/>
                          </a:rPr>
                          <m:t>𝑗</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𝛽</m:t>
                        </m:r>
                      </m:e>
                      <m:sub>
                        <m:r>
                          <a:rPr lang="en-US" i="1">
                            <a:solidFill>
                              <a:schemeClr val="tx1"/>
                            </a:solidFill>
                            <a:latin typeface="Cambria Math" panose="02040503050406030204" pitchFamily="18" charset="0"/>
                          </a:rPr>
                          <m:t>00</m:t>
                        </m:r>
                      </m:sub>
                    </m:sSub>
                    <m:r>
                      <a:rPr lang="en-US" i="1">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𝛽</m:t>
                        </m:r>
                      </m:e>
                      <m:sub>
                        <m:r>
                          <a:rPr lang="en-US" b="0" i="1" smtClean="0">
                            <a:solidFill>
                              <a:schemeClr val="tx1"/>
                            </a:solidFill>
                            <a:latin typeface="Cambria Math" panose="02040503050406030204" pitchFamily="18" charset="0"/>
                          </a:rPr>
                          <m:t>01</m:t>
                        </m:r>
                      </m:sub>
                    </m:sSub>
                    <m:r>
                      <a:rPr lang="en-US" b="0" i="1" smtClean="0">
                        <a:solidFill>
                          <a:schemeClr val="tx1"/>
                        </a:solidFill>
                        <a:latin typeface="Cambria Math" panose="02040503050406030204" pitchFamily="18" charset="0"/>
                      </a:rPr>
                      <m:t>𝑢𝑟𝑏𝑎</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𝑛</m:t>
                        </m:r>
                      </m:e>
                      <m:sub>
                        <m:r>
                          <a:rPr lang="en-US" b="0" i="1" smtClean="0">
                            <a:solidFill>
                              <a:schemeClr val="tx1"/>
                            </a:solidFill>
                            <a:latin typeface="Cambria Math" panose="02040503050406030204" pitchFamily="18" charset="0"/>
                          </a:rPr>
                          <m:t>𝑗</m:t>
                        </m:r>
                      </m:sub>
                    </m:sSub>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0</m:t>
                        </m:r>
                        <m:r>
                          <a:rPr lang="en-US" i="1">
                            <a:latin typeface="Cambria Math" panose="02040503050406030204" pitchFamily="18" charset="0"/>
                          </a:rPr>
                          <m:t>𝑗</m:t>
                        </m:r>
                      </m:sub>
                    </m:sSub>
                  </m:oMath>
                </a14:m>
                <a:br>
                  <a:rPr lang="en-US" dirty="0"/>
                </a:b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1</m:t>
                        </m:r>
                        <m:r>
                          <a:rPr lang="en-US" i="1">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10</m:t>
                        </m:r>
                      </m:sub>
                    </m:sSub>
                    <m:r>
                      <a:rPr lang="en-US" b="0" i="1" smtClean="0">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𝛽</m:t>
                        </m:r>
                      </m:e>
                      <m:sub>
                        <m:r>
                          <a:rPr lang="en-US" b="0" i="1" smtClean="0">
                            <a:solidFill>
                              <a:srgbClr val="0070C0"/>
                            </a:solidFill>
                            <a:latin typeface="Cambria Math" panose="02040503050406030204" pitchFamily="18" charset="0"/>
                          </a:rPr>
                          <m:t>11</m:t>
                        </m:r>
                      </m:sub>
                    </m:sSub>
                    <m:r>
                      <a:rPr lang="en-US" b="0" i="1" smtClean="0">
                        <a:solidFill>
                          <a:srgbClr val="0070C0"/>
                        </a:solidFill>
                        <a:latin typeface="Cambria Math" panose="02040503050406030204" pitchFamily="18" charset="0"/>
                      </a:rPr>
                      <m:t>𝑢𝑟𝑏𝑎</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𝑛</m:t>
                        </m:r>
                      </m:e>
                      <m:sub>
                        <m:r>
                          <a:rPr lang="en-US" b="0" i="1" smtClean="0">
                            <a:solidFill>
                              <a:srgbClr val="0070C0"/>
                            </a:solidFill>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1</m:t>
                        </m:r>
                        <m:r>
                          <a:rPr lang="en-US" i="1">
                            <a:latin typeface="Cambria Math" panose="02040503050406030204" pitchFamily="18" charset="0"/>
                          </a:rPr>
                          <m:t>𝑗</m:t>
                        </m:r>
                      </m:sub>
                    </m:sSub>
                  </m:oMath>
                </a14:m>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0</m:t>
                          </m:r>
                          <m:r>
                            <a:rPr lang="en-US" i="1">
                              <a:latin typeface="Cambria Math" panose="02040503050406030204" pitchFamily="18" charset="0"/>
                            </a:rPr>
                            <m:t>𝑗</m:t>
                          </m:r>
                        </m:sub>
                      </m:sSub>
                      <m:r>
                        <a:rPr lang="en-US" i="1">
                          <a:latin typeface="Cambria Math" panose="02040503050406030204" pitchFamily="18" charset="0"/>
                        </a:rPr>
                        <m:t>∼</m:t>
                      </m:r>
                      <m:r>
                        <a:rPr lang="en-US" i="1">
                          <a:latin typeface="Cambria Math" panose="02040503050406030204" pitchFamily="18" charset="0"/>
                        </a:rPr>
                        <m:t>𝑁</m:t>
                      </m:r>
                      <m:r>
                        <a:rPr lang="en-US" i="1">
                          <a:latin typeface="Cambria Math" panose="02040503050406030204" pitchFamily="18" charset="0"/>
                        </a:rPr>
                        <m:t>(0,</m:t>
                      </m:r>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𝑢</m:t>
                          </m:r>
                          <m:r>
                            <a:rPr lang="en-US" i="1">
                              <a:latin typeface="Cambria Math" panose="02040503050406030204" pitchFamily="18" charset="0"/>
                            </a:rPr>
                            <m:t>0</m:t>
                          </m:r>
                        </m:sub>
                        <m:sup>
                          <m:r>
                            <a:rPr lang="en-US" i="1">
                              <a:latin typeface="Cambria Math" panose="02040503050406030204" pitchFamily="18" charset="0"/>
                            </a:rPr>
                            <m:t>2</m:t>
                          </m:r>
                        </m:sup>
                      </m:sSubSup>
                      <m:r>
                        <a:rPr lang="en-US" i="1">
                          <a:latin typeface="Cambria Math" panose="02040503050406030204" pitchFamily="18" charset="0"/>
                        </a:rPr>
                        <m:t>)</m:t>
                      </m:r>
                    </m:oMath>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1</m:t>
                          </m:r>
                          <m:r>
                            <a:rPr lang="en-US" i="1">
                              <a:latin typeface="Cambria Math" panose="02040503050406030204" pitchFamily="18" charset="0"/>
                            </a:rPr>
                            <m:t>𝑗</m:t>
                          </m:r>
                        </m:sub>
                      </m:sSub>
                      <m:r>
                        <a:rPr lang="en-US" i="1">
                          <a:latin typeface="Cambria Math" panose="02040503050406030204" pitchFamily="18" charset="0"/>
                        </a:rPr>
                        <m:t>∼</m:t>
                      </m:r>
                      <m:r>
                        <a:rPr lang="en-US" i="1">
                          <a:latin typeface="Cambria Math" panose="02040503050406030204" pitchFamily="18" charset="0"/>
                        </a:rPr>
                        <m:t>𝑁</m:t>
                      </m:r>
                      <m:r>
                        <a:rPr lang="en-US" i="1">
                          <a:latin typeface="Cambria Math" panose="02040503050406030204" pitchFamily="18" charset="0"/>
                        </a:rPr>
                        <m:t>(0,</m:t>
                      </m:r>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𝑢</m:t>
                          </m:r>
                          <m:r>
                            <a:rPr lang="en-US" i="1">
                              <a:latin typeface="Cambria Math" panose="02040503050406030204" pitchFamily="18" charset="0"/>
                            </a:rPr>
                            <m:t>1</m:t>
                          </m:r>
                        </m:sub>
                        <m:sup>
                          <m:r>
                            <a:rPr lang="en-US" i="1">
                              <a:latin typeface="Cambria Math" panose="02040503050406030204" pitchFamily="18" charset="0"/>
                            </a:rPr>
                            <m:t>2</m:t>
                          </m:r>
                        </m:sup>
                      </m:sSubSup>
                      <m:r>
                        <a:rPr lang="en-US" i="1">
                          <a:latin typeface="Cambria Math" panose="02040503050406030204" pitchFamily="18" charset="0"/>
                        </a:rPr>
                        <m:t>)</m:t>
                      </m:r>
                    </m:oMath>
                    <m:oMath xmlns:m="http://schemas.openxmlformats.org/officeDocument/2006/math">
                      <m:r>
                        <a:rPr lang="en-US" i="1">
                          <a:latin typeface="Cambria Math" panose="02040503050406030204" pitchFamily="18" charset="0"/>
                        </a:rPr>
                        <m:t>𝑐𝑜𝑣</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1</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𝜏</m:t>
                          </m:r>
                        </m:e>
                        <m:sub>
                          <m:r>
                            <a:rPr lang="en-US" i="1">
                              <a:latin typeface="Cambria Math" panose="02040503050406030204" pitchFamily="18" charset="0"/>
                            </a:rPr>
                            <m:t>01</m:t>
                          </m:r>
                        </m:sub>
                        <m:sup/>
                      </m:sSubSup>
                    </m:oMath>
                  </m:oMathPara>
                </a14:m>
                <a:endParaRPr lang="en-US" dirty="0"/>
              </a:p>
              <a:p>
                <a:pPr marL="0" indent="0">
                  <a:buNone/>
                </a:pPr>
                <a:r>
                  <a:rPr lang="en-US" dirty="0"/>
                  <a:t>Slope of mom age: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10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11</m:t>
                        </m:r>
                      </m:sub>
                    </m:sSub>
                    <m:r>
                      <a:rPr lang="en-US" b="0" i="1" smtClean="0">
                        <a:latin typeface="Cambria Math" panose="02040503050406030204" pitchFamily="18" charset="0"/>
                      </a:rPr>
                      <m:t>𝑢𝑟𝑏𝑎</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m:t>
                        </m:r>
                        <m:r>
                          <a:rPr lang="en-US" b="0" i="1" smtClean="0">
                            <a:latin typeface="Cambria Math" panose="02040503050406030204" pitchFamily="18" charset="0"/>
                          </a:rPr>
                          <m:t>𝑗</m:t>
                        </m:r>
                      </m:sub>
                    </m:sSub>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EEAE6942-40F5-AF39-4FCD-98EF56A74BFD}"/>
                  </a:ext>
                </a:extLst>
              </p:cNvPr>
              <p:cNvSpPr>
                <a:spLocks noGrp="1" noRot="1" noChangeAspect="1" noMove="1" noResize="1" noEditPoints="1" noAdjustHandles="1" noChangeArrowheads="1" noChangeShapeType="1" noTextEdit="1"/>
              </p:cNvSpPr>
              <p:nvPr>
                <p:ph idx="1"/>
              </p:nvPr>
            </p:nvSpPr>
            <p:spPr>
              <a:blipFill>
                <a:blip r:embed="rId3"/>
                <a:stretch>
                  <a:fillRect l="-1704" t="-135"/>
                </a:stretch>
              </a:blipFill>
            </p:spPr>
            <p:txBody>
              <a:bodyPr/>
              <a:lstStyle/>
              <a:p>
                <a:r>
                  <a:rPr lang="en-US">
                    <a:noFill/>
                  </a:rPr>
                  <a:t> </a:t>
                </a:r>
              </a:p>
            </p:txBody>
          </p:sp>
        </mc:Fallback>
      </mc:AlternateContent>
    </p:spTree>
    <p:extLst>
      <p:ext uri="{BB962C8B-B14F-4D97-AF65-F5344CB8AC3E}">
        <p14:creationId xmlns:p14="http://schemas.microsoft.com/office/powerpoint/2010/main" val="115669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C8FB6-9C3F-FF9D-ACAD-B8D1BD3285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15DB96-D0EF-0959-8832-632CC9157C28}"/>
              </a:ext>
            </a:extLst>
          </p:cNvPr>
          <p:cNvSpPr>
            <a:spLocks noGrp="1"/>
          </p:cNvSpPr>
          <p:nvPr>
            <p:ph type="title"/>
          </p:nvPr>
        </p:nvSpPr>
        <p:spPr/>
        <p:txBody>
          <a:bodyPr/>
          <a:lstStyle/>
          <a:p>
            <a:r>
              <a:rPr lang="en-US" dirty="0"/>
              <a:t>Including cross-level interaction</a:t>
            </a:r>
          </a:p>
        </p:txBody>
      </p:sp>
      <p:sp>
        <p:nvSpPr>
          <p:cNvPr id="3" name="Content Placeholder 2">
            <a:extLst>
              <a:ext uri="{FF2B5EF4-FFF2-40B4-BE49-F238E27FC236}">
                <a16:creationId xmlns:a16="http://schemas.microsoft.com/office/drawing/2014/main" id="{CEAE566A-C5F9-0481-1C7F-18EED9E74D33}"/>
              </a:ext>
            </a:extLst>
          </p:cNvPr>
          <p:cNvSpPr>
            <a:spLocks noGrp="1"/>
          </p:cNvSpPr>
          <p:nvPr>
            <p:ph idx="1"/>
          </p:nvPr>
        </p:nvSpPr>
        <p:spPr>
          <a:xfrm>
            <a:off x="457200" y="1447800"/>
            <a:ext cx="8229600" cy="4530725"/>
          </a:xfrm>
        </p:spPr>
        <p:txBody>
          <a:bodyPr/>
          <a:lstStyle/>
          <a:p>
            <a:pPr marL="0" indent="0">
              <a:buNone/>
            </a:pPr>
            <a:r>
              <a:rPr lang="en-US" sz="1500" dirty="0">
                <a:latin typeface="Lucida Console" panose="020B0609040504020204" pitchFamily="49" charset="0"/>
              </a:rPr>
              <a:t>Formula: </a:t>
            </a:r>
            <a:r>
              <a:rPr lang="en-US" sz="1500" dirty="0" err="1">
                <a:latin typeface="Lucida Console" panose="020B0609040504020204" pitchFamily="49" charset="0"/>
              </a:rPr>
              <a:t>antemed</a:t>
            </a:r>
            <a:r>
              <a:rPr lang="en-US" sz="1500" dirty="0">
                <a:latin typeface="Lucida Console" panose="020B0609040504020204" pitchFamily="49" charset="0"/>
              </a:rPr>
              <a:t> ~ 1 + </a:t>
            </a:r>
            <a:r>
              <a:rPr lang="en-US" sz="1500" dirty="0" err="1">
                <a:latin typeface="Lucida Console" panose="020B0609040504020204" pitchFamily="49" charset="0"/>
              </a:rPr>
              <a:t>magec</a:t>
            </a:r>
            <a:r>
              <a:rPr lang="en-US" sz="1500" dirty="0">
                <a:latin typeface="Lucida Console" panose="020B0609040504020204" pitchFamily="49" charset="0"/>
              </a:rPr>
              <a:t> + urban + </a:t>
            </a:r>
            <a:r>
              <a:rPr lang="en-US" sz="1500" dirty="0" err="1">
                <a:solidFill>
                  <a:srgbClr val="0070C0"/>
                </a:solidFill>
                <a:latin typeface="Lucida Console" panose="020B0609040504020204" pitchFamily="49" charset="0"/>
              </a:rPr>
              <a:t>magec:urban</a:t>
            </a:r>
            <a:r>
              <a:rPr lang="en-US" sz="1500" dirty="0">
                <a:solidFill>
                  <a:srgbClr val="0070C0"/>
                </a:solidFill>
                <a:latin typeface="Lucida Console" panose="020B0609040504020204" pitchFamily="49" charset="0"/>
              </a:rPr>
              <a:t> </a:t>
            </a:r>
            <a:r>
              <a:rPr lang="en-US" sz="1500" dirty="0">
                <a:latin typeface="Lucida Console" panose="020B0609040504020204" pitchFamily="49" charset="0"/>
              </a:rPr>
              <a:t>+ (</a:t>
            </a:r>
            <a:r>
              <a:rPr lang="en-US" sz="1500" dirty="0" err="1">
                <a:latin typeface="Lucida Console" panose="020B0609040504020204" pitchFamily="49" charset="0"/>
              </a:rPr>
              <a:t>magec</a:t>
            </a:r>
            <a:r>
              <a:rPr lang="en-US" sz="1500" dirty="0">
                <a:latin typeface="Lucida Console" panose="020B0609040504020204" pitchFamily="49" charset="0"/>
              </a:rPr>
              <a:t> | comm)</a:t>
            </a:r>
          </a:p>
          <a:p>
            <a:pPr marL="0" indent="0">
              <a:buNone/>
            </a:pPr>
            <a:r>
              <a:rPr lang="en-US" sz="1500" dirty="0">
                <a:latin typeface="Lucida Console" panose="020B0609040504020204" pitchFamily="49" charset="0"/>
              </a:rPr>
              <a:t>Random effects:</a:t>
            </a:r>
          </a:p>
          <a:p>
            <a:pPr marL="0" indent="0">
              <a:buNone/>
            </a:pPr>
            <a:r>
              <a:rPr lang="en-US" sz="1500" dirty="0">
                <a:latin typeface="Lucida Console" panose="020B0609040504020204" pitchFamily="49" charset="0"/>
              </a:rPr>
              <a:t> Groups Name        Variance  Std.Dev. Corr</a:t>
            </a:r>
          </a:p>
          <a:p>
            <a:pPr marL="0" indent="0">
              <a:buNone/>
            </a:pPr>
            <a:r>
              <a:rPr lang="en-US" sz="1500" dirty="0">
                <a:latin typeface="Lucida Console" panose="020B0609040504020204" pitchFamily="49" charset="0"/>
              </a:rPr>
              <a:t> comm   (Intercept) 9.690e-01 0.984371     </a:t>
            </a:r>
          </a:p>
          <a:p>
            <a:pPr marL="0" indent="0">
              <a:buNone/>
            </a:pPr>
            <a:r>
              <a:rPr lang="en-US" sz="1500" dirty="0">
                <a:latin typeface="Lucida Console" panose="020B0609040504020204" pitchFamily="49" charset="0"/>
              </a:rPr>
              <a:t>        </a:t>
            </a:r>
            <a:r>
              <a:rPr lang="en-US" sz="1500" dirty="0" err="1">
                <a:latin typeface="Lucida Console" panose="020B0609040504020204" pitchFamily="49" charset="0"/>
              </a:rPr>
              <a:t>magec</a:t>
            </a:r>
            <a:r>
              <a:rPr lang="en-US" sz="1500" dirty="0">
                <a:latin typeface="Lucida Console" panose="020B0609040504020204" pitchFamily="49" charset="0"/>
              </a:rPr>
              <a:t>       4.101e-06 0.002025 1.00</a:t>
            </a:r>
          </a:p>
          <a:p>
            <a:pPr marL="0" indent="0">
              <a:buNone/>
            </a:pPr>
            <a:r>
              <a:rPr lang="en-US" sz="1500" dirty="0">
                <a:latin typeface="Lucida Console" panose="020B0609040504020204" pitchFamily="49" charset="0"/>
              </a:rPr>
              <a:t>Number of </a:t>
            </a:r>
            <a:r>
              <a:rPr lang="en-US" sz="1500" dirty="0" err="1">
                <a:latin typeface="Lucida Console" panose="020B0609040504020204" pitchFamily="49" charset="0"/>
              </a:rPr>
              <a:t>obs</a:t>
            </a:r>
            <a:r>
              <a:rPr lang="en-US" sz="1500" dirty="0">
                <a:latin typeface="Lucida Console" panose="020B0609040504020204" pitchFamily="49" charset="0"/>
              </a:rPr>
              <a:t>: 5366, groups:  comm, 361</a:t>
            </a:r>
          </a:p>
          <a:p>
            <a:pPr marL="0" indent="0">
              <a:buNone/>
            </a:pPr>
            <a:endParaRPr lang="en-US" sz="1500" dirty="0">
              <a:latin typeface="Lucida Console" panose="020B0609040504020204" pitchFamily="49" charset="0"/>
            </a:endParaRPr>
          </a:p>
          <a:p>
            <a:pPr marL="0" indent="0">
              <a:buNone/>
            </a:pPr>
            <a:r>
              <a:rPr lang="en-US" sz="1500" dirty="0">
                <a:latin typeface="Lucida Console" panose="020B0609040504020204" pitchFamily="49" charset="0"/>
              </a:rPr>
              <a:t>Fixed effects:</a:t>
            </a:r>
          </a:p>
          <a:p>
            <a:pPr marL="0" indent="0">
              <a:buNone/>
            </a:pPr>
            <a:r>
              <a:rPr lang="en-US" sz="1500" dirty="0">
                <a:latin typeface="Lucida Console" panose="020B0609040504020204" pitchFamily="49" charset="0"/>
              </a:rPr>
              <a:t>             Estimate Std. Error z value </a:t>
            </a:r>
            <a:r>
              <a:rPr lang="en-US" sz="1500" dirty="0" err="1">
                <a:latin typeface="Lucida Console" panose="020B0609040504020204" pitchFamily="49" charset="0"/>
              </a:rPr>
              <a:t>Pr</a:t>
            </a:r>
            <a:r>
              <a:rPr lang="en-US" sz="1500" dirty="0">
                <a:latin typeface="Lucida Console" panose="020B0609040504020204" pitchFamily="49" charset="0"/>
              </a:rPr>
              <a:t>(&gt;|z|)    </a:t>
            </a:r>
          </a:p>
          <a:p>
            <a:pPr marL="0" indent="0">
              <a:buNone/>
            </a:pPr>
            <a:r>
              <a:rPr lang="en-US" sz="1500" dirty="0">
                <a:latin typeface="Lucida Console" panose="020B0609040504020204" pitchFamily="49" charset="0"/>
              </a:rPr>
              <a:t>(Intercept) -0.347863   0.074279  -4.683 2.82e-06 ***</a:t>
            </a:r>
          </a:p>
          <a:p>
            <a:pPr marL="0" indent="0">
              <a:buNone/>
            </a:pPr>
            <a:r>
              <a:rPr lang="en-US" sz="1500" dirty="0" err="1">
                <a:latin typeface="Lucida Console" panose="020B0609040504020204" pitchFamily="49" charset="0"/>
              </a:rPr>
              <a:t>magec</a:t>
            </a:r>
            <a:r>
              <a:rPr lang="en-US" sz="1500" dirty="0">
                <a:latin typeface="Lucida Console" panose="020B0609040504020204" pitchFamily="49" charset="0"/>
              </a:rPr>
              <a:t>       -0.036815   0.006147  -5.989 2.11e-09 ***</a:t>
            </a:r>
          </a:p>
          <a:p>
            <a:pPr marL="0" indent="0">
              <a:buNone/>
            </a:pPr>
            <a:r>
              <a:rPr lang="en-US" sz="1500" dirty="0">
                <a:latin typeface="Lucida Console" panose="020B0609040504020204" pitchFamily="49" charset="0"/>
              </a:rPr>
              <a:t>urban        1.494654   0.132798  11.255  &lt; 2e-16 ***</a:t>
            </a:r>
          </a:p>
          <a:p>
            <a:pPr marL="0" indent="0">
              <a:buNone/>
            </a:pPr>
            <a:r>
              <a:rPr lang="en-US" sz="1500" dirty="0" err="1">
                <a:solidFill>
                  <a:srgbClr val="0070C0"/>
                </a:solidFill>
                <a:latin typeface="Lucida Console" panose="020B0609040504020204" pitchFamily="49" charset="0"/>
              </a:rPr>
              <a:t>magec:urban</a:t>
            </a:r>
            <a:r>
              <a:rPr lang="en-US" sz="1500" dirty="0">
                <a:solidFill>
                  <a:srgbClr val="0070C0"/>
                </a:solidFill>
                <a:latin typeface="Lucida Console" panose="020B0609040504020204" pitchFamily="49" charset="0"/>
              </a:rPr>
              <a:t>  0.016832   0.012278   1.371     0.17 (or LRT)    </a:t>
            </a:r>
          </a:p>
          <a:p>
            <a:r>
              <a:rPr lang="en-US" sz="2400" dirty="0"/>
              <a:t>Urban communities have </a:t>
            </a:r>
            <a:r>
              <a:rPr lang="en-US" sz="2400" dirty="0">
                <a:solidFill>
                  <a:srgbClr val="0070C0"/>
                </a:solidFill>
              </a:rPr>
              <a:t>slower decrease</a:t>
            </a:r>
            <a:r>
              <a:rPr lang="en-US" sz="2400" dirty="0"/>
              <a:t> with age        (-.037 vs. -.037 + .017) but not statistically significant</a:t>
            </a:r>
            <a:endParaRPr lang="en-US" dirty="0"/>
          </a:p>
          <a:p>
            <a:endParaRPr lang="en-US" dirty="0"/>
          </a:p>
        </p:txBody>
      </p:sp>
      <p:sp>
        <p:nvSpPr>
          <p:cNvPr id="6" name="TextBox 5">
            <a:extLst>
              <a:ext uri="{FF2B5EF4-FFF2-40B4-BE49-F238E27FC236}">
                <a16:creationId xmlns:a16="http://schemas.microsoft.com/office/drawing/2014/main" id="{9143B282-92DF-B3E3-D5DE-BECFFE8F78C8}"/>
              </a:ext>
            </a:extLst>
          </p:cNvPr>
          <p:cNvSpPr txBox="1"/>
          <p:nvPr/>
        </p:nvSpPr>
        <p:spPr>
          <a:xfrm>
            <a:off x="5638800" y="2074244"/>
            <a:ext cx="2954655" cy="923330"/>
          </a:xfrm>
          <a:prstGeom prst="rect">
            <a:avLst/>
          </a:prstGeom>
          <a:solidFill>
            <a:schemeClr val="bg1"/>
          </a:solidFill>
        </p:spPr>
        <p:txBody>
          <a:bodyPr wrap="square" rtlCol="0">
            <a:spAutoFit/>
          </a:bodyPr>
          <a:lstStyle/>
          <a:p>
            <a:r>
              <a:rPr lang="en-US" dirty="0"/>
              <a:t>Even less community to community variation in slopes?</a:t>
            </a:r>
          </a:p>
        </p:txBody>
      </p:sp>
      <p:cxnSp>
        <p:nvCxnSpPr>
          <p:cNvPr id="10" name="Straight Arrow Connector 9" descr="o">
            <a:extLst>
              <a:ext uri="{FF2B5EF4-FFF2-40B4-BE49-F238E27FC236}">
                <a16:creationId xmlns:a16="http://schemas.microsoft.com/office/drawing/2014/main" id="{A415A8C3-8F66-A9CF-8456-861238BC8FE9}"/>
              </a:ext>
            </a:extLst>
          </p:cNvPr>
          <p:cNvCxnSpPr>
            <a:cxnSpLocks/>
          </p:cNvCxnSpPr>
          <p:nvPr/>
        </p:nvCxnSpPr>
        <p:spPr>
          <a:xfrm flipH="1">
            <a:off x="4800600" y="2362200"/>
            <a:ext cx="838200" cy="36412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75552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BBF1D-CEF7-A973-8D23-78F85A41545C}"/>
              </a:ext>
            </a:extLst>
          </p:cNvPr>
          <p:cNvSpPr>
            <a:spLocks noGrp="1"/>
          </p:cNvSpPr>
          <p:nvPr>
            <p:ph type="title"/>
          </p:nvPr>
        </p:nvSpPr>
        <p:spPr/>
        <p:txBody>
          <a:bodyPr/>
          <a:lstStyle/>
          <a:p>
            <a:r>
              <a:rPr lang="en-US" dirty="0"/>
              <a:t>Urban vs. Rural</a:t>
            </a:r>
          </a:p>
        </p:txBody>
      </p:sp>
      <p:sp>
        <p:nvSpPr>
          <p:cNvPr id="3" name="Content Placeholder 2">
            <a:extLst>
              <a:ext uri="{FF2B5EF4-FFF2-40B4-BE49-F238E27FC236}">
                <a16:creationId xmlns:a16="http://schemas.microsoft.com/office/drawing/2014/main" id="{977A35A9-9CC3-2430-E5F6-F32853AAF5DF}"/>
              </a:ext>
            </a:extLst>
          </p:cNvPr>
          <p:cNvSpPr>
            <a:spLocks noGrp="1"/>
          </p:cNvSpPr>
          <p:nvPr>
            <p:ph idx="1"/>
          </p:nvPr>
        </p:nvSpPr>
        <p:spPr>
          <a:xfrm>
            <a:off x="425970" y="4495800"/>
            <a:ext cx="8229600" cy="1600200"/>
          </a:xfrm>
        </p:spPr>
        <p:txBody>
          <a:bodyPr>
            <a:normAutofit fontScale="77500" lnSpcReduction="20000"/>
          </a:bodyPr>
          <a:lstStyle/>
          <a:p>
            <a:r>
              <a:rPr lang="en-US" dirty="0"/>
              <a:t>Urban communities tend to have higher probability of prenatal care (intercepts)</a:t>
            </a:r>
          </a:p>
          <a:p>
            <a:r>
              <a:rPr lang="en-US" dirty="0"/>
              <a:t>The rate of change from mom’s age doesn’t seem that different urban vs. rural (slopes)</a:t>
            </a:r>
          </a:p>
          <a:p>
            <a:pPr lvl="1"/>
            <a:r>
              <a:rPr lang="en-US" dirty="0"/>
              <a:t>Smaller vs. weaker</a:t>
            </a:r>
          </a:p>
        </p:txBody>
      </p:sp>
      <p:pic>
        <p:nvPicPr>
          <p:cNvPr id="5" name="Picture 4" descr="graph showing different models for urban and rural communities">
            <a:extLst>
              <a:ext uri="{FF2B5EF4-FFF2-40B4-BE49-F238E27FC236}">
                <a16:creationId xmlns:a16="http://schemas.microsoft.com/office/drawing/2014/main" id="{1B5E3F8A-9556-7DEF-6816-A1B534475F9F}"/>
              </a:ext>
            </a:extLst>
          </p:cNvPr>
          <p:cNvPicPr>
            <a:picLocks noChangeAspect="1"/>
          </p:cNvPicPr>
          <p:nvPr/>
        </p:nvPicPr>
        <p:blipFill>
          <a:blip r:embed="rId2"/>
          <a:stretch>
            <a:fillRect/>
          </a:stretch>
        </p:blipFill>
        <p:spPr>
          <a:xfrm>
            <a:off x="228600" y="1455113"/>
            <a:ext cx="4239965" cy="2743200"/>
          </a:xfrm>
          <a:prstGeom prst="rect">
            <a:avLst/>
          </a:prstGeom>
        </p:spPr>
      </p:pic>
      <p:pic>
        <p:nvPicPr>
          <p:cNvPr id="6" name="Picture 5" descr="graph illustrating the interaction between mom's age and type of community">
            <a:extLst>
              <a:ext uri="{FF2B5EF4-FFF2-40B4-BE49-F238E27FC236}">
                <a16:creationId xmlns:a16="http://schemas.microsoft.com/office/drawing/2014/main" id="{BEAFC4F1-7F69-1265-4958-D55BACDE74FB}"/>
              </a:ext>
            </a:extLst>
          </p:cNvPr>
          <p:cNvPicPr>
            <a:picLocks noChangeAspect="1"/>
          </p:cNvPicPr>
          <p:nvPr/>
        </p:nvPicPr>
        <p:blipFill>
          <a:blip r:embed="rId3"/>
          <a:stretch>
            <a:fillRect/>
          </a:stretch>
        </p:blipFill>
        <p:spPr>
          <a:xfrm>
            <a:off x="4573249" y="1420136"/>
            <a:ext cx="3871912" cy="2364386"/>
          </a:xfrm>
          <a:prstGeom prst="rect">
            <a:avLst/>
          </a:prstGeom>
        </p:spPr>
      </p:pic>
    </p:spTree>
    <p:extLst>
      <p:ext uri="{BB962C8B-B14F-4D97-AF65-F5344CB8AC3E}">
        <p14:creationId xmlns:p14="http://schemas.microsoft.com/office/powerpoint/2010/main" val="496511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Don’t need random slopes?</a:t>
            </a:r>
          </a:p>
        </p:txBody>
      </p:sp>
      <p:pic>
        <p:nvPicPr>
          <p:cNvPr id="17" name="Picture 16" descr="formula used in R">
            <a:extLst>
              <a:ext uri="{FF2B5EF4-FFF2-40B4-BE49-F238E27FC236}">
                <a16:creationId xmlns:a16="http://schemas.microsoft.com/office/drawing/2014/main" id="{E0413169-6176-E068-B8EB-4BF7B3C27A80}"/>
              </a:ext>
            </a:extLst>
          </p:cNvPr>
          <p:cNvPicPr>
            <a:picLocks noChangeAspect="1"/>
          </p:cNvPicPr>
          <p:nvPr/>
        </p:nvPicPr>
        <p:blipFill>
          <a:blip r:embed="rId3"/>
          <a:stretch>
            <a:fillRect/>
          </a:stretch>
        </p:blipFill>
        <p:spPr>
          <a:xfrm>
            <a:off x="914400" y="1798330"/>
            <a:ext cx="5286375" cy="342900"/>
          </a:xfrm>
          <a:prstGeom prst="rect">
            <a:avLst/>
          </a:prstGeom>
        </p:spPr>
      </p:pic>
      <p:pic>
        <p:nvPicPr>
          <p:cNvPr id="15" name="Picture 14" descr="computer output with the model with no random slopes">
            <a:extLst>
              <a:ext uri="{FF2B5EF4-FFF2-40B4-BE49-F238E27FC236}">
                <a16:creationId xmlns:a16="http://schemas.microsoft.com/office/drawing/2014/main" id="{82F834DE-3433-61E4-81BB-AF51CE807B18}"/>
              </a:ext>
            </a:extLst>
          </p:cNvPr>
          <p:cNvPicPr>
            <a:picLocks noChangeAspect="1"/>
          </p:cNvPicPr>
          <p:nvPr/>
        </p:nvPicPr>
        <p:blipFill>
          <a:blip r:embed="rId4"/>
          <a:stretch>
            <a:fillRect/>
          </a:stretch>
        </p:blipFill>
        <p:spPr>
          <a:xfrm>
            <a:off x="1066800" y="2590800"/>
            <a:ext cx="4552950" cy="1800225"/>
          </a:xfrm>
          <a:prstGeom prst="rect">
            <a:avLst/>
          </a:prstGeom>
        </p:spPr>
      </p:pic>
      <p:pic>
        <p:nvPicPr>
          <p:cNvPr id="20" name="Picture 19" descr="likelihood ratio test comparing hte model with and without random slopes for moms age has a large p-value">
            <a:extLst>
              <a:ext uri="{FF2B5EF4-FFF2-40B4-BE49-F238E27FC236}">
                <a16:creationId xmlns:a16="http://schemas.microsoft.com/office/drawing/2014/main" id="{1A84AF44-AE55-379F-D501-DFBAB9C25935}"/>
              </a:ext>
            </a:extLst>
          </p:cNvPr>
          <p:cNvPicPr>
            <a:picLocks noChangeAspect="1"/>
          </p:cNvPicPr>
          <p:nvPr/>
        </p:nvPicPr>
        <p:blipFill>
          <a:blip r:embed="rId5"/>
          <a:stretch>
            <a:fillRect/>
          </a:stretch>
        </p:blipFill>
        <p:spPr>
          <a:xfrm>
            <a:off x="1066800" y="4716771"/>
            <a:ext cx="5553075" cy="933450"/>
          </a:xfrm>
          <a:prstGeom prst="rect">
            <a:avLst/>
          </a:prstGeom>
        </p:spPr>
      </p:pic>
      <p:sp>
        <p:nvSpPr>
          <p:cNvPr id="5" name="Rectangle: Rounded Corners 4">
            <a:extLst>
              <a:ext uri="{FF2B5EF4-FFF2-40B4-BE49-F238E27FC236}">
                <a16:creationId xmlns:a16="http://schemas.microsoft.com/office/drawing/2014/main" id="{2C052098-E768-5E60-E30F-8B1713DC2FD0}"/>
              </a:ext>
              <a:ext uri="{C183D7F6-B498-43B3-948B-1728B52AA6E4}">
                <adec:decorative xmlns:adec="http://schemas.microsoft.com/office/drawing/2017/decorative" val="1"/>
              </a:ext>
            </a:extLst>
          </p:cNvPr>
          <p:cNvSpPr/>
          <p:nvPr/>
        </p:nvSpPr>
        <p:spPr>
          <a:xfrm>
            <a:off x="5105400" y="1867208"/>
            <a:ext cx="1371600" cy="369332"/>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0845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 Cross-classified effects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Which primary school and secondary school students attend may be </a:t>
                </a:r>
                <a:r>
                  <a:rPr lang="en-US" i="1" dirty="0"/>
                  <a:t>crossed</a:t>
                </a:r>
              </a:p>
              <a:p>
                <a:endParaRPr lang="en-US" i="1" dirty="0"/>
              </a:p>
              <a:p>
                <a:endParaRPr lang="en-US" i="1" dirty="0"/>
              </a:p>
              <a:p>
                <a:endParaRPr lang="en-US" i="1" dirty="0"/>
              </a:p>
              <a:p>
                <a:endParaRPr lang="en-US" i="1" dirty="0"/>
              </a:p>
              <a:p>
                <a:endParaRPr lang="en-US" i="1"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d>
                          <m:dPr>
                            <m:ctrlPr>
                              <a:rPr lang="en-US" b="0" i="1" smtClean="0">
                                <a:latin typeface="Cambria Math" panose="02040503050406030204" pitchFamily="18" charset="0"/>
                              </a:rPr>
                            </m:ctrlPr>
                          </m:dPr>
                          <m:e>
                            <m:r>
                              <a:rPr lang="en-US" b="0" i="1" smtClean="0">
                                <a:latin typeface="Cambria Math" panose="02040503050406030204" pitchFamily="18" charset="0"/>
                              </a:rPr>
                              <m:t>𝑗𝑘</m:t>
                            </m:r>
                          </m:e>
                        </m:d>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𝑗𝑘</m:t>
                            </m:r>
                          </m:e>
                        </m:d>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𝑖</m:t>
                        </m:r>
                        <m:d>
                          <m:dPr>
                            <m:ctrlPr>
                              <a:rPr lang="en-US" b="0" i="1" smtClean="0">
                                <a:latin typeface="Cambria Math" panose="02040503050406030204" pitchFamily="18" charset="0"/>
                              </a:rPr>
                            </m:ctrlPr>
                          </m:dPr>
                          <m:e>
                            <m:r>
                              <a:rPr lang="en-US" b="0" i="1" smtClean="0">
                                <a:latin typeface="Cambria Math" panose="02040503050406030204" pitchFamily="18" charset="0"/>
                              </a:rPr>
                              <m:t>𝑗𝑘</m:t>
                            </m:r>
                          </m:e>
                        </m:d>
                      </m:sub>
                    </m:sSub>
                  </m:oMath>
                </a14:m>
                <a:endParaRPr lang="en-US" b="0"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𝑗𝑘</m:t>
                            </m:r>
                          </m:e>
                        </m:d>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00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𝑜𝑗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𝑜𝑘</m:t>
                        </m:r>
                      </m:sub>
                    </m:sSub>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444" t="-2423"/>
                </a:stretch>
              </a:blipFill>
            </p:spPr>
            <p:txBody>
              <a:bodyPr/>
              <a:lstStyle/>
              <a:p>
                <a:r>
                  <a:rPr lang="en-US">
                    <a:noFill/>
                  </a:rPr>
                  <a:t> </a:t>
                </a:r>
              </a:p>
            </p:txBody>
          </p:sp>
        </mc:Fallback>
      </mc:AlternateContent>
      <p:pic>
        <p:nvPicPr>
          <p:cNvPr id="4" name="Picture 3" descr="schematic of crossed effects">
            <a:extLst>
              <a:ext uri="{FF2B5EF4-FFF2-40B4-BE49-F238E27FC236}">
                <a16:creationId xmlns:a16="http://schemas.microsoft.com/office/drawing/2014/main" id="{AF2322EE-4771-F791-D182-C4EA892FA990}"/>
              </a:ext>
            </a:extLst>
          </p:cNvPr>
          <p:cNvPicPr>
            <a:picLocks noChangeAspect="1"/>
          </p:cNvPicPr>
          <p:nvPr/>
        </p:nvPicPr>
        <p:blipFill>
          <a:blip r:embed="rId3"/>
          <a:stretch>
            <a:fillRect/>
          </a:stretch>
        </p:blipFill>
        <p:spPr>
          <a:xfrm>
            <a:off x="205870" y="2733675"/>
            <a:ext cx="5476875" cy="1390650"/>
          </a:xfrm>
          <a:prstGeom prst="rect">
            <a:avLst/>
          </a:prstGeom>
        </p:spPr>
      </p:pic>
      <p:pic>
        <p:nvPicPr>
          <p:cNvPr id="5" name="Picture 4" descr="schematic of imperfect hierarchy">
            <a:extLst>
              <a:ext uri="{FF2B5EF4-FFF2-40B4-BE49-F238E27FC236}">
                <a16:creationId xmlns:a16="http://schemas.microsoft.com/office/drawing/2014/main" id="{929BEE6E-3042-5837-C090-933A3C24DEE5}"/>
              </a:ext>
            </a:extLst>
          </p:cNvPr>
          <p:cNvPicPr>
            <a:picLocks noChangeAspect="1"/>
          </p:cNvPicPr>
          <p:nvPr/>
        </p:nvPicPr>
        <p:blipFill>
          <a:blip r:embed="rId4"/>
          <a:stretch>
            <a:fillRect/>
          </a:stretch>
        </p:blipFill>
        <p:spPr>
          <a:xfrm>
            <a:off x="5835145" y="2525216"/>
            <a:ext cx="3004055" cy="1807568"/>
          </a:xfrm>
          <a:prstGeom prst="rect">
            <a:avLst/>
          </a:prstGeom>
        </p:spPr>
      </p:pic>
    </p:spTree>
    <p:extLst>
      <p:ext uri="{BB962C8B-B14F-4D97-AF65-F5344CB8AC3E}">
        <p14:creationId xmlns:p14="http://schemas.microsoft.com/office/powerpoint/2010/main" val="274079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“Longitudinal” data</a:t>
            </a:r>
          </a:p>
        </p:txBody>
      </p:sp>
      <p:sp>
        <p:nvSpPr>
          <p:cNvPr id="3" name="Content Placeholder 2"/>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r>
              <a:rPr lang="en-US" dirty="0"/>
              <a:t>Include time, with random intercepts and random slopes (growth trajectory)</a:t>
            </a:r>
          </a:p>
        </p:txBody>
      </p:sp>
      <p:pic>
        <p:nvPicPr>
          <p:cNvPr id="5" name="Picture 3" descr="illustration of fitting a time trend within several groups">
            <a:extLst>
              <a:ext uri="{FF2B5EF4-FFF2-40B4-BE49-F238E27FC236}">
                <a16:creationId xmlns:a16="http://schemas.microsoft.com/office/drawing/2014/main" id="{8539D941-7211-4D7F-9BB7-BE28FA3A85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0"/>
            <a:ext cx="6911975"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711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76197-F889-1665-B1DF-9C2EEFD0130D}"/>
              </a:ext>
            </a:extLst>
          </p:cNvPr>
          <p:cNvSpPr>
            <a:spLocks noGrp="1"/>
          </p:cNvSpPr>
          <p:nvPr>
            <p:ph type="title"/>
          </p:nvPr>
        </p:nvSpPr>
        <p:spPr/>
        <p:txBody>
          <a:bodyPr/>
          <a:lstStyle/>
          <a:p>
            <a:r>
              <a:rPr lang="en-US" dirty="0"/>
              <a:t>Unconditional growth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7D1616-C8D4-E1C9-BE7F-C27FB5E0A5C1}"/>
                  </a:ext>
                </a:extLst>
              </p:cNvPr>
              <p:cNvSpPr>
                <a:spLocks noGrp="1"/>
              </p:cNvSpPr>
              <p:nvPr>
                <p:ph idx="1"/>
              </p:nvPr>
            </p:nvSpPr>
            <p:spPr/>
            <p:txBody>
              <a:bodyPr/>
              <a:lstStyle/>
              <a:p>
                <a:pPr marL="0" marR="0">
                  <a:spcBef>
                    <a:spcPts val="0"/>
                  </a:spcBef>
                  <a:spcAft>
                    <a:spcPts val="0"/>
                  </a:spcAft>
                </a:pPr>
                <a14:m>
                  <m:oMath xmlns:m="http://schemas.openxmlformats.org/officeDocument/2006/math">
                    <m:sSub>
                      <m:sSubPr>
                        <m:ctrlPr>
                          <a:rPr lang="en-US" sz="2800" i="1" smtClean="0">
                            <a:effectLst/>
                            <a:latin typeface="Cambria Math" panose="02040503050406030204" pitchFamily="18" charset="0"/>
                          </a:rPr>
                        </m:ctrlPr>
                      </m:sSubPr>
                      <m:e>
                        <m:r>
                          <a:rPr lang="en-US" sz="2800">
                            <a:effectLst/>
                            <a:latin typeface="Cambria Math" panose="02040503050406030204" pitchFamily="18" charset="0"/>
                          </a:rPr>
                          <m:t>𝑦</m:t>
                        </m:r>
                      </m:e>
                      <m:sub>
                        <m:r>
                          <a:rPr lang="en-US" sz="2800">
                            <a:effectLst/>
                            <a:latin typeface="Cambria Math" panose="02040503050406030204" pitchFamily="18" charset="0"/>
                          </a:rPr>
                          <m:t>𝑖𝑗</m:t>
                        </m:r>
                      </m:sub>
                    </m:sSub>
                    <m:r>
                      <a:rPr lang="en-US" sz="2800">
                        <a:effectLst/>
                        <a:latin typeface="Cambria Math" panose="02040503050406030204" pitchFamily="18" charset="0"/>
                      </a:rPr>
                      <m:t>= </m:t>
                    </m:r>
                    <m:sSub>
                      <m:sSubPr>
                        <m:ctrlPr>
                          <a:rPr lang="en-US" sz="2800" i="1">
                            <a:effectLst/>
                            <a:latin typeface="Cambria Math" panose="02040503050406030204" pitchFamily="18" charset="0"/>
                          </a:rPr>
                        </m:ctrlPr>
                      </m:sSubPr>
                      <m:e>
                        <m:r>
                          <a:rPr lang="en-US" sz="2800">
                            <a:effectLst/>
                            <a:latin typeface="Cambria Math" panose="02040503050406030204" pitchFamily="18" charset="0"/>
                          </a:rPr>
                          <m:t>𝛽</m:t>
                        </m:r>
                      </m:e>
                      <m:sub>
                        <m:r>
                          <a:rPr lang="en-US" sz="2800">
                            <a:effectLst/>
                            <a:latin typeface="Cambria Math" panose="02040503050406030204" pitchFamily="18" charset="0"/>
                          </a:rPr>
                          <m:t>00</m:t>
                        </m:r>
                      </m:sub>
                    </m:sSub>
                    <m:r>
                      <a:rPr lang="en-US" sz="2800">
                        <a:effectLst/>
                        <a:latin typeface="Cambria Math" panose="02040503050406030204" pitchFamily="18" charset="0"/>
                      </a:rPr>
                      <m:t>+ </m:t>
                    </m:r>
                    <m:sSub>
                      <m:sSubPr>
                        <m:ctrlPr>
                          <a:rPr lang="en-US" sz="2800" i="1">
                            <a:effectLst/>
                            <a:latin typeface="Cambria Math" panose="02040503050406030204" pitchFamily="18" charset="0"/>
                          </a:rPr>
                        </m:ctrlPr>
                      </m:sSubPr>
                      <m:e>
                        <m:r>
                          <a:rPr lang="en-US" sz="2800">
                            <a:effectLst/>
                            <a:latin typeface="Cambria Math" panose="02040503050406030204" pitchFamily="18" charset="0"/>
                          </a:rPr>
                          <m:t>𝛽</m:t>
                        </m:r>
                      </m:e>
                      <m:sub>
                        <m:r>
                          <a:rPr lang="en-US" sz="2800">
                            <a:effectLst/>
                            <a:latin typeface="Cambria Math" panose="02040503050406030204" pitchFamily="18" charset="0"/>
                          </a:rPr>
                          <m:t>10</m:t>
                        </m:r>
                      </m:sub>
                    </m:sSub>
                    <m:r>
                      <a:rPr lang="en-US" sz="2800">
                        <a:effectLst/>
                        <a:latin typeface="Cambria Math" panose="02040503050406030204" pitchFamily="18" charset="0"/>
                      </a:rPr>
                      <m:t>𝑡𝑖𝑚</m:t>
                    </m:r>
                    <m:sSub>
                      <m:sSubPr>
                        <m:ctrlPr>
                          <a:rPr lang="en-US" sz="2800" i="1">
                            <a:effectLst/>
                            <a:latin typeface="Cambria Math" panose="02040503050406030204" pitchFamily="18" charset="0"/>
                          </a:rPr>
                        </m:ctrlPr>
                      </m:sSubPr>
                      <m:e>
                        <m:r>
                          <a:rPr lang="en-US" sz="2800">
                            <a:effectLst/>
                            <a:latin typeface="Cambria Math" panose="02040503050406030204" pitchFamily="18" charset="0"/>
                          </a:rPr>
                          <m:t>𝑒</m:t>
                        </m:r>
                      </m:e>
                      <m:sub>
                        <m:r>
                          <a:rPr lang="en-US" sz="2800">
                            <a:effectLst/>
                            <a:latin typeface="Cambria Math" panose="02040503050406030204" pitchFamily="18" charset="0"/>
                          </a:rPr>
                          <m:t>𝑖𝑗</m:t>
                        </m:r>
                      </m:sub>
                    </m:sSub>
                    <m:r>
                      <a:rPr lang="en-US" sz="2800">
                        <a:effectLst/>
                        <a:latin typeface="Cambria Math" panose="02040503050406030204" pitchFamily="18" charset="0"/>
                      </a:rPr>
                      <m:t>+</m:t>
                    </m:r>
                    <m:sSub>
                      <m:sSubPr>
                        <m:ctrlPr>
                          <a:rPr lang="en-US" sz="2800" i="1">
                            <a:effectLst/>
                            <a:latin typeface="Cambria Math" panose="02040503050406030204" pitchFamily="18" charset="0"/>
                          </a:rPr>
                        </m:ctrlPr>
                      </m:sSubPr>
                      <m:e>
                        <m:r>
                          <a:rPr lang="en-US" sz="2800">
                            <a:effectLst/>
                            <a:latin typeface="Cambria Math" panose="02040503050406030204" pitchFamily="18" charset="0"/>
                          </a:rPr>
                          <m:t>𝑢</m:t>
                        </m:r>
                      </m:e>
                      <m:sub>
                        <m:r>
                          <a:rPr lang="en-US" sz="2800">
                            <a:effectLst/>
                            <a:latin typeface="Cambria Math" panose="02040503050406030204" pitchFamily="18" charset="0"/>
                          </a:rPr>
                          <m:t>0</m:t>
                        </m:r>
                        <m:r>
                          <a:rPr lang="en-US" sz="2800">
                            <a:effectLst/>
                            <a:latin typeface="Cambria Math" panose="02040503050406030204" pitchFamily="18" charset="0"/>
                          </a:rPr>
                          <m:t>𝑗</m:t>
                        </m:r>
                      </m:sub>
                    </m:sSub>
                    <m:r>
                      <a:rPr lang="en-US" sz="2800">
                        <a:effectLst/>
                        <a:latin typeface="Cambria Math" panose="02040503050406030204" pitchFamily="18" charset="0"/>
                      </a:rPr>
                      <m:t>+</m:t>
                    </m:r>
                    <m:sSub>
                      <m:sSubPr>
                        <m:ctrlPr>
                          <a:rPr lang="en-US" sz="2800" i="1">
                            <a:effectLst/>
                            <a:latin typeface="Cambria Math" panose="02040503050406030204" pitchFamily="18" charset="0"/>
                          </a:rPr>
                        </m:ctrlPr>
                      </m:sSubPr>
                      <m:e>
                        <m:r>
                          <a:rPr lang="en-US" sz="2800">
                            <a:effectLst/>
                            <a:latin typeface="Cambria Math" panose="02040503050406030204" pitchFamily="18" charset="0"/>
                          </a:rPr>
                          <m:t>𝑢</m:t>
                        </m:r>
                      </m:e>
                      <m:sub>
                        <m:r>
                          <a:rPr lang="en-US" sz="2800">
                            <a:effectLst/>
                            <a:latin typeface="Cambria Math" panose="02040503050406030204" pitchFamily="18" charset="0"/>
                          </a:rPr>
                          <m:t>1</m:t>
                        </m:r>
                        <m:r>
                          <a:rPr lang="en-US" sz="2800">
                            <a:effectLst/>
                            <a:latin typeface="Cambria Math" panose="02040503050406030204" pitchFamily="18" charset="0"/>
                          </a:rPr>
                          <m:t>𝑗</m:t>
                        </m:r>
                      </m:sub>
                    </m:sSub>
                    <m:r>
                      <a:rPr lang="en-US" sz="2800">
                        <a:effectLst/>
                        <a:latin typeface="Cambria Math" panose="02040503050406030204" pitchFamily="18" charset="0"/>
                      </a:rPr>
                      <m:t>𝑡𝑖𝑚</m:t>
                    </m:r>
                    <m:sSub>
                      <m:sSubPr>
                        <m:ctrlPr>
                          <a:rPr lang="en-US" sz="2800" i="1">
                            <a:effectLst/>
                            <a:latin typeface="Cambria Math" panose="02040503050406030204" pitchFamily="18" charset="0"/>
                          </a:rPr>
                        </m:ctrlPr>
                      </m:sSubPr>
                      <m:e>
                        <m:r>
                          <a:rPr lang="en-US" sz="2800">
                            <a:effectLst/>
                            <a:latin typeface="Cambria Math" panose="02040503050406030204" pitchFamily="18" charset="0"/>
                          </a:rPr>
                          <m:t>𝑒</m:t>
                        </m:r>
                      </m:e>
                      <m:sub>
                        <m:r>
                          <a:rPr lang="en-US" sz="2800">
                            <a:effectLst/>
                            <a:latin typeface="Cambria Math" panose="02040503050406030204" pitchFamily="18" charset="0"/>
                          </a:rPr>
                          <m:t>𝑖𝑗</m:t>
                        </m:r>
                      </m:sub>
                    </m:sSub>
                    <m:r>
                      <a:rPr lang="en-US" sz="2800">
                        <a:effectLst/>
                        <a:latin typeface="Cambria Math" panose="02040503050406030204" pitchFamily="18" charset="0"/>
                      </a:rPr>
                      <m:t>+ </m:t>
                    </m:r>
                    <m:sSub>
                      <m:sSubPr>
                        <m:ctrlPr>
                          <a:rPr lang="en-US" sz="2800" i="1">
                            <a:effectLst/>
                            <a:latin typeface="Cambria Math" panose="02040503050406030204" pitchFamily="18" charset="0"/>
                          </a:rPr>
                        </m:ctrlPr>
                      </m:sSubPr>
                      <m:e>
                        <m:r>
                          <a:rPr lang="en-US" sz="2800">
                            <a:effectLst/>
                            <a:latin typeface="Cambria Math" panose="02040503050406030204" pitchFamily="18" charset="0"/>
                          </a:rPr>
                          <m:t>𝜖</m:t>
                        </m:r>
                      </m:e>
                      <m:sub>
                        <m:r>
                          <a:rPr lang="en-US" sz="2800">
                            <a:effectLst/>
                            <a:latin typeface="Cambria Math" panose="02040503050406030204" pitchFamily="18" charset="0"/>
                          </a:rPr>
                          <m:t>𝑖𝑗</m:t>
                        </m:r>
                      </m:sub>
                    </m:sSub>
                    <m:r>
                      <a:rPr lang="en-US" sz="2800">
                        <a:effectLst/>
                        <a:latin typeface="Cambria Math" panose="02040503050406030204" pitchFamily="18" charset="0"/>
                      </a:rPr>
                      <m:t> </m:t>
                    </m:r>
                  </m:oMath>
                </a14:m>
                <a:endParaRPr lang="en-US" sz="3200" dirty="0">
                  <a:effectLst/>
                </a:endParaRPr>
              </a:p>
              <a:p>
                <a:pPr marL="0" marR="0" indent="0">
                  <a:spcBef>
                    <a:spcPts val="0"/>
                  </a:spcBef>
                  <a:spcAft>
                    <a:spcPts val="0"/>
                  </a:spcAft>
                  <a:buNone/>
                </a:pPr>
                <a14:m>
                  <m:oMathPara xmlns:m="http://schemas.openxmlformats.org/officeDocument/2006/math">
                    <m:oMathParaPr>
                      <m:jc m:val="centerGroup"/>
                    </m:oMathParaPr>
                    <m:oMath xmlns:m="http://schemas.openxmlformats.org/officeDocument/2006/math">
                      <m:r>
                        <a:rPr lang="en-US" sz="2800">
                          <a:effectLst/>
                          <a:latin typeface="Cambria Math" panose="02040503050406030204" pitchFamily="18" charset="0"/>
                        </a:rPr>
                        <m:t>𝑤h𝑒𝑟𝑒</m:t>
                      </m:r>
                      <m:r>
                        <a:rPr lang="en-US" sz="2800">
                          <a:effectLst/>
                          <a:latin typeface="Cambria Math" panose="02040503050406030204" pitchFamily="18" charset="0"/>
                        </a:rPr>
                        <m:t> </m:t>
                      </m:r>
                      <m:sSub>
                        <m:sSubPr>
                          <m:ctrlPr>
                            <a:rPr lang="en-US" sz="2800" i="1">
                              <a:effectLst/>
                              <a:latin typeface="Cambria Math" panose="02040503050406030204" pitchFamily="18" charset="0"/>
                            </a:rPr>
                          </m:ctrlPr>
                        </m:sSubPr>
                        <m:e>
                          <m:r>
                            <a:rPr lang="en-US" sz="2800">
                              <a:effectLst/>
                              <a:latin typeface="Cambria Math" panose="02040503050406030204" pitchFamily="18" charset="0"/>
                            </a:rPr>
                            <m:t>𝜖</m:t>
                          </m:r>
                        </m:e>
                        <m:sub>
                          <m:r>
                            <a:rPr lang="en-US" sz="2800">
                              <a:effectLst/>
                              <a:latin typeface="Cambria Math" panose="02040503050406030204" pitchFamily="18" charset="0"/>
                            </a:rPr>
                            <m:t>𝑖𝑗</m:t>
                          </m:r>
                        </m:sub>
                      </m:sSub>
                      <m:r>
                        <a:rPr lang="en-US" sz="2800">
                          <a:effectLst/>
                          <a:latin typeface="Cambria Math" panose="02040503050406030204" pitchFamily="18" charset="0"/>
                        </a:rPr>
                        <m:t>∼</m:t>
                      </m:r>
                      <m:r>
                        <a:rPr lang="en-US" sz="2800">
                          <a:effectLst/>
                          <a:latin typeface="Cambria Math" panose="02040503050406030204" pitchFamily="18" charset="0"/>
                        </a:rPr>
                        <m:t>𝑁</m:t>
                      </m:r>
                      <m:r>
                        <a:rPr lang="en-US" sz="2800">
                          <a:effectLst/>
                          <a:latin typeface="Cambria Math" panose="02040503050406030204" pitchFamily="18" charset="0"/>
                        </a:rPr>
                        <m:t>(0, </m:t>
                      </m:r>
                      <m:sSup>
                        <m:sSupPr>
                          <m:ctrlPr>
                            <a:rPr lang="en-US" sz="2800" i="1">
                              <a:effectLst/>
                              <a:latin typeface="Cambria Math" panose="02040503050406030204" pitchFamily="18" charset="0"/>
                            </a:rPr>
                          </m:ctrlPr>
                        </m:sSupPr>
                        <m:e>
                          <m:r>
                            <a:rPr lang="en-US" sz="2800">
                              <a:effectLst/>
                              <a:latin typeface="Cambria Math" panose="02040503050406030204" pitchFamily="18" charset="0"/>
                            </a:rPr>
                            <m:t>𝜎</m:t>
                          </m:r>
                        </m:e>
                        <m:sup>
                          <m:r>
                            <a:rPr lang="en-US" sz="2800">
                              <a:effectLst/>
                              <a:latin typeface="Cambria Math" panose="02040503050406030204" pitchFamily="18" charset="0"/>
                            </a:rPr>
                            <m:t>2</m:t>
                          </m:r>
                        </m:sup>
                      </m:sSup>
                      <m:r>
                        <a:rPr lang="en-US" sz="2800">
                          <a:effectLst/>
                          <a:latin typeface="Cambria Math" panose="02040503050406030204" pitchFamily="18" charset="0"/>
                        </a:rPr>
                        <m:t>𝑰</m:t>
                      </m:r>
                      <m:r>
                        <a:rPr lang="en-US" sz="2800">
                          <a:effectLst/>
                          <a:latin typeface="Cambria Math" panose="02040503050406030204" pitchFamily="18" charset="0"/>
                        </a:rPr>
                        <m:t>)</m:t>
                      </m:r>
                    </m:oMath>
                  </m:oMathPara>
                </a14:m>
                <a:endParaRPr lang="en-US" sz="2800" dirty="0">
                  <a:effectLst/>
                </a:endParaRPr>
              </a:p>
              <a:p>
                <a:r>
                  <a:rPr lang="en-US" dirty="0"/>
                  <a:t>Level 1: </a:t>
                </a:r>
                <a14:m>
                  <m:oMath xmlns:m="http://schemas.openxmlformats.org/officeDocument/2006/math">
                    <m:sSub>
                      <m:sSubPr>
                        <m:ctrlPr>
                          <a:rPr lang="en-US" sz="3200" i="1" smtClean="0">
                            <a:effectLst/>
                            <a:latin typeface="Cambria Math" panose="02040503050406030204" pitchFamily="18" charset="0"/>
                          </a:rPr>
                        </m:ctrlPr>
                      </m:sSubPr>
                      <m:e>
                        <m:r>
                          <a:rPr lang="en-US" sz="3200">
                            <a:effectLst/>
                            <a:latin typeface="Cambria Math" panose="02040503050406030204" pitchFamily="18" charset="0"/>
                          </a:rPr>
                          <m:t>𝑦</m:t>
                        </m:r>
                      </m:e>
                      <m:sub>
                        <m:r>
                          <a:rPr lang="en-US" sz="3200">
                            <a:effectLst/>
                            <a:latin typeface="Cambria Math" panose="02040503050406030204" pitchFamily="18" charset="0"/>
                          </a:rPr>
                          <m:t>𝑖𝑗</m:t>
                        </m:r>
                      </m:sub>
                    </m:sSub>
                    <m:r>
                      <a:rPr lang="en-US" sz="3200">
                        <a:effectLst/>
                        <a:latin typeface="Cambria Math" panose="02040503050406030204" pitchFamily="18" charset="0"/>
                      </a:rPr>
                      <m:t>= </m:t>
                    </m:r>
                    <m:sSub>
                      <m:sSubPr>
                        <m:ctrlPr>
                          <a:rPr lang="en-US" sz="3200" i="1">
                            <a:effectLst/>
                            <a:latin typeface="Cambria Math" panose="02040503050406030204" pitchFamily="18" charset="0"/>
                          </a:rPr>
                        </m:ctrlPr>
                      </m:sSubPr>
                      <m:e>
                        <m:r>
                          <a:rPr lang="en-US" sz="3200">
                            <a:effectLst/>
                            <a:latin typeface="Cambria Math" panose="02040503050406030204" pitchFamily="18" charset="0"/>
                          </a:rPr>
                          <m:t>𝛽</m:t>
                        </m:r>
                      </m:e>
                      <m:sub>
                        <m:r>
                          <a:rPr lang="en-US" sz="3200">
                            <a:effectLst/>
                            <a:latin typeface="Cambria Math" panose="02040503050406030204" pitchFamily="18" charset="0"/>
                          </a:rPr>
                          <m:t>0</m:t>
                        </m:r>
                        <m:r>
                          <a:rPr lang="en-US" sz="3200" b="0" i="1" smtClean="0">
                            <a:effectLst/>
                            <a:latin typeface="Cambria Math" panose="02040503050406030204" pitchFamily="18" charset="0"/>
                          </a:rPr>
                          <m:t>𝑗</m:t>
                        </m:r>
                      </m:sub>
                    </m:sSub>
                    <m:r>
                      <a:rPr lang="en-US" sz="3200">
                        <a:effectLst/>
                        <a:latin typeface="Cambria Math" panose="02040503050406030204" pitchFamily="18" charset="0"/>
                      </a:rPr>
                      <m:t>+ </m:t>
                    </m:r>
                    <m:sSub>
                      <m:sSubPr>
                        <m:ctrlPr>
                          <a:rPr lang="en-US" sz="3200" i="1">
                            <a:effectLst/>
                            <a:latin typeface="Cambria Math" panose="02040503050406030204" pitchFamily="18" charset="0"/>
                          </a:rPr>
                        </m:ctrlPr>
                      </m:sSubPr>
                      <m:e>
                        <m:r>
                          <a:rPr lang="en-US" sz="3200">
                            <a:effectLst/>
                            <a:latin typeface="Cambria Math" panose="02040503050406030204" pitchFamily="18" charset="0"/>
                          </a:rPr>
                          <m:t>𝛽</m:t>
                        </m:r>
                      </m:e>
                      <m:sub>
                        <m:r>
                          <a:rPr lang="en-US" sz="3200">
                            <a:effectLst/>
                            <a:latin typeface="Cambria Math" panose="02040503050406030204" pitchFamily="18" charset="0"/>
                          </a:rPr>
                          <m:t>1</m:t>
                        </m:r>
                        <m:r>
                          <a:rPr lang="en-US" sz="3200" b="0" i="1" smtClean="0">
                            <a:effectLst/>
                            <a:latin typeface="Cambria Math" panose="02040503050406030204" pitchFamily="18" charset="0"/>
                          </a:rPr>
                          <m:t>𝑗</m:t>
                        </m:r>
                      </m:sub>
                    </m:sSub>
                    <m:r>
                      <a:rPr lang="en-US" sz="3200">
                        <a:effectLst/>
                        <a:latin typeface="Cambria Math" panose="02040503050406030204" pitchFamily="18" charset="0"/>
                      </a:rPr>
                      <m:t>𝑡𝑖𝑚</m:t>
                    </m:r>
                    <m:sSub>
                      <m:sSubPr>
                        <m:ctrlPr>
                          <a:rPr lang="en-US" sz="3200" i="1">
                            <a:effectLst/>
                            <a:latin typeface="Cambria Math" panose="02040503050406030204" pitchFamily="18" charset="0"/>
                          </a:rPr>
                        </m:ctrlPr>
                      </m:sSubPr>
                      <m:e>
                        <m:r>
                          <a:rPr lang="en-US" sz="3200">
                            <a:effectLst/>
                            <a:latin typeface="Cambria Math" panose="02040503050406030204" pitchFamily="18" charset="0"/>
                          </a:rPr>
                          <m:t>𝑒</m:t>
                        </m:r>
                      </m:e>
                      <m:sub>
                        <m:r>
                          <a:rPr lang="en-US" sz="3200">
                            <a:effectLst/>
                            <a:latin typeface="Cambria Math" panose="02040503050406030204" pitchFamily="18" charset="0"/>
                          </a:rPr>
                          <m:t>𝑖𝑗</m:t>
                        </m:r>
                      </m:sub>
                    </m:sSub>
                    <m:r>
                      <a:rPr lang="en-US" sz="3200">
                        <a:effectLst/>
                        <a:latin typeface="Cambria Math" panose="02040503050406030204" pitchFamily="18" charset="0"/>
                      </a:rPr>
                      <m:t>+ </m:t>
                    </m:r>
                    <m:sSub>
                      <m:sSubPr>
                        <m:ctrlPr>
                          <a:rPr lang="en-US" sz="3200" i="1">
                            <a:effectLst/>
                            <a:latin typeface="Cambria Math" panose="02040503050406030204" pitchFamily="18" charset="0"/>
                          </a:rPr>
                        </m:ctrlPr>
                      </m:sSubPr>
                      <m:e>
                        <m:r>
                          <a:rPr lang="en-US" sz="3200">
                            <a:effectLst/>
                            <a:latin typeface="Cambria Math" panose="02040503050406030204" pitchFamily="18" charset="0"/>
                          </a:rPr>
                          <m:t>𝜖</m:t>
                        </m:r>
                      </m:e>
                      <m:sub>
                        <m:r>
                          <a:rPr lang="en-US" sz="3200">
                            <a:effectLst/>
                            <a:latin typeface="Cambria Math" panose="02040503050406030204" pitchFamily="18" charset="0"/>
                          </a:rPr>
                          <m:t>𝑖𝑗</m:t>
                        </m:r>
                      </m:sub>
                    </m:sSub>
                  </m:oMath>
                </a14:m>
                <a:endParaRPr lang="en-US" dirty="0"/>
              </a:p>
              <a:p>
                <a:r>
                  <a:rPr lang="en-US" dirty="0"/>
                  <a:t>Level 2: </a:t>
                </a:r>
                <a14:m>
                  <m:oMath xmlns:m="http://schemas.openxmlformats.org/officeDocument/2006/math">
                    <m:r>
                      <a:rPr lang="en-US" sz="3200" b="0" i="0" smtClean="0">
                        <a:effectLst/>
                        <a:latin typeface="Cambria Math" panose="02040503050406030204" pitchFamily="18" charset="0"/>
                      </a:rPr>
                      <m:t>         </m:t>
                    </m:r>
                    <m:sSub>
                      <m:sSubPr>
                        <m:ctrlPr>
                          <a:rPr lang="en-US" sz="3200" b="0" i="1" smtClean="0">
                            <a:effectLst/>
                            <a:latin typeface="Cambria Math" panose="02040503050406030204" pitchFamily="18" charset="0"/>
                          </a:rPr>
                        </m:ctrlPr>
                      </m:sSubPr>
                      <m:e>
                        <m:r>
                          <a:rPr lang="en-US" sz="3200" b="0" i="1" smtClean="0">
                            <a:effectLst/>
                            <a:latin typeface="Cambria Math" panose="02040503050406030204" pitchFamily="18" charset="0"/>
                          </a:rPr>
                          <m:t>𝛽</m:t>
                        </m:r>
                      </m:e>
                      <m:sub>
                        <m:r>
                          <a:rPr lang="en-US" sz="3200" b="0" i="1" smtClean="0">
                            <a:effectLst/>
                            <a:latin typeface="Cambria Math" panose="02040503050406030204" pitchFamily="18" charset="0"/>
                          </a:rPr>
                          <m:t>0</m:t>
                        </m:r>
                        <m:r>
                          <a:rPr lang="en-US" sz="3200" b="0" i="1" smtClean="0">
                            <a:effectLst/>
                            <a:latin typeface="Cambria Math" panose="02040503050406030204" pitchFamily="18" charset="0"/>
                          </a:rPr>
                          <m:t>𝑗</m:t>
                        </m:r>
                      </m:sub>
                    </m:sSub>
                    <m:r>
                      <a:rPr lang="en-US" sz="3200">
                        <a:effectLst/>
                        <a:latin typeface="Cambria Math" panose="02040503050406030204" pitchFamily="18" charset="0"/>
                      </a:rPr>
                      <m:t>= </m:t>
                    </m:r>
                    <m:sSub>
                      <m:sSubPr>
                        <m:ctrlPr>
                          <a:rPr lang="en-US" sz="3200" i="1">
                            <a:effectLst/>
                            <a:latin typeface="Cambria Math" panose="02040503050406030204" pitchFamily="18" charset="0"/>
                          </a:rPr>
                        </m:ctrlPr>
                      </m:sSubPr>
                      <m:e>
                        <m:r>
                          <a:rPr lang="en-US" sz="3200">
                            <a:effectLst/>
                            <a:latin typeface="Cambria Math" panose="02040503050406030204" pitchFamily="18" charset="0"/>
                          </a:rPr>
                          <m:t>𝛽</m:t>
                        </m:r>
                      </m:e>
                      <m:sub>
                        <m:r>
                          <a:rPr lang="en-US" sz="3200">
                            <a:effectLst/>
                            <a:latin typeface="Cambria Math" panose="02040503050406030204" pitchFamily="18" charset="0"/>
                          </a:rPr>
                          <m:t>00</m:t>
                        </m:r>
                      </m:sub>
                    </m:sSub>
                    <m:r>
                      <a:rPr lang="en-US" sz="3200">
                        <a:effectLst/>
                        <a:latin typeface="Cambria Math" panose="02040503050406030204" pitchFamily="18" charset="0"/>
                      </a:rPr>
                      <m:t>+ </m:t>
                    </m:r>
                    <m:sSub>
                      <m:sSubPr>
                        <m:ctrlPr>
                          <a:rPr lang="en-US" sz="3200" i="1">
                            <a:effectLst/>
                            <a:latin typeface="Cambria Math" panose="02040503050406030204" pitchFamily="18" charset="0"/>
                          </a:rPr>
                        </m:ctrlPr>
                      </m:sSubPr>
                      <m:e>
                        <m:r>
                          <a:rPr lang="en-US" sz="3200">
                            <a:effectLst/>
                            <a:latin typeface="Cambria Math" panose="02040503050406030204" pitchFamily="18" charset="0"/>
                          </a:rPr>
                          <m:t>𝑢</m:t>
                        </m:r>
                      </m:e>
                      <m:sub>
                        <m:r>
                          <a:rPr lang="en-US" sz="3200">
                            <a:effectLst/>
                            <a:latin typeface="Cambria Math" panose="02040503050406030204" pitchFamily="18" charset="0"/>
                          </a:rPr>
                          <m:t>0</m:t>
                        </m:r>
                        <m:r>
                          <a:rPr lang="en-US" sz="3200">
                            <a:effectLst/>
                            <a:latin typeface="Cambria Math" panose="02040503050406030204" pitchFamily="18" charset="0"/>
                          </a:rPr>
                          <m:t>𝑗</m:t>
                        </m:r>
                      </m:sub>
                    </m:sSub>
                  </m:oMath>
                </a14:m>
                <a:endParaRPr lang="en-US" sz="3200" i="1" dirty="0">
                  <a:effectLst/>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3200" b="0" i="1" smtClean="0">
                              <a:effectLst/>
                              <a:latin typeface="Cambria Math" panose="02040503050406030204" pitchFamily="18" charset="0"/>
                            </a:rPr>
                          </m:ctrlPr>
                        </m:sSubPr>
                        <m:e>
                          <m:r>
                            <a:rPr lang="en-US" sz="3200" b="0" i="1" smtClean="0">
                              <a:effectLst/>
                              <a:latin typeface="Cambria Math" panose="02040503050406030204" pitchFamily="18" charset="0"/>
                            </a:rPr>
                            <m:t>𝛽</m:t>
                          </m:r>
                        </m:e>
                        <m:sub>
                          <m:r>
                            <a:rPr lang="en-US" sz="3200" b="0" i="1" smtClean="0">
                              <a:effectLst/>
                              <a:latin typeface="Cambria Math" panose="02040503050406030204" pitchFamily="18" charset="0"/>
                            </a:rPr>
                            <m:t>1</m:t>
                          </m:r>
                          <m:r>
                            <a:rPr lang="en-US" sz="3200" b="0" i="1" smtClean="0">
                              <a:effectLst/>
                              <a:latin typeface="Cambria Math" panose="02040503050406030204" pitchFamily="18" charset="0"/>
                            </a:rPr>
                            <m:t>𝑗</m:t>
                          </m:r>
                        </m:sub>
                      </m:sSub>
                      <m:r>
                        <a:rPr lang="en-US" sz="3200">
                          <a:effectLst/>
                          <a:latin typeface="Cambria Math" panose="02040503050406030204" pitchFamily="18" charset="0"/>
                        </a:rPr>
                        <m:t>= </m:t>
                      </m:r>
                      <m:sSub>
                        <m:sSubPr>
                          <m:ctrlPr>
                            <a:rPr lang="en-US" sz="3200" i="1">
                              <a:effectLst/>
                              <a:latin typeface="Cambria Math" panose="02040503050406030204" pitchFamily="18" charset="0"/>
                            </a:rPr>
                          </m:ctrlPr>
                        </m:sSubPr>
                        <m:e>
                          <m:r>
                            <a:rPr lang="en-US" sz="3200">
                              <a:effectLst/>
                              <a:latin typeface="Cambria Math" panose="02040503050406030204" pitchFamily="18" charset="0"/>
                            </a:rPr>
                            <m:t>𝛽</m:t>
                          </m:r>
                        </m:e>
                        <m:sub>
                          <m:r>
                            <a:rPr lang="en-US" sz="3200">
                              <a:effectLst/>
                              <a:latin typeface="Cambria Math" panose="02040503050406030204" pitchFamily="18" charset="0"/>
                            </a:rPr>
                            <m:t>10</m:t>
                          </m:r>
                        </m:sub>
                      </m:sSub>
                      <m:r>
                        <a:rPr lang="en-US" sz="3200">
                          <a:effectLst/>
                          <a:latin typeface="Cambria Math" panose="02040503050406030204" pitchFamily="18" charset="0"/>
                        </a:rPr>
                        <m:t>+</m:t>
                      </m:r>
                      <m:sSub>
                        <m:sSubPr>
                          <m:ctrlPr>
                            <a:rPr lang="en-US" sz="3200" i="1">
                              <a:effectLst/>
                              <a:latin typeface="Cambria Math" panose="02040503050406030204" pitchFamily="18" charset="0"/>
                            </a:rPr>
                          </m:ctrlPr>
                        </m:sSubPr>
                        <m:e>
                          <m:r>
                            <a:rPr lang="en-US" sz="3200">
                              <a:effectLst/>
                              <a:latin typeface="Cambria Math" panose="02040503050406030204" pitchFamily="18" charset="0"/>
                            </a:rPr>
                            <m:t>𝑢</m:t>
                          </m:r>
                        </m:e>
                        <m:sub>
                          <m:r>
                            <a:rPr lang="en-US" sz="3200">
                              <a:effectLst/>
                              <a:latin typeface="Cambria Math" panose="02040503050406030204" pitchFamily="18" charset="0"/>
                            </a:rPr>
                            <m:t>1</m:t>
                          </m:r>
                          <m:r>
                            <a:rPr lang="en-US" sz="3200">
                              <a:effectLst/>
                              <a:latin typeface="Cambria Math" panose="02040503050406030204" pitchFamily="18" charset="0"/>
                            </a:rPr>
                            <m:t>𝑗</m:t>
                          </m:r>
                        </m:sub>
                      </m:sSub>
                    </m:oMath>
                  </m:oMathPara>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E37D1616-C8D4-E1C9-BE7F-C27FB5E0A5C1}"/>
                  </a:ext>
                </a:extLst>
              </p:cNvPr>
              <p:cNvSpPr>
                <a:spLocks noGrp="1" noRot="1" noChangeAspect="1" noMove="1" noResize="1" noEditPoints="1" noAdjustHandles="1" noChangeArrowheads="1" noChangeShapeType="1" noTextEdit="1"/>
              </p:cNvSpPr>
              <p:nvPr>
                <p:ph idx="1"/>
              </p:nvPr>
            </p:nvSpPr>
            <p:spPr>
              <a:blipFill>
                <a:blip r:embed="rId2"/>
                <a:stretch>
                  <a:fillRect l="-593"/>
                </a:stretch>
              </a:blipFill>
            </p:spPr>
            <p:txBody>
              <a:bodyPr/>
              <a:lstStyle/>
              <a:p>
                <a:r>
                  <a:rPr lang="en-US">
                    <a:noFill/>
                  </a:rPr>
                  <a:t> </a:t>
                </a:r>
              </a:p>
            </p:txBody>
          </p:sp>
        </mc:Fallback>
      </mc:AlternateContent>
    </p:spTree>
    <p:extLst>
      <p:ext uri="{BB962C8B-B14F-4D97-AF65-F5344CB8AC3E}">
        <p14:creationId xmlns:p14="http://schemas.microsoft.com/office/powerpoint/2010/main" val="184712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43C5A-5150-3351-5E17-85CF0AE69EB8}"/>
              </a:ext>
            </a:extLst>
          </p:cNvPr>
          <p:cNvSpPr>
            <a:spLocks noGrp="1"/>
          </p:cNvSpPr>
          <p:nvPr>
            <p:ph type="title"/>
          </p:nvPr>
        </p:nvSpPr>
        <p:spPr/>
        <p:txBody>
          <a:bodyPr/>
          <a:lstStyle/>
          <a:p>
            <a:r>
              <a:rPr lang="en-US" dirty="0"/>
              <a:t>Fitted unconditional growth model</a:t>
            </a:r>
          </a:p>
        </p:txBody>
      </p:sp>
      <p:sp>
        <p:nvSpPr>
          <p:cNvPr id="3" name="Content Placeholder 2">
            <a:extLst>
              <a:ext uri="{FF2B5EF4-FFF2-40B4-BE49-F238E27FC236}">
                <a16:creationId xmlns:a16="http://schemas.microsoft.com/office/drawing/2014/main" id="{CE3F2C0E-1651-EB06-53DF-48D8DD84E9A5}"/>
              </a:ext>
            </a:extLst>
          </p:cNvPr>
          <p:cNvSpPr>
            <a:spLocks noGrp="1"/>
          </p:cNvSpPr>
          <p:nvPr>
            <p:ph idx="1"/>
          </p:nvPr>
        </p:nvSpPr>
        <p:spPr/>
        <p:txBody>
          <a:bodyPr/>
          <a:lstStyle/>
          <a:p>
            <a:endParaRPr lang="en-US"/>
          </a:p>
        </p:txBody>
      </p:sp>
      <p:pic>
        <p:nvPicPr>
          <p:cNvPr id="5" name="Picture 4" descr="example computer output for unconditional growth model">
            <a:extLst>
              <a:ext uri="{FF2B5EF4-FFF2-40B4-BE49-F238E27FC236}">
                <a16:creationId xmlns:a16="http://schemas.microsoft.com/office/drawing/2014/main" id="{923D84ED-494C-FA2D-038A-414B6F3BB0EF}"/>
              </a:ext>
            </a:extLst>
          </p:cNvPr>
          <p:cNvPicPr>
            <a:picLocks noChangeAspect="1"/>
          </p:cNvPicPr>
          <p:nvPr/>
        </p:nvPicPr>
        <p:blipFill>
          <a:blip r:embed="rId2"/>
          <a:stretch>
            <a:fillRect/>
          </a:stretch>
        </p:blipFill>
        <p:spPr>
          <a:xfrm>
            <a:off x="1719241" y="2157403"/>
            <a:ext cx="5705517" cy="2543194"/>
          </a:xfrm>
          <a:prstGeom prst="rect">
            <a:avLst/>
          </a:prstGeom>
        </p:spPr>
      </p:pic>
    </p:spTree>
    <p:extLst>
      <p:ext uri="{BB962C8B-B14F-4D97-AF65-F5344CB8AC3E}">
        <p14:creationId xmlns:p14="http://schemas.microsoft.com/office/powerpoint/2010/main" val="3392167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F0A1-F46B-BC65-828E-57720A195A16}"/>
              </a:ext>
            </a:extLst>
          </p:cNvPr>
          <p:cNvSpPr>
            <a:spLocks noGrp="1"/>
          </p:cNvSpPr>
          <p:nvPr>
            <p:ph type="title"/>
          </p:nvPr>
        </p:nvSpPr>
        <p:spPr/>
        <p:txBody>
          <a:bodyPr/>
          <a:lstStyle/>
          <a:p>
            <a:r>
              <a:rPr lang="en-US" dirty="0"/>
              <a:t>Last Time: Probability of prenatal care</a:t>
            </a:r>
          </a:p>
        </p:txBody>
      </p:sp>
      <p:sp>
        <p:nvSpPr>
          <p:cNvPr id="3" name="Content Placeholder 2">
            <a:extLst>
              <a:ext uri="{FF2B5EF4-FFF2-40B4-BE49-F238E27FC236}">
                <a16:creationId xmlns:a16="http://schemas.microsoft.com/office/drawing/2014/main" id="{252BBE0E-52B8-7C62-869E-ECE02C088D4E}"/>
              </a:ext>
            </a:extLst>
          </p:cNvPr>
          <p:cNvSpPr>
            <a:spLocks noGrp="1"/>
          </p:cNvSpPr>
          <p:nvPr>
            <p:ph idx="1"/>
          </p:nvPr>
        </p:nvSpPr>
        <p:spPr/>
        <p:txBody>
          <a:bodyPr/>
          <a:lstStyle/>
          <a:p>
            <a:endParaRPr lang="en-US" dirty="0"/>
          </a:p>
          <a:p>
            <a:endParaRPr lang="en-US" dirty="0"/>
          </a:p>
          <a:p>
            <a:endParaRPr lang="en-US" dirty="0"/>
          </a:p>
          <a:p>
            <a:r>
              <a:rPr lang="en-US" dirty="0"/>
              <a:t>Logistic regression</a:t>
            </a:r>
          </a:p>
        </p:txBody>
      </p:sp>
      <p:pic>
        <p:nvPicPr>
          <p:cNvPr id="5" name="Picture 4" descr="scatterplot of proportion getting prenatal care vs. mom's age shows slight negative trend">
            <a:extLst>
              <a:ext uri="{FF2B5EF4-FFF2-40B4-BE49-F238E27FC236}">
                <a16:creationId xmlns:a16="http://schemas.microsoft.com/office/drawing/2014/main" id="{22653497-3E50-96CF-8285-5FFD55BC2511}"/>
              </a:ext>
            </a:extLst>
          </p:cNvPr>
          <p:cNvPicPr>
            <a:picLocks noChangeAspect="1"/>
          </p:cNvPicPr>
          <p:nvPr/>
        </p:nvPicPr>
        <p:blipFill>
          <a:blip r:embed="rId2"/>
          <a:stretch>
            <a:fillRect/>
          </a:stretch>
        </p:blipFill>
        <p:spPr>
          <a:xfrm>
            <a:off x="2133600" y="1259023"/>
            <a:ext cx="4081462" cy="2140220"/>
          </a:xfrm>
          <a:prstGeom prst="rect">
            <a:avLst/>
          </a:prstGeom>
        </p:spPr>
      </p:pic>
      <p:pic>
        <p:nvPicPr>
          <p:cNvPr id="7" name="Picture 6" descr="graph of fitted model with decrease in predicted probability with age">
            <a:extLst>
              <a:ext uri="{FF2B5EF4-FFF2-40B4-BE49-F238E27FC236}">
                <a16:creationId xmlns:a16="http://schemas.microsoft.com/office/drawing/2014/main" id="{B968B5FA-485A-6F1C-8E64-FDA8E9181366}"/>
              </a:ext>
            </a:extLst>
          </p:cNvPr>
          <p:cNvPicPr>
            <a:picLocks noChangeAspect="1"/>
          </p:cNvPicPr>
          <p:nvPr/>
        </p:nvPicPr>
        <p:blipFill>
          <a:blip r:embed="rId3"/>
          <a:stretch>
            <a:fillRect/>
          </a:stretch>
        </p:blipFill>
        <p:spPr>
          <a:xfrm>
            <a:off x="304800" y="3815399"/>
            <a:ext cx="2962462" cy="2065742"/>
          </a:xfrm>
          <a:prstGeom prst="rect">
            <a:avLst/>
          </a:prstGeom>
        </p:spPr>
      </p:pic>
      <p:sp>
        <p:nvSpPr>
          <p:cNvPr id="9" name="TextBox 8">
            <a:extLst>
              <a:ext uri="{FF2B5EF4-FFF2-40B4-BE49-F238E27FC236}">
                <a16:creationId xmlns:a16="http://schemas.microsoft.com/office/drawing/2014/main" id="{5EC5B883-C21B-CE3E-52AC-0E33CB53EF19}"/>
              </a:ext>
            </a:extLst>
          </p:cNvPr>
          <p:cNvSpPr txBox="1"/>
          <p:nvPr/>
        </p:nvSpPr>
        <p:spPr>
          <a:xfrm>
            <a:off x="3267262" y="4068307"/>
            <a:ext cx="5648138" cy="1384995"/>
          </a:xfrm>
          <a:prstGeom prst="rect">
            <a:avLst/>
          </a:prstGeom>
          <a:noFill/>
        </p:spPr>
        <p:txBody>
          <a:bodyPr wrap="square">
            <a:spAutoFit/>
          </a:bodyPr>
          <a:lstStyle/>
          <a:p>
            <a:pPr algn="l" latinLnBrk="1">
              <a:buNone/>
            </a:pPr>
            <a:r>
              <a:rPr lang="en-US" sz="1400" b="0" i="0" dirty="0" err="1">
                <a:solidFill>
                  <a:srgbClr val="000000"/>
                </a:solidFill>
                <a:effectLst/>
                <a:latin typeface="Lucida Console" panose="020B0609040504020204" pitchFamily="49" charset="0"/>
              </a:rPr>
              <a:t>glm</a:t>
            </a:r>
            <a:r>
              <a:rPr lang="en-US" sz="1400" b="0" i="0" dirty="0">
                <a:solidFill>
                  <a:srgbClr val="000000"/>
                </a:solidFill>
                <a:effectLst/>
                <a:latin typeface="Lucida Console" panose="020B0609040504020204" pitchFamily="49" charset="0"/>
              </a:rPr>
              <a:t>(formula = </a:t>
            </a:r>
            <a:r>
              <a:rPr lang="en-US" sz="1400" b="0" i="0" dirty="0" err="1">
                <a:solidFill>
                  <a:srgbClr val="000000"/>
                </a:solidFill>
                <a:effectLst/>
                <a:latin typeface="Lucida Console" panose="020B0609040504020204" pitchFamily="49" charset="0"/>
              </a:rPr>
              <a:t>antemed</a:t>
            </a:r>
            <a:r>
              <a:rPr lang="en-US" sz="1400" b="0" i="0" dirty="0">
                <a:solidFill>
                  <a:srgbClr val="000000"/>
                </a:solidFill>
                <a:effectLst/>
                <a:latin typeface="Lucida Console" panose="020B0609040504020204" pitchFamily="49" charset="0"/>
              </a:rPr>
              <a:t> ~ mage, family = binomial</a:t>
            </a:r>
          </a:p>
          <a:p>
            <a:pPr algn="l" latinLnBrk="1">
              <a:buNone/>
            </a:pPr>
            <a:endParaRPr lang="en-US" sz="1400" b="0" i="0" dirty="0">
              <a:solidFill>
                <a:srgbClr val="000000"/>
              </a:solidFill>
              <a:effectLst/>
              <a:latin typeface="Lucida Console" panose="020B0609040504020204" pitchFamily="49" charset="0"/>
            </a:endParaRPr>
          </a:p>
          <a:p>
            <a:pPr algn="l" latinLnBrk="1">
              <a:buNone/>
            </a:pPr>
            <a:r>
              <a:rPr lang="en-US" sz="1400" b="0" i="0" dirty="0">
                <a:solidFill>
                  <a:srgbClr val="000000"/>
                </a:solidFill>
                <a:effectLst/>
                <a:latin typeface="Lucida Console" panose="020B0609040504020204" pitchFamily="49" charset="0"/>
              </a:rPr>
              <a:t>Coefficients:</a:t>
            </a:r>
          </a:p>
          <a:p>
            <a:pPr algn="l" latinLnBrk="1">
              <a:buNone/>
            </a:pPr>
            <a:r>
              <a:rPr lang="en-US" sz="1400" b="0" i="0" dirty="0">
                <a:solidFill>
                  <a:srgbClr val="000000"/>
                </a:solidFill>
                <a:effectLst/>
                <a:latin typeface="Lucida Console" panose="020B0609040504020204" pitchFamily="49" charset="0"/>
              </a:rPr>
              <a:t>             Estimate Std. Error z value </a:t>
            </a:r>
            <a:r>
              <a:rPr lang="en-US" sz="1400" b="0" i="0" dirty="0" err="1">
                <a:solidFill>
                  <a:srgbClr val="000000"/>
                </a:solidFill>
                <a:effectLst/>
                <a:latin typeface="Lucida Console" panose="020B0609040504020204" pitchFamily="49" charset="0"/>
              </a:rPr>
              <a:t>Pr</a:t>
            </a:r>
            <a:r>
              <a:rPr lang="en-US" sz="1400" b="0" i="0" dirty="0">
                <a:solidFill>
                  <a:srgbClr val="000000"/>
                </a:solidFill>
                <a:effectLst/>
                <a:latin typeface="Lucida Console" panose="020B0609040504020204" pitchFamily="49" charset="0"/>
              </a:rPr>
              <a:t>(&gt;|z|)    </a:t>
            </a:r>
          </a:p>
          <a:p>
            <a:pPr algn="l" latinLnBrk="1">
              <a:buNone/>
            </a:pPr>
            <a:r>
              <a:rPr lang="en-US" sz="1400" b="0" i="0" dirty="0">
                <a:solidFill>
                  <a:srgbClr val="000000"/>
                </a:solidFill>
                <a:effectLst/>
                <a:latin typeface="Lucida Console" panose="020B0609040504020204" pitchFamily="49" charset="0"/>
              </a:rPr>
              <a:t>(Intercept)  0.785578   0.107847   7.284 3.24e-13 </a:t>
            </a:r>
          </a:p>
          <a:p>
            <a:pPr algn="l" latinLnBrk="1">
              <a:buNone/>
            </a:pPr>
            <a:r>
              <a:rPr lang="en-US" sz="1400" b="0" i="0" dirty="0">
                <a:solidFill>
                  <a:srgbClr val="000000"/>
                </a:solidFill>
                <a:effectLst/>
                <a:latin typeface="Lucida Console" panose="020B0609040504020204" pitchFamily="49" charset="0"/>
              </a:rPr>
              <a:t>mage        -0.031029   0.004415  -7.028 2.10e-12</a:t>
            </a:r>
          </a:p>
        </p:txBody>
      </p:sp>
      <p:sp>
        <p:nvSpPr>
          <p:cNvPr id="10" name="TextBox 9">
            <a:extLst>
              <a:ext uri="{FF2B5EF4-FFF2-40B4-BE49-F238E27FC236}">
                <a16:creationId xmlns:a16="http://schemas.microsoft.com/office/drawing/2014/main" id="{B450DE5E-7FC7-1A61-96BE-61E28320FE6C}"/>
              </a:ext>
            </a:extLst>
          </p:cNvPr>
          <p:cNvSpPr txBox="1"/>
          <p:nvPr/>
        </p:nvSpPr>
        <p:spPr>
          <a:xfrm>
            <a:off x="3223713" y="5482555"/>
            <a:ext cx="5506636" cy="646331"/>
          </a:xfrm>
          <a:prstGeom prst="rect">
            <a:avLst/>
          </a:prstGeom>
          <a:noFill/>
        </p:spPr>
        <p:txBody>
          <a:bodyPr wrap="none" rtlCol="0">
            <a:spAutoFit/>
          </a:bodyPr>
          <a:lstStyle/>
          <a:p>
            <a:r>
              <a:rPr lang="en-US" dirty="0">
                <a:solidFill>
                  <a:schemeClr val="accent6"/>
                </a:solidFill>
              </a:rPr>
              <a:t>Predicted odds age 33 = exp(.786 - .031(33)) = .789</a:t>
            </a:r>
          </a:p>
          <a:p>
            <a:r>
              <a:rPr lang="en-US" dirty="0">
                <a:solidFill>
                  <a:schemeClr val="accent6"/>
                </a:solidFill>
              </a:rPr>
              <a:t>Predicted prob age 33 = .789/(1.789) = 0.441</a:t>
            </a:r>
          </a:p>
        </p:txBody>
      </p:sp>
      <p:grpSp>
        <p:nvGrpSpPr>
          <p:cNvPr id="15" name="Group 14">
            <a:extLst>
              <a:ext uri="{FF2B5EF4-FFF2-40B4-BE49-F238E27FC236}">
                <a16:creationId xmlns:a16="http://schemas.microsoft.com/office/drawing/2014/main" id="{946547F4-CFCD-6827-511E-9522CE03A6CB}"/>
              </a:ext>
              <a:ext uri="{C183D7F6-B498-43B3-948B-1728B52AA6E4}">
                <adec:decorative xmlns:adec="http://schemas.microsoft.com/office/drawing/2017/decorative" val="1"/>
              </a:ext>
            </a:extLst>
          </p:cNvPr>
          <p:cNvGrpSpPr/>
          <p:nvPr/>
        </p:nvGrpSpPr>
        <p:grpSpPr>
          <a:xfrm>
            <a:off x="685800" y="4760804"/>
            <a:ext cx="1371600" cy="692498"/>
            <a:chOff x="685800" y="4760804"/>
            <a:chExt cx="1371600" cy="692498"/>
          </a:xfrm>
        </p:grpSpPr>
        <p:cxnSp>
          <p:nvCxnSpPr>
            <p:cNvPr id="12" name="Straight Arrow Connector 11">
              <a:extLst>
                <a:ext uri="{FF2B5EF4-FFF2-40B4-BE49-F238E27FC236}">
                  <a16:creationId xmlns:a16="http://schemas.microsoft.com/office/drawing/2014/main" id="{18AA5D25-312F-9971-39B3-9DE604151EDE}"/>
                </a:ext>
              </a:extLst>
            </p:cNvPr>
            <p:cNvCxnSpPr/>
            <p:nvPr/>
          </p:nvCxnSpPr>
          <p:spPr>
            <a:xfrm flipV="1">
              <a:off x="2057400" y="4760804"/>
              <a:ext cx="0" cy="69249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4" name="Straight Arrow Connector 13">
              <a:extLst>
                <a:ext uri="{FF2B5EF4-FFF2-40B4-BE49-F238E27FC236}">
                  <a16:creationId xmlns:a16="http://schemas.microsoft.com/office/drawing/2014/main" id="{26520E5A-3A0B-E67F-C409-8B295BE8A1EB}"/>
                </a:ext>
              </a:extLst>
            </p:cNvPr>
            <p:cNvCxnSpPr/>
            <p:nvPr/>
          </p:nvCxnSpPr>
          <p:spPr>
            <a:xfrm flipH="1">
              <a:off x="685800" y="4760804"/>
              <a:ext cx="1371600"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85762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818F2-4533-BF6C-8D24-7C47C094F7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22A371-EE36-DDB8-96CD-564A5A7E65E5}"/>
              </a:ext>
            </a:extLst>
          </p:cNvPr>
          <p:cNvSpPr>
            <a:spLocks noGrp="1"/>
          </p:cNvSpPr>
          <p:nvPr>
            <p:ph type="title"/>
          </p:nvPr>
        </p:nvSpPr>
        <p:spPr/>
        <p:txBody>
          <a:bodyPr/>
          <a:lstStyle/>
          <a:p>
            <a:r>
              <a:rPr lang="en-US" dirty="0"/>
              <a:t>Is the model doing what we want?</a:t>
            </a:r>
          </a:p>
        </p:txBody>
      </p:sp>
      <p:sp>
        <p:nvSpPr>
          <p:cNvPr id="7" name="Text Placeholder 6">
            <a:extLst>
              <a:ext uri="{FF2B5EF4-FFF2-40B4-BE49-F238E27FC236}">
                <a16:creationId xmlns:a16="http://schemas.microsoft.com/office/drawing/2014/main" id="{58103713-A84D-B0B7-B0AA-F5DAC2E4239C}"/>
              </a:ext>
            </a:extLst>
          </p:cNvPr>
          <p:cNvSpPr>
            <a:spLocks noGrp="1"/>
          </p:cNvSpPr>
          <p:nvPr>
            <p:ph type="body" idx="1"/>
          </p:nvPr>
        </p:nvSpPr>
        <p:spPr/>
        <p:txBody>
          <a:bodyPr/>
          <a:lstStyle/>
          <a:p>
            <a:r>
              <a:rPr lang="en-US" dirty="0"/>
              <a:t>Observed</a:t>
            </a:r>
          </a:p>
        </p:txBody>
      </p:sp>
      <p:sp>
        <p:nvSpPr>
          <p:cNvPr id="9" name="Text Placeholder 8">
            <a:extLst>
              <a:ext uri="{FF2B5EF4-FFF2-40B4-BE49-F238E27FC236}">
                <a16:creationId xmlns:a16="http://schemas.microsoft.com/office/drawing/2014/main" id="{6E907272-0704-679E-9FF2-108FEC253508}"/>
              </a:ext>
            </a:extLst>
          </p:cNvPr>
          <p:cNvSpPr>
            <a:spLocks noGrp="1"/>
          </p:cNvSpPr>
          <p:nvPr>
            <p:ph type="body" sz="quarter" idx="3"/>
          </p:nvPr>
        </p:nvSpPr>
        <p:spPr/>
        <p:txBody>
          <a:bodyPr/>
          <a:lstStyle/>
          <a:p>
            <a:r>
              <a:rPr lang="en-US" dirty="0"/>
              <a:t>Model</a:t>
            </a:r>
          </a:p>
        </p:txBody>
      </p:sp>
      <p:pic>
        <p:nvPicPr>
          <p:cNvPr id="6" name="Picture 5" descr="spaghetti plot showing smoothers of the time trends for all the schools">
            <a:extLst>
              <a:ext uri="{FF2B5EF4-FFF2-40B4-BE49-F238E27FC236}">
                <a16:creationId xmlns:a16="http://schemas.microsoft.com/office/drawing/2014/main" id="{36DE7531-7F06-073E-124D-8FCA27E732BF}"/>
              </a:ext>
            </a:extLst>
          </p:cNvPr>
          <p:cNvPicPr>
            <a:picLocks noChangeAspect="1"/>
          </p:cNvPicPr>
          <p:nvPr/>
        </p:nvPicPr>
        <p:blipFill>
          <a:blip r:embed="rId2"/>
          <a:stretch>
            <a:fillRect/>
          </a:stretch>
        </p:blipFill>
        <p:spPr>
          <a:xfrm>
            <a:off x="457200" y="2653505"/>
            <a:ext cx="3786033" cy="2424113"/>
          </a:xfrm>
          <a:prstGeom prst="rect">
            <a:avLst/>
          </a:prstGeom>
        </p:spPr>
      </p:pic>
      <p:pic>
        <p:nvPicPr>
          <p:cNvPr id="4" name="Picture 3" descr="fitted model assumes linear trends for each school ">
            <a:extLst>
              <a:ext uri="{FF2B5EF4-FFF2-40B4-BE49-F238E27FC236}">
                <a16:creationId xmlns:a16="http://schemas.microsoft.com/office/drawing/2014/main" id="{829E2E54-545A-04D2-6BE8-D2793A12F2C1}"/>
              </a:ext>
            </a:extLst>
          </p:cNvPr>
          <p:cNvPicPr>
            <a:picLocks noChangeAspect="1"/>
          </p:cNvPicPr>
          <p:nvPr/>
        </p:nvPicPr>
        <p:blipFill>
          <a:blip r:embed="rId3"/>
          <a:stretch>
            <a:fillRect/>
          </a:stretch>
        </p:blipFill>
        <p:spPr>
          <a:xfrm>
            <a:off x="4497388" y="2465700"/>
            <a:ext cx="4040188" cy="2611918"/>
          </a:xfrm>
          <a:prstGeom prst="rect">
            <a:avLst/>
          </a:prstGeom>
        </p:spPr>
      </p:pic>
    </p:spTree>
    <p:extLst>
      <p:ext uri="{BB962C8B-B14F-4D97-AF65-F5344CB8AC3E}">
        <p14:creationId xmlns:p14="http://schemas.microsoft.com/office/powerpoint/2010/main" val="1870212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3E226-10D3-3BE1-605D-E5576D6101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494A84-4AB5-32B6-E0FF-B476A80E0C0D}"/>
              </a:ext>
            </a:extLst>
          </p:cNvPr>
          <p:cNvSpPr>
            <a:spLocks noGrp="1"/>
          </p:cNvSpPr>
          <p:nvPr>
            <p:ph type="title"/>
          </p:nvPr>
        </p:nvSpPr>
        <p:spPr/>
        <p:txBody>
          <a:bodyPr/>
          <a:lstStyle/>
          <a:p>
            <a:r>
              <a:rPr lang="en-US" dirty="0"/>
              <a:t>Unconditional growth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3D1FCD0-FDED-2B16-7D25-623DE5F9DBFC}"/>
                  </a:ext>
                </a:extLst>
              </p:cNvPr>
              <p:cNvSpPr>
                <a:spLocks noGrp="1"/>
              </p:cNvSpPr>
              <p:nvPr>
                <p:ph idx="1"/>
              </p:nvPr>
            </p:nvSpPr>
            <p:spPr/>
            <p:txBody>
              <a:bodyPr/>
              <a:lstStyle/>
              <a:p>
                <a:pPr marL="0" marR="0">
                  <a:spcBef>
                    <a:spcPts val="0"/>
                  </a:spcBef>
                  <a:spcAft>
                    <a:spcPts val="0"/>
                  </a:spcAft>
                </a:pPr>
                <a14:m>
                  <m:oMath xmlns:m="http://schemas.openxmlformats.org/officeDocument/2006/math">
                    <m:sSub>
                      <m:sSubPr>
                        <m:ctrlPr>
                          <a:rPr lang="en-US" sz="2800" i="1" smtClean="0">
                            <a:effectLst/>
                            <a:latin typeface="Cambria Math" panose="02040503050406030204" pitchFamily="18" charset="0"/>
                          </a:rPr>
                        </m:ctrlPr>
                      </m:sSubPr>
                      <m:e>
                        <m:r>
                          <a:rPr lang="en-US" sz="2800">
                            <a:effectLst/>
                            <a:latin typeface="Cambria Math" panose="02040503050406030204" pitchFamily="18" charset="0"/>
                          </a:rPr>
                          <m:t>𝑦</m:t>
                        </m:r>
                      </m:e>
                      <m:sub>
                        <m:r>
                          <a:rPr lang="en-US" sz="2800">
                            <a:effectLst/>
                            <a:latin typeface="Cambria Math" panose="02040503050406030204" pitchFamily="18" charset="0"/>
                          </a:rPr>
                          <m:t>𝑖𝑗</m:t>
                        </m:r>
                      </m:sub>
                    </m:sSub>
                    <m:r>
                      <a:rPr lang="en-US" sz="2800">
                        <a:effectLst/>
                        <a:latin typeface="Cambria Math" panose="02040503050406030204" pitchFamily="18" charset="0"/>
                      </a:rPr>
                      <m:t>= </m:t>
                    </m:r>
                    <m:sSub>
                      <m:sSubPr>
                        <m:ctrlPr>
                          <a:rPr lang="en-US" sz="2800" i="1">
                            <a:effectLst/>
                            <a:latin typeface="Cambria Math" panose="02040503050406030204" pitchFamily="18" charset="0"/>
                          </a:rPr>
                        </m:ctrlPr>
                      </m:sSubPr>
                      <m:e>
                        <m:r>
                          <a:rPr lang="en-US" sz="2800">
                            <a:effectLst/>
                            <a:latin typeface="Cambria Math" panose="02040503050406030204" pitchFamily="18" charset="0"/>
                          </a:rPr>
                          <m:t>𝛽</m:t>
                        </m:r>
                      </m:e>
                      <m:sub>
                        <m:r>
                          <a:rPr lang="en-US" sz="2800">
                            <a:effectLst/>
                            <a:latin typeface="Cambria Math" panose="02040503050406030204" pitchFamily="18" charset="0"/>
                          </a:rPr>
                          <m:t>00</m:t>
                        </m:r>
                      </m:sub>
                    </m:sSub>
                    <m:r>
                      <a:rPr lang="en-US" sz="2800">
                        <a:effectLst/>
                        <a:latin typeface="Cambria Math" panose="02040503050406030204" pitchFamily="18" charset="0"/>
                      </a:rPr>
                      <m:t>+ </m:t>
                    </m:r>
                    <m:sSub>
                      <m:sSubPr>
                        <m:ctrlPr>
                          <a:rPr lang="en-US" sz="2800" i="1">
                            <a:effectLst/>
                            <a:latin typeface="Cambria Math" panose="02040503050406030204" pitchFamily="18" charset="0"/>
                          </a:rPr>
                        </m:ctrlPr>
                      </m:sSubPr>
                      <m:e>
                        <m:r>
                          <a:rPr lang="en-US" sz="2800">
                            <a:effectLst/>
                            <a:latin typeface="Cambria Math" panose="02040503050406030204" pitchFamily="18" charset="0"/>
                          </a:rPr>
                          <m:t>𝛽</m:t>
                        </m:r>
                      </m:e>
                      <m:sub>
                        <m:r>
                          <a:rPr lang="en-US" sz="2800">
                            <a:effectLst/>
                            <a:latin typeface="Cambria Math" panose="02040503050406030204" pitchFamily="18" charset="0"/>
                          </a:rPr>
                          <m:t>10</m:t>
                        </m:r>
                      </m:sub>
                    </m:sSub>
                    <m:r>
                      <a:rPr lang="en-US" sz="2800">
                        <a:effectLst/>
                        <a:latin typeface="Cambria Math" panose="02040503050406030204" pitchFamily="18" charset="0"/>
                      </a:rPr>
                      <m:t>𝑡𝑖𝑚</m:t>
                    </m:r>
                    <m:sSub>
                      <m:sSubPr>
                        <m:ctrlPr>
                          <a:rPr lang="en-US" sz="2800" i="1">
                            <a:effectLst/>
                            <a:latin typeface="Cambria Math" panose="02040503050406030204" pitchFamily="18" charset="0"/>
                          </a:rPr>
                        </m:ctrlPr>
                      </m:sSubPr>
                      <m:e>
                        <m:r>
                          <a:rPr lang="en-US" sz="2800">
                            <a:effectLst/>
                            <a:latin typeface="Cambria Math" panose="02040503050406030204" pitchFamily="18" charset="0"/>
                          </a:rPr>
                          <m:t>𝑒</m:t>
                        </m:r>
                      </m:e>
                      <m:sub>
                        <m:r>
                          <a:rPr lang="en-US" sz="2800">
                            <a:effectLst/>
                            <a:latin typeface="Cambria Math" panose="02040503050406030204" pitchFamily="18" charset="0"/>
                          </a:rPr>
                          <m:t>𝑖𝑗</m:t>
                        </m:r>
                      </m:sub>
                    </m:sSub>
                    <m:r>
                      <a:rPr lang="en-US" sz="2800">
                        <a:effectLst/>
                        <a:latin typeface="Cambria Math" panose="02040503050406030204" pitchFamily="18" charset="0"/>
                      </a:rPr>
                      <m:t>+</m:t>
                    </m:r>
                    <m:sSub>
                      <m:sSubPr>
                        <m:ctrlPr>
                          <a:rPr lang="en-US" sz="2800" i="1">
                            <a:effectLst/>
                            <a:latin typeface="Cambria Math" panose="02040503050406030204" pitchFamily="18" charset="0"/>
                          </a:rPr>
                        </m:ctrlPr>
                      </m:sSubPr>
                      <m:e>
                        <m:r>
                          <a:rPr lang="en-US" sz="2800">
                            <a:effectLst/>
                            <a:latin typeface="Cambria Math" panose="02040503050406030204" pitchFamily="18" charset="0"/>
                          </a:rPr>
                          <m:t>𝑢</m:t>
                        </m:r>
                      </m:e>
                      <m:sub>
                        <m:r>
                          <a:rPr lang="en-US" sz="2800">
                            <a:effectLst/>
                            <a:latin typeface="Cambria Math" panose="02040503050406030204" pitchFamily="18" charset="0"/>
                          </a:rPr>
                          <m:t>0</m:t>
                        </m:r>
                        <m:r>
                          <a:rPr lang="en-US" sz="2800">
                            <a:effectLst/>
                            <a:latin typeface="Cambria Math" panose="02040503050406030204" pitchFamily="18" charset="0"/>
                          </a:rPr>
                          <m:t>𝑗</m:t>
                        </m:r>
                      </m:sub>
                    </m:sSub>
                    <m:r>
                      <a:rPr lang="en-US" sz="2800">
                        <a:effectLst/>
                        <a:latin typeface="Cambria Math" panose="02040503050406030204" pitchFamily="18" charset="0"/>
                      </a:rPr>
                      <m:t>+</m:t>
                    </m:r>
                    <m:sSub>
                      <m:sSubPr>
                        <m:ctrlPr>
                          <a:rPr lang="en-US" sz="2800" i="1">
                            <a:effectLst/>
                            <a:latin typeface="Cambria Math" panose="02040503050406030204" pitchFamily="18" charset="0"/>
                          </a:rPr>
                        </m:ctrlPr>
                      </m:sSubPr>
                      <m:e>
                        <m:r>
                          <a:rPr lang="en-US" sz="2800">
                            <a:effectLst/>
                            <a:latin typeface="Cambria Math" panose="02040503050406030204" pitchFamily="18" charset="0"/>
                          </a:rPr>
                          <m:t>𝑢</m:t>
                        </m:r>
                      </m:e>
                      <m:sub>
                        <m:r>
                          <a:rPr lang="en-US" sz="2800">
                            <a:effectLst/>
                            <a:latin typeface="Cambria Math" panose="02040503050406030204" pitchFamily="18" charset="0"/>
                          </a:rPr>
                          <m:t>1</m:t>
                        </m:r>
                        <m:r>
                          <a:rPr lang="en-US" sz="2800">
                            <a:effectLst/>
                            <a:latin typeface="Cambria Math" panose="02040503050406030204" pitchFamily="18" charset="0"/>
                          </a:rPr>
                          <m:t>𝑗</m:t>
                        </m:r>
                      </m:sub>
                    </m:sSub>
                    <m:r>
                      <a:rPr lang="en-US" sz="2800">
                        <a:effectLst/>
                        <a:latin typeface="Cambria Math" panose="02040503050406030204" pitchFamily="18" charset="0"/>
                      </a:rPr>
                      <m:t>𝑡𝑖𝑚</m:t>
                    </m:r>
                    <m:sSub>
                      <m:sSubPr>
                        <m:ctrlPr>
                          <a:rPr lang="en-US" sz="2800" i="1">
                            <a:effectLst/>
                            <a:latin typeface="Cambria Math" panose="02040503050406030204" pitchFamily="18" charset="0"/>
                          </a:rPr>
                        </m:ctrlPr>
                      </m:sSubPr>
                      <m:e>
                        <m:r>
                          <a:rPr lang="en-US" sz="2800">
                            <a:effectLst/>
                            <a:latin typeface="Cambria Math" panose="02040503050406030204" pitchFamily="18" charset="0"/>
                          </a:rPr>
                          <m:t>𝑒</m:t>
                        </m:r>
                      </m:e>
                      <m:sub>
                        <m:r>
                          <a:rPr lang="en-US" sz="2800">
                            <a:effectLst/>
                            <a:latin typeface="Cambria Math" panose="02040503050406030204" pitchFamily="18" charset="0"/>
                          </a:rPr>
                          <m:t>𝑖𝑗</m:t>
                        </m:r>
                      </m:sub>
                    </m:sSub>
                    <m:r>
                      <a:rPr lang="en-US" sz="2800">
                        <a:effectLst/>
                        <a:latin typeface="Cambria Math" panose="02040503050406030204" pitchFamily="18" charset="0"/>
                      </a:rPr>
                      <m:t>+ </m:t>
                    </m:r>
                    <m:sSub>
                      <m:sSubPr>
                        <m:ctrlPr>
                          <a:rPr lang="en-US" sz="2800" i="1">
                            <a:effectLst/>
                            <a:latin typeface="Cambria Math" panose="02040503050406030204" pitchFamily="18" charset="0"/>
                          </a:rPr>
                        </m:ctrlPr>
                      </m:sSubPr>
                      <m:e>
                        <m:r>
                          <a:rPr lang="en-US" sz="2800">
                            <a:effectLst/>
                            <a:latin typeface="Cambria Math" panose="02040503050406030204" pitchFamily="18" charset="0"/>
                          </a:rPr>
                          <m:t>𝜖</m:t>
                        </m:r>
                      </m:e>
                      <m:sub>
                        <m:r>
                          <a:rPr lang="en-US" sz="2800">
                            <a:effectLst/>
                            <a:latin typeface="Cambria Math" panose="02040503050406030204" pitchFamily="18" charset="0"/>
                          </a:rPr>
                          <m:t>𝑖𝑗</m:t>
                        </m:r>
                      </m:sub>
                    </m:sSub>
                    <m:r>
                      <a:rPr lang="en-US" sz="2800">
                        <a:effectLst/>
                        <a:latin typeface="Cambria Math" panose="02040503050406030204" pitchFamily="18" charset="0"/>
                      </a:rPr>
                      <m:t> </m:t>
                    </m:r>
                  </m:oMath>
                </a14:m>
                <a:endParaRPr lang="en-US" sz="3200" dirty="0">
                  <a:effectLst/>
                </a:endParaRPr>
              </a:p>
              <a:p>
                <a:pPr marL="0" marR="0" indent="0">
                  <a:spcBef>
                    <a:spcPts val="0"/>
                  </a:spcBef>
                  <a:spcAft>
                    <a:spcPts val="0"/>
                  </a:spcAft>
                  <a:buNone/>
                </a:pPr>
                <a14:m>
                  <m:oMathPara xmlns:m="http://schemas.openxmlformats.org/officeDocument/2006/math">
                    <m:oMathParaPr>
                      <m:jc m:val="centerGroup"/>
                    </m:oMathParaPr>
                    <m:oMath xmlns:m="http://schemas.openxmlformats.org/officeDocument/2006/math">
                      <m:r>
                        <a:rPr lang="en-US" sz="2800">
                          <a:effectLst/>
                          <a:latin typeface="Cambria Math" panose="02040503050406030204" pitchFamily="18" charset="0"/>
                        </a:rPr>
                        <m:t>𝑤h𝑒𝑟𝑒</m:t>
                      </m:r>
                      <m:r>
                        <a:rPr lang="en-US" sz="2800">
                          <a:effectLst/>
                          <a:latin typeface="Cambria Math" panose="02040503050406030204" pitchFamily="18" charset="0"/>
                        </a:rPr>
                        <m:t> </m:t>
                      </m:r>
                      <m:sSub>
                        <m:sSubPr>
                          <m:ctrlPr>
                            <a:rPr lang="en-US" sz="2800" i="1">
                              <a:effectLst/>
                              <a:latin typeface="Cambria Math" panose="02040503050406030204" pitchFamily="18" charset="0"/>
                            </a:rPr>
                          </m:ctrlPr>
                        </m:sSubPr>
                        <m:e>
                          <m:r>
                            <a:rPr lang="en-US" sz="2800">
                              <a:effectLst/>
                              <a:latin typeface="Cambria Math" panose="02040503050406030204" pitchFamily="18" charset="0"/>
                            </a:rPr>
                            <m:t>𝜖</m:t>
                          </m:r>
                        </m:e>
                        <m:sub>
                          <m:r>
                            <a:rPr lang="en-US" sz="2800">
                              <a:effectLst/>
                              <a:latin typeface="Cambria Math" panose="02040503050406030204" pitchFamily="18" charset="0"/>
                            </a:rPr>
                            <m:t>𝑖𝑗</m:t>
                          </m:r>
                        </m:sub>
                      </m:sSub>
                      <m:r>
                        <a:rPr lang="en-US" sz="2800">
                          <a:effectLst/>
                          <a:latin typeface="Cambria Math" panose="02040503050406030204" pitchFamily="18" charset="0"/>
                        </a:rPr>
                        <m:t>∼</m:t>
                      </m:r>
                      <m:r>
                        <a:rPr lang="en-US" sz="2800">
                          <a:effectLst/>
                          <a:latin typeface="Cambria Math" panose="02040503050406030204" pitchFamily="18" charset="0"/>
                        </a:rPr>
                        <m:t>𝑁</m:t>
                      </m:r>
                      <m:r>
                        <a:rPr lang="en-US" sz="2800">
                          <a:effectLst/>
                          <a:latin typeface="Cambria Math" panose="02040503050406030204" pitchFamily="18" charset="0"/>
                        </a:rPr>
                        <m:t>(0, </m:t>
                      </m:r>
                      <m:sSup>
                        <m:sSupPr>
                          <m:ctrlPr>
                            <a:rPr lang="en-US" sz="2800" i="1">
                              <a:effectLst/>
                              <a:latin typeface="Cambria Math" panose="02040503050406030204" pitchFamily="18" charset="0"/>
                            </a:rPr>
                          </m:ctrlPr>
                        </m:sSupPr>
                        <m:e>
                          <m:r>
                            <a:rPr lang="en-US" sz="2800">
                              <a:effectLst/>
                              <a:latin typeface="Cambria Math" panose="02040503050406030204" pitchFamily="18" charset="0"/>
                            </a:rPr>
                            <m:t>𝜎</m:t>
                          </m:r>
                        </m:e>
                        <m:sup>
                          <m:r>
                            <a:rPr lang="en-US" sz="2800">
                              <a:effectLst/>
                              <a:latin typeface="Cambria Math" panose="02040503050406030204" pitchFamily="18" charset="0"/>
                            </a:rPr>
                            <m:t>2</m:t>
                          </m:r>
                        </m:sup>
                      </m:sSup>
                      <m:r>
                        <a:rPr lang="en-US" sz="2800">
                          <a:effectLst/>
                          <a:latin typeface="Cambria Math" panose="02040503050406030204" pitchFamily="18" charset="0"/>
                        </a:rPr>
                        <m:t>𝑰</m:t>
                      </m:r>
                      <m:r>
                        <a:rPr lang="en-US" sz="2800">
                          <a:effectLst/>
                          <a:latin typeface="Cambria Math" panose="02040503050406030204" pitchFamily="18" charset="0"/>
                        </a:rPr>
                        <m:t>)</m:t>
                      </m:r>
                    </m:oMath>
                  </m:oMathPara>
                </a14:m>
                <a:endParaRPr lang="en-US" sz="2800" dirty="0">
                  <a:effectLst/>
                </a:endParaRPr>
              </a:p>
              <a:p>
                <a:r>
                  <a:rPr lang="en-US" dirty="0"/>
                  <a:t>Level 1: </a:t>
                </a:r>
                <a14:m>
                  <m:oMath xmlns:m="http://schemas.openxmlformats.org/officeDocument/2006/math">
                    <m:sSub>
                      <m:sSubPr>
                        <m:ctrlPr>
                          <a:rPr lang="en-US" sz="3200" i="1" smtClean="0">
                            <a:effectLst/>
                            <a:latin typeface="Cambria Math" panose="02040503050406030204" pitchFamily="18" charset="0"/>
                          </a:rPr>
                        </m:ctrlPr>
                      </m:sSubPr>
                      <m:e>
                        <m:r>
                          <a:rPr lang="en-US" sz="3200">
                            <a:effectLst/>
                            <a:latin typeface="Cambria Math" panose="02040503050406030204" pitchFamily="18" charset="0"/>
                          </a:rPr>
                          <m:t>𝑦</m:t>
                        </m:r>
                      </m:e>
                      <m:sub>
                        <m:r>
                          <a:rPr lang="en-US" sz="3200">
                            <a:effectLst/>
                            <a:latin typeface="Cambria Math" panose="02040503050406030204" pitchFamily="18" charset="0"/>
                          </a:rPr>
                          <m:t>𝑖𝑗</m:t>
                        </m:r>
                      </m:sub>
                    </m:sSub>
                    <m:r>
                      <a:rPr lang="en-US" sz="3200">
                        <a:effectLst/>
                        <a:latin typeface="Cambria Math" panose="02040503050406030204" pitchFamily="18" charset="0"/>
                      </a:rPr>
                      <m:t>= </m:t>
                    </m:r>
                    <m:sSub>
                      <m:sSubPr>
                        <m:ctrlPr>
                          <a:rPr lang="en-US" sz="3200" i="1">
                            <a:effectLst/>
                            <a:latin typeface="Cambria Math" panose="02040503050406030204" pitchFamily="18" charset="0"/>
                          </a:rPr>
                        </m:ctrlPr>
                      </m:sSubPr>
                      <m:e>
                        <m:r>
                          <a:rPr lang="en-US" sz="3200">
                            <a:effectLst/>
                            <a:latin typeface="Cambria Math" panose="02040503050406030204" pitchFamily="18" charset="0"/>
                          </a:rPr>
                          <m:t>𝛽</m:t>
                        </m:r>
                      </m:e>
                      <m:sub>
                        <m:r>
                          <a:rPr lang="en-US" sz="3200">
                            <a:effectLst/>
                            <a:latin typeface="Cambria Math" panose="02040503050406030204" pitchFamily="18" charset="0"/>
                          </a:rPr>
                          <m:t>0</m:t>
                        </m:r>
                        <m:r>
                          <a:rPr lang="en-US" sz="3200" b="0" i="1" smtClean="0">
                            <a:effectLst/>
                            <a:latin typeface="Cambria Math" panose="02040503050406030204" pitchFamily="18" charset="0"/>
                          </a:rPr>
                          <m:t>𝑗</m:t>
                        </m:r>
                      </m:sub>
                    </m:sSub>
                    <m:r>
                      <a:rPr lang="en-US" sz="3200">
                        <a:effectLst/>
                        <a:latin typeface="Cambria Math" panose="02040503050406030204" pitchFamily="18" charset="0"/>
                      </a:rPr>
                      <m:t>+ </m:t>
                    </m:r>
                    <m:sSub>
                      <m:sSubPr>
                        <m:ctrlPr>
                          <a:rPr lang="en-US" sz="3200" i="1">
                            <a:effectLst/>
                            <a:latin typeface="Cambria Math" panose="02040503050406030204" pitchFamily="18" charset="0"/>
                          </a:rPr>
                        </m:ctrlPr>
                      </m:sSubPr>
                      <m:e>
                        <m:r>
                          <a:rPr lang="en-US" sz="3200">
                            <a:effectLst/>
                            <a:latin typeface="Cambria Math" panose="02040503050406030204" pitchFamily="18" charset="0"/>
                          </a:rPr>
                          <m:t>𝛽</m:t>
                        </m:r>
                      </m:e>
                      <m:sub>
                        <m:r>
                          <a:rPr lang="en-US" sz="3200">
                            <a:effectLst/>
                            <a:latin typeface="Cambria Math" panose="02040503050406030204" pitchFamily="18" charset="0"/>
                          </a:rPr>
                          <m:t>1</m:t>
                        </m:r>
                        <m:r>
                          <a:rPr lang="en-US" sz="3200" b="0" i="1" smtClean="0">
                            <a:effectLst/>
                            <a:latin typeface="Cambria Math" panose="02040503050406030204" pitchFamily="18" charset="0"/>
                          </a:rPr>
                          <m:t>𝑗</m:t>
                        </m:r>
                      </m:sub>
                    </m:sSub>
                    <m:r>
                      <a:rPr lang="en-US" sz="3200">
                        <a:effectLst/>
                        <a:latin typeface="Cambria Math" panose="02040503050406030204" pitchFamily="18" charset="0"/>
                      </a:rPr>
                      <m:t>𝑡𝑖𝑚</m:t>
                    </m:r>
                    <m:sSub>
                      <m:sSubPr>
                        <m:ctrlPr>
                          <a:rPr lang="en-US" sz="3200" i="1">
                            <a:effectLst/>
                            <a:latin typeface="Cambria Math" panose="02040503050406030204" pitchFamily="18" charset="0"/>
                          </a:rPr>
                        </m:ctrlPr>
                      </m:sSubPr>
                      <m:e>
                        <m:r>
                          <a:rPr lang="en-US" sz="3200">
                            <a:effectLst/>
                            <a:latin typeface="Cambria Math" panose="02040503050406030204" pitchFamily="18" charset="0"/>
                          </a:rPr>
                          <m:t>𝑒</m:t>
                        </m:r>
                      </m:e>
                      <m:sub>
                        <m:r>
                          <a:rPr lang="en-US" sz="3200">
                            <a:effectLst/>
                            <a:latin typeface="Cambria Math" panose="02040503050406030204" pitchFamily="18" charset="0"/>
                          </a:rPr>
                          <m:t>𝑖𝑗</m:t>
                        </m:r>
                      </m:sub>
                    </m:sSub>
                    <m:r>
                      <a:rPr lang="en-US" sz="3200">
                        <a:effectLst/>
                        <a:latin typeface="Cambria Math" panose="02040503050406030204" pitchFamily="18" charset="0"/>
                      </a:rPr>
                      <m:t>+ </m:t>
                    </m:r>
                    <m:sSub>
                      <m:sSubPr>
                        <m:ctrlPr>
                          <a:rPr lang="en-US" sz="3200" i="1">
                            <a:effectLst/>
                            <a:latin typeface="Cambria Math" panose="02040503050406030204" pitchFamily="18" charset="0"/>
                          </a:rPr>
                        </m:ctrlPr>
                      </m:sSubPr>
                      <m:e>
                        <m:r>
                          <a:rPr lang="en-US" sz="3200">
                            <a:effectLst/>
                            <a:latin typeface="Cambria Math" panose="02040503050406030204" pitchFamily="18" charset="0"/>
                          </a:rPr>
                          <m:t>𝜖</m:t>
                        </m:r>
                      </m:e>
                      <m:sub>
                        <m:r>
                          <a:rPr lang="en-US" sz="3200">
                            <a:effectLst/>
                            <a:latin typeface="Cambria Math" panose="02040503050406030204" pitchFamily="18" charset="0"/>
                          </a:rPr>
                          <m:t>𝑖𝑗</m:t>
                        </m:r>
                      </m:sub>
                    </m:sSub>
                  </m:oMath>
                </a14:m>
                <a:endParaRPr lang="en-US" dirty="0"/>
              </a:p>
              <a:p>
                <a:r>
                  <a:rPr lang="en-US" dirty="0"/>
                  <a:t>Level 2: </a:t>
                </a:r>
                <a14:m>
                  <m:oMath xmlns:m="http://schemas.openxmlformats.org/officeDocument/2006/math">
                    <m:r>
                      <a:rPr lang="en-US" sz="3200" b="0" i="0" smtClean="0">
                        <a:effectLst/>
                        <a:latin typeface="Cambria Math" panose="02040503050406030204" pitchFamily="18" charset="0"/>
                      </a:rPr>
                      <m:t>         </m:t>
                    </m:r>
                    <m:sSub>
                      <m:sSubPr>
                        <m:ctrlPr>
                          <a:rPr lang="en-US" sz="3200" b="0" i="1" smtClean="0">
                            <a:effectLst/>
                            <a:latin typeface="Cambria Math" panose="02040503050406030204" pitchFamily="18" charset="0"/>
                          </a:rPr>
                        </m:ctrlPr>
                      </m:sSubPr>
                      <m:e>
                        <m:r>
                          <a:rPr lang="en-US" sz="3200" b="0" i="1" smtClean="0">
                            <a:effectLst/>
                            <a:latin typeface="Cambria Math" panose="02040503050406030204" pitchFamily="18" charset="0"/>
                          </a:rPr>
                          <m:t>𝛽</m:t>
                        </m:r>
                      </m:e>
                      <m:sub>
                        <m:r>
                          <a:rPr lang="en-US" sz="3200" b="0" i="1" smtClean="0">
                            <a:effectLst/>
                            <a:latin typeface="Cambria Math" panose="02040503050406030204" pitchFamily="18" charset="0"/>
                          </a:rPr>
                          <m:t>0</m:t>
                        </m:r>
                        <m:r>
                          <a:rPr lang="en-US" sz="3200" b="0" i="1" smtClean="0">
                            <a:effectLst/>
                            <a:latin typeface="Cambria Math" panose="02040503050406030204" pitchFamily="18" charset="0"/>
                          </a:rPr>
                          <m:t>𝑗</m:t>
                        </m:r>
                      </m:sub>
                    </m:sSub>
                    <m:r>
                      <a:rPr lang="en-US" sz="3200">
                        <a:effectLst/>
                        <a:latin typeface="Cambria Math" panose="02040503050406030204" pitchFamily="18" charset="0"/>
                      </a:rPr>
                      <m:t>= </m:t>
                    </m:r>
                    <m:sSub>
                      <m:sSubPr>
                        <m:ctrlPr>
                          <a:rPr lang="en-US" sz="3200" i="1">
                            <a:effectLst/>
                            <a:latin typeface="Cambria Math" panose="02040503050406030204" pitchFamily="18" charset="0"/>
                          </a:rPr>
                        </m:ctrlPr>
                      </m:sSubPr>
                      <m:e>
                        <m:r>
                          <a:rPr lang="en-US" sz="3200">
                            <a:effectLst/>
                            <a:latin typeface="Cambria Math" panose="02040503050406030204" pitchFamily="18" charset="0"/>
                          </a:rPr>
                          <m:t>𝛽</m:t>
                        </m:r>
                      </m:e>
                      <m:sub>
                        <m:r>
                          <a:rPr lang="en-US" sz="3200">
                            <a:effectLst/>
                            <a:latin typeface="Cambria Math" panose="02040503050406030204" pitchFamily="18" charset="0"/>
                          </a:rPr>
                          <m:t>00</m:t>
                        </m:r>
                      </m:sub>
                    </m:sSub>
                    <m:r>
                      <a:rPr lang="en-US" sz="3200">
                        <a:effectLst/>
                        <a:latin typeface="Cambria Math" panose="02040503050406030204" pitchFamily="18" charset="0"/>
                      </a:rPr>
                      <m:t>+ </m:t>
                    </m:r>
                    <m:sSub>
                      <m:sSubPr>
                        <m:ctrlPr>
                          <a:rPr lang="en-US" sz="3200" i="1">
                            <a:effectLst/>
                            <a:latin typeface="Cambria Math" panose="02040503050406030204" pitchFamily="18" charset="0"/>
                          </a:rPr>
                        </m:ctrlPr>
                      </m:sSubPr>
                      <m:e>
                        <m:r>
                          <a:rPr lang="en-US" sz="3200">
                            <a:effectLst/>
                            <a:latin typeface="Cambria Math" panose="02040503050406030204" pitchFamily="18" charset="0"/>
                          </a:rPr>
                          <m:t>𝑢</m:t>
                        </m:r>
                      </m:e>
                      <m:sub>
                        <m:r>
                          <a:rPr lang="en-US" sz="3200">
                            <a:effectLst/>
                            <a:latin typeface="Cambria Math" panose="02040503050406030204" pitchFamily="18" charset="0"/>
                          </a:rPr>
                          <m:t>0</m:t>
                        </m:r>
                        <m:r>
                          <a:rPr lang="en-US" sz="3200">
                            <a:effectLst/>
                            <a:latin typeface="Cambria Math" panose="02040503050406030204" pitchFamily="18" charset="0"/>
                          </a:rPr>
                          <m:t>𝑗</m:t>
                        </m:r>
                      </m:sub>
                    </m:sSub>
                  </m:oMath>
                </a14:m>
                <a:endParaRPr lang="en-US" sz="3200" i="1" dirty="0">
                  <a:effectLst/>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3200" b="0" i="1" smtClean="0">
                              <a:effectLst/>
                              <a:latin typeface="Cambria Math" panose="02040503050406030204" pitchFamily="18" charset="0"/>
                            </a:rPr>
                          </m:ctrlPr>
                        </m:sSubPr>
                        <m:e>
                          <m:r>
                            <a:rPr lang="en-US" sz="3200" b="0" i="1" smtClean="0">
                              <a:effectLst/>
                              <a:latin typeface="Cambria Math" panose="02040503050406030204" pitchFamily="18" charset="0"/>
                            </a:rPr>
                            <m:t>𝛽</m:t>
                          </m:r>
                        </m:e>
                        <m:sub>
                          <m:r>
                            <a:rPr lang="en-US" sz="3200" b="0" i="1" smtClean="0">
                              <a:effectLst/>
                              <a:latin typeface="Cambria Math" panose="02040503050406030204" pitchFamily="18" charset="0"/>
                            </a:rPr>
                            <m:t>1</m:t>
                          </m:r>
                          <m:r>
                            <a:rPr lang="en-US" sz="3200" b="0" i="1" smtClean="0">
                              <a:effectLst/>
                              <a:latin typeface="Cambria Math" panose="02040503050406030204" pitchFamily="18" charset="0"/>
                            </a:rPr>
                            <m:t>𝑗</m:t>
                          </m:r>
                        </m:sub>
                      </m:sSub>
                      <m:r>
                        <a:rPr lang="en-US" sz="3200">
                          <a:effectLst/>
                          <a:latin typeface="Cambria Math" panose="02040503050406030204" pitchFamily="18" charset="0"/>
                        </a:rPr>
                        <m:t>= </m:t>
                      </m:r>
                      <m:sSub>
                        <m:sSubPr>
                          <m:ctrlPr>
                            <a:rPr lang="en-US" sz="3200" i="1">
                              <a:effectLst/>
                              <a:latin typeface="Cambria Math" panose="02040503050406030204" pitchFamily="18" charset="0"/>
                            </a:rPr>
                          </m:ctrlPr>
                        </m:sSubPr>
                        <m:e>
                          <m:r>
                            <a:rPr lang="en-US" sz="3200">
                              <a:effectLst/>
                              <a:latin typeface="Cambria Math" panose="02040503050406030204" pitchFamily="18" charset="0"/>
                            </a:rPr>
                            <m:t>𝛽</m:t>
                          </m:r>
                        </m:e>
                        <m:sub>
                          <m:r>
                            <a:rPr lang="en-US" sz="3200">
                              <a:effectLst/>
                              <a:latin typeface="Cambria Math" panose="02040503050406030204" pitchFamily="18" charset="0"/>
                            </a:rPr>
                            <m:t>10</m:t>
                          </m:r>
                        </m:sub>
                      </m:sSub>
                      <m:r>
                        <a:rPr lang="en-US" sz="3200">
                          <a:effectLst/>
                          <a:latin typeface="Cambria Math" panose="02040503050406030204" pitchFamily="18" charset="0"/>
                        </a:rPr>
                        <m:t>+</m:t>
                      </m:r>
                      <m:sSub>
                        <m:sSubPr>
                          <m:ctrlPr>
                            <a:rPr lang="en-US" sz="3200" i="1">
                              <a:effectLst/>
                              <a:latin typeface="Cambria Math" panose="02040503050406030204" pitchFamily="18" charset="0"/>
                            </a:rPr>
                          </m:ctrlPr>
                        </m:sSubPr>
                        <m:e>
                          <m:r>
                            <a:rPr lang="en-US" sz="3200">
                              <a:effectLst/>
                              <a:latin typeface="Cambria Math" panose="02040503050406030204" pitchFamily="18" charset="0"/>
                            </a:rPr>
                            <m:t>𝑢</m:t>
                          </m:r>
                        </m:e>
                        <m:sub>
                          <m:r>
                            <a:rPr lang="en-US" sz="3200">
                              <a:effectLst/>
                              <a:latin typeface="Cambria Math" panose="02040503050406030204" pitchFamily="18" charset="0"/>
                            </a:rPr>
                            <m:t>1</m:t>
                          </m:r>
                          <m:r>
                            <a:rPr lang="en-US" sz="3200">
                              <a:effectLst/>
                              <a:latin typeface="Cambria Math" panose="02040503050406030204" pitchFamily="18" charset="0"/>
                            </a:rPr>
                            <m:t>𝑗</m:t>
                          </m:r>
                        </m:sub>
                      </m:sSub>
                    </m:oMath>
                  </m:oMathPara>
                </a14:m>
                <a:endParaRPr lang="en-US" dirty="0"/>
              </a:p>
              <a:p>
                <a:pPr marL="0" indent="0">
                  <a:buNone/>
                </a:pPr>
                <a:r>
                  <a:rPr lang="en-US" dirty="0"/>
                  <a:t>Random slopes on time… so have formulas for how variances and covariances change with time</a:t>
                </a:r>
              </a:p>
            </p:txBody>
          </p:sp>
        </mc:Choice>
        <mc:Fallback xmlns="">
          <p:sp>
            <p:nvSpPr>
              <p:cNvPr id="3" name="Content Placeholder 2">
                <a:extLst>
                  <a:ext uri="{FF2B5EF4-FFF2-40B4-BE49-F238E27FC236}">
                    <a16:creationId xmlns:a16="http://schemas.microsoft.com/office/drawing/2014/main" id="{E37D1616-C8D4-E1C9-BE7F-C27FB5E0A5C1}"/>
                  </a:ext>
                </a:extLst>
              </p:cNvPr>
              <p:cNvSpPr>
                <a:spLocks noGrp="1" noRot="1" noChangeAspect="1" noMove="1" noResize="1" noEditPoints="1" noAdjustHandles="1" noChangeArrowheads="1" noChangeShapeType="1" noTextEdit="1"/>
              </p:cNvSpPr>
              <p:nvPr>
                <p:ph idx="1"/>
              </p:nvPr>
            </p:nvSpPr>
            <p:spPr>
              <a:blipFill>
                <a:blip r:embed="rId2"/>
                <a:stretch>
                  <a:fillRect l="-1704" r="-370"/>
                </a:stretch>
              </a:blipFill>
            </p:spPr>
            <p:txBody>
              <a:bodyPr/>
              <a:lstStyle/>
              <a:p>
                <a:r>
                  <a:rPr lang="en-US">
                    <a:noFill/>
                  </a:rPr>
                  <a:t> </a:t>
                </a:r>
              </a:p>
            </p:txBody>
          </p:sp>
        </mc:Fallback>
      </mc:AlternateContent>
      <p:pic>
        <p:nvPicPr>
          <p:cNvPr id="6" name="Picture 5" descr="reminder of the equation and covariance equations">
            <a:extLst>
              <a:ext uri="{FF2B5EF4-FFF2-40B4-BE49-F238E27FC236}">
                <a16:creationId xmlns:a16="http://schemas.microsoft.com/office/drawing/2014/main" id="{4F98F29B-224D-D435-61A1-B001A0F5B620}"/>
              </a:ext>
            </a:extLst>
          </p:cNvPr>
          <p:cNvPicPr>
            <a:picLocks noChangeAspect="1"/>
          </p:cNvPicPr>
          <p:nvPr/>
        </p:nvPicPr>
        <p:blipFill>
          <a:blip r:embed="rId3"/>
          <a:stretch>
            <a:fillRect/>
          </a:stretch>
        </p:blipFill>
        <p:spPr>
          <a:xfrm>
            <a:off x="2154795" y="5480049"/>
            <a:ext cx="4834409" cy="11001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026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93445-BF93-6FE1-555C-FB5443F94589}"/>
              </a:ext>
            </a:extLst>
          </p:cNvPr>
          <p:cNvSpPr>
            <a:spLocks noGrp="1"/>
          </p:cNvSpPr>
          <p:nvPr>
            <p:ph type="title"/>
          </p:nvPr>
        </p:nvSpPr>
        <p:spPr/>
        <p:txBody>
          <a:bodyPr/>
          <a:lstStyle/>
          <a:p>
            <a:r>
              <a:rPr lang="en-US" dirty="0"/>
              <a:t>Linear time trend?</a:t>
            </a:r>
          </a:p>
        </p:txBody>
      </p:sp>
      <p:sp>
        <p:nvSpPr>
          <p:cNvPr id="3" name="Content Placeholder 2">
            <a:extLst>
              <a:ext uri="{FF2B5EF4-FFF2-40B4-BE49-F238E27FC236}">
                <a16:creationId xmlns:a16="http://schemas.microsoft.com/office/drawing/2014/main" id="{AD85703F-B449-D3E9-5C67-35F17F2383ED}"/>
              </a:ext>
            </a:extLst>
          </p:cNvPr>
          <p:cNvSpPr>
            <a:spLocks noGrp="1"/>
          </p:cNvSpPr>
          <p:nvPr>
            <p:ph idx="1"/>
          </p:nvPr>
        </p:nvSpPr>
        <p:spPr/>
        <p:txBody>
          <a:bodyPr/>
          <a:lstStyle/>
          <a:p>
            <a:r>
              <a:rPr lang="en-US" dirty="0"/>
              <a:t>Composite</a:t>
            </a:r>
          </a:p>
          <a:p>
            <a:r>
              <a:rPr lang="en-US" dirty="0"/>
              <a:t>Level equations</a:t>
            </a:r>
          </a:p>
        </p:txBody>
      </p:sp>
      <p:pic>
        <p:nvPicPr>
          <p:cNvPr id="8" name="Content Placeholder 4" descr="model equation for quadratic trend with no random slopes">
            <a:extLst>
              <a:ext uri="{FF2B5EF4-FFF2-40B4-BE49-F238E27FC236}">
                <a16:creationId xmlns:a16="http://schemas.microsoft.com/office/drawing/2014/main" id="{26D877AE-40B9-2C0B-AAF8-7699FA260326}"/>
              </a:ext>
            </a:extLst>
          </p:cNvPr>
          <p:cNvPicPr>
            <a:picLocks noChangeAspect="1"/>
          </p:cNvPicPr>
          <p:nvPr/>
        </p:nvPicPr>
        <p:blipFill>
          <a:blip r:embed="rId2"/>
          <a:stretch>
            <a:fillRect/>
          </a:stretch>
        </p:blipFill>
        <p:spPr bwMode="auto">
          <a:xfrm>
            <a:off x="2896678" y="1542531"/>
            <a:ext cx="6387051" cy="63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level 1 and level 2 equations for same model">
            <a:extLst>
              <a:ext uri="{FF2B5EF4-FFF2-40B4-BE49-F238E27FC236}">
                <a16:creationId xmlns:a16="http://schemas.microsoft.com/office/drawing/2014/main" id="{4058CAE9-ADB1-384B-B4D2-F9141FA38911}"/>
              </a:ext>
            </a:extLst>
          </p:cNvPr>
          <p:cNvPicPr>
            <a:picLocks noChangeAspect="1"/>
          </p:cNvPicPr>
          <p:nvPr/>
        </p:nvPicPr>
        <p:blipFill>
          <a:blip r:embed="rId3"/>
          <a:stretch>
            <a:fillRect/>
          </a:stretch>
        </p:blipFill>
        <p:spPr>
          <a:xfrm>
            <a:off x="2057400" y="2782883"/>
            <a:ext cx="5975791" cy="1219200"/>
          </a:xfrm>
          <a:prstGeom prst="rect">
            <a:avLst/>
          </a:prstGeom>
        </p:spPr>
      </p:pic>
      <p:pic>
        <p:nvPicPr>
          <p:cNvPr id="12" name="Picture 11" descr="graph showing the fitted model with quadratic trend for 9 schools">
            <a:extLst>
              <a:ext uri="{FF2B5EF4-FFF2-40B4-BE49-F238E27FC236}">
                <a16:creationId xmlns:a16="http://schemas.microsoft.com/office/drawing/2014/main" id="{6740AADF-9C70-D5E4-4E80-694BCE4B1B10}"/>
              </a:ext>
            </a:extLst>
          </p:cNvPr>
          <p:cNvPicPr>
            <a:picLocks noChangeAspect="1"/>
          </p:cNvPicPr>
          <p:nvPr/>
        </p:nvPicPr>
        <p:blipFill>
          <a:blip r:embed="rId4"/>
          <a:stretch>
            <a:fillRect/>
          </a:stretch>
        </p:blipFill>
        <p:spPr>
          <a:xfrm>
            <a:off x="3310631" y="4141129"/>
            <a:ext cx="5200688" cy="2628919"/>
          </a:xfrm>
          <a:prstGeom prst="rect">
            <a:avLst/>
          </a:prstGeom>
        </p:spPr>
      </p:pic>
      <p:pic>
        <p:nvPicPr>
          <p:cNvPr id="14" name="Picture 13" descr="graph showing hte estimated quadratic trend">
            <a:extLst>
              <a:ext uri="{FF2B5EF4-FFF2-40B4-BE49-F238E27FC236}">
                <a16:creationId xmlns:a16="http://schemas.microsoft.com/office/drawing/2014/main" id="{74B0BB68-5DD8-50F3-9773-7D6E45ED95BC}"/>
              </a:ext>
            </a:extLst>
          </p:cNvPr>
          <p:cNvPicPr>
            <a:picLocks noChangeAspect="1"/>
          </p:cNvPicPr>
          <p:nvPr/>
        </p:nvPicPr>
        <p:blipFill>
          <a:blip r:embed="rId5"/>
          <a:stretch>
            <a:fillRect/>
          </a:stretch>
        </p:blipFill>
        <p:spPr>
          <a:xfrm>
            <a:off x="618940" y="3942838"/>
            <a:ext cx="2209816" cy="2343167"/>
          </a:xfrm>
          <a:prstGeom prst="rect">
            <a:avLst/>
          </a:prstGeom>
        </p:spPr>
      </p:pic>
    </p:spTree>
    <p:extLst>
      <p:ext uri="{BB962C8B-B14F-4D97-AF65-F5344CB8AC3E}">
        <p14:creationId xmlns:p14="http://schemas.microsoft.com/office/powerpoint/2010/main" val="20743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316B3-8F57-8AB0-F752-C381AB1B2D88}"/>
              </a:ext>
            </a:extLst>
          </p:cNvPr>
          <p:cNvSpPr>
            <a:spLocks noGrp="1"/>
          </p:cNvSpPr>
          <p:nvPr>
            <p:ph type="title"/>
          </p:nvPr>
        </p:nvSpPr>
        <p:spPr/>
        <p:txBody>
          <a:bodyPr/>
          <a:lstStyle/>
          <a:p>
            <a:r>
              <a:rPr lang="en-US" dirty="0"/>
              <a:t>Random slopes?</a:t>
            </a:r>
          </a:p>
        </p:txBody>
      </p:sp>
      <p:sp>
        <p:nvSpPr>
          <p:cNvPr id="3" name="Content Placeholder 2">
            <a:extLst>
              <a:ext uri="{FF2B5EF4-FFF2-40B4-BE49-F238E27FC236}">
                <a16:creationId xmlns:a16="http://schemas.microsoft.com/office/drawing/2014/main" id="{1A7808D9-398D-DE53-D10B-059024B19A5E}"/>
              </a:ext>
            </a:extLst>
          </p:cNvPr>
          <p:cNvSpPr>
            <a:spLocks noGrp="1"/>
          </p:cNvSpPr>
          <p:nvPr>
            <p:ph idx="1"/>
          </p:nvPr>
        </p:nvSpPr>
        <p:spPr/>
        <p:txBody>
          <a:bodyPr/>
          <a:lstStyle/>
          <a:p>
            <a:r>
              <a:rPr lang="en-US" dirty="0"/>
              <a:t>How many parameters do we add?</a:t>
            </a:r>
          </a:p>
        </p:txBody>
      </p:sp>
      <p:pic>
        <p:nvPicPr>
          <p:cNvPr id="5" name="Picture 4" descr="showing the model equations for a quadratic trend with random slopes on both time and time^2">
            <a:extLst>
              <a:ext uri="{FF2B5EF4-FFF2-40B4-BE49-F238E27FC236}">
                <a16:creationId xmlns:a16="http://schemas.microsoft.com/office/drawing/2014/main" id="{5AACD1DA-3C41-9376-B71A-66CE2EC6341D}"/>
              </a:ext>
            </a:extLst>
          </p:cNvPr>
          <p:cNvPicPr>
            <a:picLocks noChangeAspect="1"/>
          </p:cNvPicPr>
          <p:nvPr/>
        </p:nvPicPr>
        <p:blipFill>
          <a:blip r:embed="rId3"/>
          <a:stretch>
            <a:fillRect/>
          </a:stretch>
        </p:blipFill>
        <p:spPr>
          <a:xfrm>
            <a:off x="1371600" y="2667000"/>
            <a:ext cx="5783584" cy="2514600"/>
          </a:xfrm>
          <a:prstGeom prst="rect">
            <a:avLst/>
          </a:prstGeom>
        </p:spPr>
      </p:pic>
    </p:spTree>
    <p:extLst>
      <p:ext uri="{BB962C8B-B14F-4D97-AF65-F5344CB8AC3E}">
        <p14:creationId xmlns:p14="http://schemas.microsoft.com/office/powerpoint/2010/main" val="3914446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ideas</a:t>
            </a:r>
          </a:p>
        </p:txBody>
      </p:sp>
      <p:sp>
        <p:nvSpPr>
          <p:cNvPr id="3" name="Content Placeholder 2"/>
          <p:cNvSpPr>
            <a:spLocks noGrp="1"/>
          </p:cNvSpPr>
          <p:nvPr>
            <p:ph idx="1"/>
          </p:nvPr>
        </p:nvSpPr>
        <p:spPr/>
        <p:txBody>
          <a:bodyPr>
            <a:normAutofit fontScale="92500"/>
          </a:bodyPr>
          <a:lstStyle/>
          <a:p>
            <a:r>
              <a:rPr lang="en-US" dirty="0"/>
              <a:t>Variability explained by time trend</a:t>
            </a:r>
          </a:p>
          <a:p>
            <a:pPr lvl="1"/>
            <a:r>
              <a:rPr lang="en-US" dirty="0"/>
              <a:t>Level 1 residuals = Unexplained variation about the time trend</a:t>
            </a:r>
          </a:p>
          <a:p>
            <a:pPr lvl="1"/>
            <a:r>
              <a:rPr lang="en-US" dirty="0"/>
              <a:t>Evaluation of linearity of time trend</a:t>
            </a:r>
          </a:p>
          <a:p>
            <a:pPr lvl="1"/>
            <a:r>
              <a:rPr lang="en-US" dirty="0"/>
              <a:t>Exchangeability means no “pattern” to the time points</a:t>
            </a:r>
          </a:p>
          <a:p>
            <a:r>
              <a:rPr lang="en-US" dirty="0"/>
              <a:t>Adding a Level 2 variable</a:t>
            </a:r>
          </a:p>
          <a:p>
            <a:pPr lvl="1"/>
            <a:r>
              <a:rPr lang="en-US" dirty="0"/>
              <a:t>Does it explain variation in intercepts</a:t>
            </a:r>
          </a:p>
          <a:p>
            <a:pPr lvl="2"/>
            <a:r>
              <a:rPr lang="en-US" dirty="0">
                <a:solidFill>
                  <a:srgbClr val="0070C0"/>
                </a:solidFill>
              </a:rPr>
              <a:t>Variable becomes part of the intercept</a:t>
            </a:r>
          </a:p>
          <a:p>
            <a:pPr lvl="1"/>
            <a:r>
              <a:rPr lang="en-US" dirty="0"/>
              <a:t>Does cross level interaction explain variation in slopes</a:t>
            </a:r>
          </a:p>
          <a:p>
            <a:pPr lvl="2"/>
            <a:r>
              <a:rPr lang="en-US" dirty="0"/>
              <a:t>With interaction, variable becomes part of slope coefficient</a:t>
            </a:r>
          </a:p>
        </p:txBody>
      </p:sp>
    </p:spTree>
    <p:extLst>
      <p:ext uri="{BB962C8B-B14F-4D97-AF65-F5344CB8AC3E}">
        <p14:creationId xmlns:p14="http://schemas.microsoft.com/office/powerpoint/2010/main" val="156192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180D5-7621-B848-CC91-69A5EA4ED72E}"/>
              </a:ext>
            </a:extLst>
          </p:cNvPr>
          <p:cNvSpPr>
            <a:spLocks noGrp="1"/>
          </p:cNvSpPr>
          <p:nvPr>
            <p:ph type="title"/>
          </p:nvPr>
        </p:nvSpPr>
        <p:spPr/>
        <p:txBody>
          <a:bodyPr/>
          <a:lstStyle/>
          <a:p>
            <a:r>
              <a:rPr lang="en-US" dirty="0"/>
              <a:t>To Do</a:t>
            </a:r>
          </a:p>
        </p:txBody>
      </p:sp>
      <p:sp>
        <p:nvSpPr>
          <p:cNvPr id="3" name="Content Placeholder 2">
            <a:extLst>
              <a:ext uri="{FF2B5EF4-FFF2-40B4-BE49-F238E27FC236}">
                <a16:creationId xmlns:a16="http://schemas.microsoft.com/office/drawing/2014/main" id="{81C76096-FB0C-003F-8DB4-9F7E7258FE75}"/>
              </a:ext>
            </a:extLst>
          </p:cNvPr>
          <p:cNvSpPr>
            <a:spLocks noGrp="1"/>
          </p:cNvSpPr>
          <p:nvPr>
            <p:ph idx="1"/>
          </p:nvPr>
        </p:nvSpPr>
        <p:spPr/>
        <p:txBody>
          <a:bodyPr/>
          <a:lstStyle/>
          <a:p>
            <a:r>
              <a:rPr lang="en-US" dirty="0"/>
              <a:t>Day 15 quiz – due noon Friday</a:t>
            </a:r>
          </a:p>
          <a:p>
            <a:r>
              <a:rPr lang="en-US" dirty="0"/>
              <a:t>Day 15 computer problem (with partner?) – due noon Friday</a:t>
            </a:r>
          </a:p>
          <a:p>
            <a:r>
              <a:rPr lang="en-US" dirty="0"/>
              <a:t>HW 7 – due 7am Monday</a:t>
            </a:r>
          </a:p>
          <a:p>
            <a:r>
              <a:rPr lang="en-US" dirty="0"/>
              <a:t>Guest speaker first thing Monday </a:t>
            </a:r>
          </a:p>
          <a:p>
            <a:r>
              <a:rPr lang="en-US" dirty="0"/>
              <a:t>Projects!</a:t>
            </a:r>
          </a:p>
          <a:p>
            <a:pPr lvl="1"/>
            <a:r>
              <a:rPr lang="en-US" dirty="0"/>
              <a:t>Submit part 3</a:t>
            </a:r>
          </a:p>
        </p:txBody>
      </p:sp>
    </p:spTree>
    <p:extLst>
      <p:ext uri="{BB962C8B-B14F-4D97-AF65-F5344CB8AC3E}">
        <p14:creationId xmlns:p14="http://schemas.microsoft.com/office/powerpoint/2010/main" val="4108740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57200" y="457200"/>
            <a:ext cx="6019800" cy="2724150"/>
          </a:xfrm>
          <a:prstGeom prst="rect">
            <a:avLst/>
          </a:prstGeom>
        </p:spPr>
        <p:style>
          <a:lnRef idx="2">
            <a:schemeClr val="accent2"/>
          </a:lnRef>
          <a:fillRef idx="1">
            <a:schemeClr val="lt1"/>
          </a:fillRef>
          <a:effectRef idx="0">
            <a:schemeClr val="accent2"/>
          </a:effectRef>
          <a:fontRef idx="minor">
            <a:schemeClr val="dk1"/>
          </a:fontRef>
        </p:style>
      </p:pic>
      <p:sp>
        <p:nvSpPr>
          <p:cNvPr id="5" name="TextBox 4"/>
          <p:cNvSpPr txBox="1"/>
          <p:nvPr/>
        </p:nvSpPr>
        <p:spPr>
          <a:xfrm>
            <a:off x="6858000" y="1143000"/>
            <a:ext cx="1544012" cy="646331"/>
          </a:xfrm>
          <a:prstGeom prst="rect">
            <a:avLst/>
          </a:prstGeom>
          <a:noFill/>
        </p:spPr>
        <p:txBody>
          <a:bodyPr wrap="none" rtlCol="0">
            <a:spAutoFit/>
          </a:bodyPr>
          <a:lstStyle/>
          <a:p>
            <a:r>
              <a:rPr lang="en-US" dirty="0"/>
              <a:t>Linear model</a:t>
            </a:r>
          </a:p>
          <a:p>
            <a:r>
              <a:rPr lang="en-US" dirty="0"/>
              <a:t>6 parameters</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4325" y="3527374"/>
            <a:ext cx="6162675" cy="2762250"/>
          </a:xfrm>
          <a:prstGeom prst="rect">
            <a:avLst/>
          </a:prstGeom>
        </p:spPr>
        <p:style>
          <a:lnRef idx="2">
            <a:schemeClr val="accent2"/>
          </a:lnRef>
          <a:fillRef idx="1">
            <a:schemeClr val="lt1"/>
          </a:fillRef>
          <a:effectRef idx="0">
            <a:schemeClr val="accent2"/>
          </a:effectRef>
          <a:fontRef idx="minor">
            <a:schemeClr val="dk1"/>
          </a:fontRef>
        </p:style>
      </p:pic>
      <p:sp>
        <p:nvSpPr>
          <p:cNvPr id="8" name="TextBox 7"/>
          <p:cNvSpPr txBox="1"/>
          <p:nvPr/>
        </p:nvSpPr>
        <p:spPr>
          <a:xfrm>
            <a:off x="6619875" y="3962400"/>
            <a:ext cx="2082621" cy="923330"/>
          </a:xfrm>
          <a:prstGeom prst="rect">
            <a:avLst/>
          </a:prstGeom>
          <a:noFill/>
        </p:spPr>
        <p:txBody>
          <a:bodyPr wrap="none" rtlCol="0">
            <a:spAutoFit/>
          </a:bodyPr>
          <a:lstStyle/>
          <a:p>
            <a:r>
              <a:rPr lang="en-US" dirty="0"/>
              <a:t>Quadratic but only</a:t>
            </a:r>
          </a:p>
          <a:p>
            <a:r>
              <a:rPr lang="en-US" dirty="0"/>
              <a:t>random intercepts</a:t>
            </a:r>
          </a:p>
          <a:p>
            <a:r>
              <a:rPr lang="en-US" dirty="0"/>
              <a:t>5 parameters</a:t>
            </a:r>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549721" y="2803474"/>
            <a:ext cx="3152775" cy="723900"/>
          </a:xfrm>
          <a:prstGeom prst="rect">
            <a:avLst/>
          </a:prstGeom>
        </p:spPr>
      </p:pic>
    </p:spTree>
    <p:extLst>
      <p:ext uri="{BB962C8B-B14F-4D97-AF65-F5344CB8AC3E}">
        <p14:creationId xmlns:p14="http://schemas.microsoft.com/office/powerpoint/2010/main" val="288991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Piecewise linear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𝑌</m:t>
                        </m:r>
                      </m:e>
                      <m:sub>
                        <m:r>
                          <a:rPr lang="en-US" sz="2800" b="0" i="1" smtClean="0">
                            <a:latin typeface="Cambria Math" panose="02040503050406030204" pitchFamily="18" charset="0"/>
                          </a:rPr>
                          <m:t>𝑖𝑗</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𝛽</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𝑢</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𝛽</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𝑦𝑒𝑎𝑟</m:t>
                    </m:r>
                    <m:r>
                      <a:rPr lang="en-US" sz="2800" b="0" i="1" smtClean="0">
                        <a:latin typeface="Cambria Math" panose="02040503050406030204" pitchFamily="18" charset="0"/>
                      </a:rPr>
                      <m:t>0809+</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𝛽</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𝑦𝑒𝑎𝑟</m:t>
                    </m:r>
                    <m:r>
                      <a:rPr lang="en-US" sz="2800" b="0" i="1" smtClean="0">
                        <a:latin typeface="Cambria Math" panose="02040503050406030204" pitchFamily="18" charset="0"/>
                      </a:rPr>
                      <m:t>0910+</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𝜖</m:t>
                        </m:r>
                      </m:e>
                      <m:sub>
                        <m:r>
                          <a:rPr lang="en-US" sz="2800" b="0" i="1" smtClean="0">
                            <a:latin typeface="Cambria Math" panose="02040503050406030204" pitchFamily="18" charset="0"/>
                          </a:rPr>
                          <m:t>𝑖𝑗</m:t>
                        </m:r>
                      </m:sub>
                    </m:sSub>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85800" y="2438400"/>
            <a:ext cx="5648325" cy="2609850"/>
          </a:xfrm>
          <a:prstGeom prst="rect">
            <a:avLst/>
          </a:prstGeom>
        </p:spPr>
        <p:style>
          <a:lnRef idx="2">
            <a:schemeClr val="accent2"/>
          </a:lnRef>
          <a:fillRef idx="1">
            <a:schemeClr val="lt1"/>
          </a:fillRef>
          <a:effectRef idx="0">
            <a:schemeClr val="accent2"/>
          </a:effectRef>
          <a:fontRef idx="minor">
            <a:schemeClr val="dk1"/>
          </a:fontRef>
        </p:style>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410200" y="5305241"/>
            <a:ext cx="3095625" cy="990600"/>
          </a:xfrm>
          <a:prstGeom prst="rect">
            <a:avLst/>
          </a:prstGeom>
        </p:spPr>
      </p:pic>
    </p:spTree>
    <p:extLst>
      <p:ext uri="{BB962C8B-B14F-4D97-AF65-F5344CB8AC3E}">
        <p14:creationId xmlns:p14="http://schemas.microsoft.com/office/powerpoint/2010/main" val="397686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8ED30BC1-6014-47F1-86E3-E4B34C75B34E}"/>
              </a:ext>
            </a:extLst>
          </p:cNvPr>
          <p:cNvSpPr>
            <a:spLocks noGrp="1"/>
          </p:cNvSpPr>
          <p:nvPr>
            <p:ph type="title"/>
          </p:nvPr>
        </p:nvSpPr>
        <p:spPr/>
        <p:txBody>
          <a:bodyPr/>
          <a:lstStyle/>
          <a:p>
            <a:r>
              <a:rPr lang="en-US" altLang="en-US" dirty="0"/>
              <a:t>Is the model doing what we want? (2)</a:t>
            </a:r>
          </a:p>
        </p:txBody>
      </p:sp>
      <p:sp>
        <p:nvSpPr>
          <p:cNvPr id="18435" name="Content Placeholder 2">
            <a:extLst>
              <a:ext uri="{FF2B5EF4-FFF2-40B4-BE49-F238E27FC236}">
                <a16:creationId xmlns:a16="http://schemas.microsoft.com/office/drawing/2014/main" id="{8C6CA2F7-6C85-40B3-A851-6001C5B4044A}"/>
              </a:ext>
            </a:extLst>
          </p:cNvPr>
          <p:cNvSpPr>
            <a:spLocks noGrp="1"/>
          </p:cNvSpPr>
          <p:nvPr>
            <p:ph idx="1"/>
          </p:nvPr>
        </p:nvSpPr>
        <p:spPr/>
        <p:txBody>
          <a:bodyPr/>
          <a:lstStyle/>
          <a:p>
            <a:r>
              <a:rPr lang="en-US" altLang="en-US"/>
              <a:t>Observed correlation matrix</a:t>
            </a:r>
          </a:p>
          <a:p>
            <a:endParaRPr lang="en-US" altLang="en-US"/>
          </a:p>
          <a:p>
            <a:endParaRPr lang="en-US" altLang="en-US"/>
          </a:p>
          <a:p>
            <a:endParaRPr lang="en-US" altLang="en-US"/>
          </a:p>
          <a:p>
            <a:r>
              <a:rPr lang="en-US" altLang="en-US"/>
              <a:t>Predicted correlation matrix</a:t>
            </a:r>
          </a:p>
        </p:txBody>
      </p:sp>
      <p:pic>
        <p:nvPicPr>
          <p:cNvPr id="3" name="Picture 2">
            <a:extLst>
              <a:ext uri="{FF2B5EF4-FFF2-40B4-BE49-F238E27FC236}">
                <a16:creationId xmlns:a16="http://schemas.microsoft.com/office/drawing/2014/main" id="{8054E8AF-1D3B-4AC0-908C-A565DB8A875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75298" y="2315954"/>
            <a:ext cx="6868502" cy="1189246"/>
          </a:xfrm>
          <a:prstGeom prst="rect">
            <a:avLst/>
          </a:prstGeom>
        </p:spPr>
      </p:pic>
      <p:pic>
        <p:nvPicPr>
          <p:cNvPr id="5" name="Picture 4">
            <a:extLst>
              <a:ext uri="{FF2B5EF4-FFF2-40B4-BE49-F238E27FC236}">
                <a16:creationId xmlns:a16="http://schemas.microsoft.com/office/drawing/2014/main" id="{E5032402-E91B-45A5-B3EE-43D335350EA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62200" y="4343400"/>
            <a:ext cx="4400739" cy="14478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7BD15DAA-FAFB-4361-BD01-7B980DDBC063}"/>
              </a:ext>
            </a:extLst>
          </p:cNvPr>
          <p:cNvSpPr>
            <a:spLocks noGrp="1"/>
          </p:cNvSpPr>
          <p:nvPr>
            <p:ph type="title"/>
          </p:nvPr>
        </p:nvSpPr>
        <p:spPr/>
        <p:txBody>
          <a:bodyPr/>
          <a:lstStyle/>
          <a:p>
            <a:r>
              <a:rPr lang="en-US" altLang="en-US" dirty="0"/>
              <a:t>Autoregressive (Level 1) residuals</a:t>
            </a:r>
          </a:p>
        </p:txBody>
      </p:sp>
      <p:sp>
        <p:nvSpPr>
          <p:cNvPr id="6147" name="Content Placeholder 2">
            <a:extLst>
              <a:ext uri="{FF2B5EF4-FFF2-40B4-BE49-F238E27FC236}">
                <a16:creationId xmlns:a16="http://schemas.microsoft.com/office/drawing/2014/main" id="{678EF956-8F27-4C6C-983E-E27D9B1A93AF}"/>
              </a:ext>
            </a:extLst>
          </p:cNvPr>
          <p:cNvSpPr>
            <a:spLocks noGrp="1"/>
          </p:cNvSpPr>
          <p:nvPr>
            <p:ph idx="1"/>
          </p:nvPr>
        </p:nvSpPr>
        <p:spPr/>
        <p:txBody>
          <a:bodyPr>
            <a:normAutofit fontScale="92500" lnSpcReduction="20000"/>
          </a:bodyPr>
          <a:lstStyle/>
          <a:p>
            <a:pPr>
              <a:defRPr/>
            </a:pPr>
            <a:r>
              <a:rPr lang="en-US" altLang="en-US" dirty="0"/>
              <a:t>After accounting for the time trend, is there remaining correlation in the Level 1 residuals? </a:t>
            </a:r>
          </a:p>
          <a:p>
            <a:pPr lvl="1">
              <a:defRPr/>
            </a:pPr>
            <a:r>
              <a:rPr lang="en-US" altLang="en-US" dirty="0"/>
              <a:t>AR(1) model:  </a:t>
            </a:r>
            <a:r>
              <a:rPr lang="en-US" altLang="en-US" dirty="0" err="1">
                <a:latin typeface="Symbol" panose="05050102010706020507" pitchFamily="18" charset="2"/>
              </a:rPr>
              <a:t>e</a:t>
            </a:r>
            <a:r>
              <a:rPr lang="en-US" altLang="en-US" i="1" baseline="-25000" dirty="0" err="1"/>
              <a:t>ij</a:t>
            </a:r>
            <a:r>
              <a:rPr lang="en-US" altLang="en-US" dirty="0"/>
              <a:t>=</a:t>
            </a:r>
            <a:r>
              <a:rPr lang="el-GR" altLang="en-US" dirty="0"/>
              <a:t>ρ</a:t>
            </a:r>
            <a:r>
              <a:rPr lang="en-US" altLang="en-US" dirty="0">
                <a:latin typeface="Symbol" panose="05050102010706020507" pitchFamily="18" charset="2"/>
              </a:rPr>
              <a:t>e</a:t>
            </a:r>
            <a:r>
              <a:rPr lang="en-US" altLang="en-US" i="1" baseline="-25000" dirty="0"/>
              <a:t>i</a:t>
            </a:r>
            <a:r>
              <a:rPr lang="en-US" altLang="en-US" baseline="-25000" dirty="0"/>
              <a:t>−1,</a:t>
            </a:r>
            <a:r>
              <a:rPr lang="en-US" altLang="en-US" i="1" baseline="-25000" dirty="0"/>
              <a:t>j</a:t>
            </a:r>
            <a:r>
              <a:rPr lang="en-US" altLang="en-US" dirty="0"/>
              <a:t>+</a:t>
            </a:r>
            <a:r>
              <a:rPr lang="el-GR" altLang="en-US" i="1" dirty="0"/>
              <a:t>ν</a:t>
            </a:r>
            <a:r>
              <a:rPr lang="en-US" altLang="en-US" i="1" baseline="-25000" dirty="0" err="1"/>
              <a:t>ij</a:t>
            </a:r>
            <a:r>
              <a:rPr lang="en-US" altLang="en-US" dirty="0"/>
              <a:t> 	where </a:t>
            </a:r>
            <a:r>
              <a:rPr lang="el-GR" altLang="en-US" i="1" dirty="0"/>
              <a:t>ν</a:t>
            </a:r>
            <a:r>
              <a:rPr lang="en-US" altLang="en-US" i="1" baseline="-25000" dirty="0" err="1"/>
              <a:t>ij</a:t>
            </a:r>
            <a:r>
              <a:rPr lang="en-US" altLang="en-US" i="1" baseline="-25000" dirty="0"/>
              <a:t> </a:t>
            </a:r>
            <a:r>
              <a:rPr lang="en-US" altLang="en-US" dirty="0"/>
              <a:t>~</a:t>
            </a:r>
            <a:r>
              <a:rPr lang="en-US" altLang="en-US" dirty="0" err="1"/>
              <a:t>i.i.d</a:t>
            </a:r>
            <a:r>
              <a:rPr lang="en-US" altLang="en-US" dirty="0"/>
              <a:t>. N(0,</a:t>
            </a:r>
            <a:r>
              <a:rPr lang="el-GR" altLang="en-US" dirty="0"/>
              <a:t>σ</a:t>
            </a:r>
            <a:r>
              <a:rPr lang="el-GR" altLang="en-US" baseline="30000" dirty="0"/>
              <a:t>2</a:t>
            </a:r>
            <a:r>
              <a:rPr lang="el-GR" altLang="en-US" dirty="0"/>
              <a:t>)</a:t>
            </a:r>
            <a:endParaRPr lang="en-US" altLang="en-US" dirty="0"/>
          </a:p>
          <a:p>
            <a:pPr>
              <a:defRPr/>
            </a:pPr>
            <a:r>
              <a:rPr lang="en-US" altLang="en-US" dirty="0"/>
              <a:t>Var(</a:t>
            </a:r>
            <a:r>
              <a:rPr lang="en-US" altLang="en-US" dirty="0" err="1">
                <a:latin typeface="Symbol" panose="05050102010706020507" pitchFamily="18" charset="2"/>
              </a:rPr>
              <a:t>e</a:t>
            </a:r>
            <a:r>
              <a:rPr lang="en-US" altLang="en-US" i="1" baseline="-25000" dirty="0" err="1"/>
              <a:t>ij</a:t>
            </a:r>
            <a:r>
              <a:rPr lang="en-US" altLang="en-US" dirty="0"/>
              <a:t>) = </a:t>
            </a:r>
            <a:r>
              <a:rPr lang="el-GR" altLang="en-US" dirty="0"/>
              <a:t>σ</a:t>
            </a:r>
            <a:r>
              <a:rPr lang="el-GR" altLang="en-US" baseline="30000" dirty="0"/>
              <a:t>2</a:t>
            </a:r>
            <a:r>
              <a:rPr lang="en-US" altLang="en-US" baseline="-25000" dirty="0">
                <a:latin typeface="Symbol" panose="05050102010706020507" pitchFamily="18" charset="2"/>
              </a:rPr>
              <a:t>  </a:t>
            </a:r>
          </a:p>
          <a:p>
            <a:pPr>
              <a:defRPr/>
            </a:pPr>
            <a:r>
              <a:rPr lang="en-US" altLang="en-US" dirty="0" err="1"/>
              <a:t>Cov</a:t>
            </a:r>
            <a:r>
              <a:rPr lang="en-US" altLang="en-US" dirty="0"/>
              <a:t>(</a:t>
            </a:r>
            <a:r>
              <a:rPr lang="en-US" altLang="en-US" dirty="0" err="1">
                <a:latin typeface="Symbol" panose="05050102010706020507" pitchFamily="18" charset="2"/>
              </a:rPr>
              <a:t>e</a:t>
            </a:r>
            <a:r>
              <a:rPr lang="en-US" altLang="en-US" i="1" baseline="-25000" dirty="0" err="1"/>
              <a:t>ij</a:t>
            </a:r>
            <a:r>
              <a:rPr lang="en-US" altLang="en-US" dirty="0"/>
              <a:t>, </a:t>
            </a:r>
            <a:r>
              <a:rPr lang="en-US" altLang="en-US" dirty="0" err="1">
                <a:latin typeface="Symbol" panose="05050102010706020507" pitchFamily="18" charset="2"/>
              </a:rPr>
              <a:t>e</a:t>
            </a:r>
            <a:r>
              <a:rPr lang="en-US" altLang="en-US" i="1" baseline="-25000" dirty="0" err="1"/>
              <a:t>i’j</a:t>
            </a:r>
            <a:r>
              <a:rPr lang="en-US" altLang="en-US" dirty="0"/>
              <a:t>) = </a:t>
            </a:r>
            <a:r>
              <a:rPr lang="el-GR" altLang="en-US" dirty="0"/>
              <a:t>σ</a:t>
            </a:r>
            <a:r>
              <a:rPr lang="el-GR" altLang="en-US" baseline="30000" dirty="0"/>
              <a:t>2</a:t>
            </a:r>
            <a:r>
              <a:rPr lang="en-US" altLang="en-US" baseline="-25000" dirty="0">
                <a:latin typeface="Symbol" panose="05050102010706020507" pitchFamily="18" charset="2"/>
              </a:rPr>
              <a:t> </a:t>
            </a:r>
            <a:r>
              <a:rPr lang="el-GR" altLang="en-US" dirty="0"/>
              <a:t>ρ</a:t>
            </a:r>
            <a:r>
              <a:rPr lang="en-US" altLang="en-US" baseline="30000" dirty="0"/>
              <a:t>|</a:t>
            </a:r>
            <a:r>
              <a:rPr lang="en-US" altLang="en-US" i="1" baseline="30000" dirty="0"/>
              <a:t>i</a:t>
            </a:r>
            <a:r>
              <a:rPr lang="en-US" altLang="en-US" dirty="0"/>
              <a:t> </a:t>
            </a:r>
            <a:r>
              <a:rPr lang="en-US" altLang="en-US" baseline="30000" dirty="0"/>
              <a:t>– </a:t>
            </a:r>
            <a:r>
              <a:rPr lang="en-US" altLang="en-US" i="1" baseline="30000" dirty="0"/>
              <a:t>i</a:t>
            </a:r>
            <a:r>
              <a:rPr lang="en-US" altLang="en-US" baseline="30000" dirty="0"/>
              <a:t>’|</a:t>
            </a:r>
          </a:p>
          <a:p>
            <a:pPr>
              <a:defRPr/>
            </a:pPr>
            <a:r>
              <a:rPr lang="en-US" altLang="en-US" dirty="0" err="1"/>
              <a:t>Corr</a:t>
            </a:r>
            <a:r>
              <a:rPr lang="en-US" altLang="en-US" dirty="0"/>
              <a:t>(</a:t>
            </a:r>
            <a:r>
              <a:rPr lang="en-US" altLang="en-US" dirty="0" err="1">
                <a:latin typeface="Symbol" panose="05050102010706020507" pitchFamily="18" charset="2"/>
              </a:rPr>
              <a:t>e</a:t>
            </a:r>
            <a:r>
              <a:rPr lang="en-US" altLang="en-US" i="1" baseline="-25000" dirty="0" err="1"/>
              <a:t>ij</a:t>
            </a:r>
            <a:r>
              <a:rPr lang="en-US" altLang="en-US" dirty="0"/>
              <a:t>, </a:t>
            </a:r>
            <a:r>
              <a:rPr lang="en-US" altLang="en-US" dirty="0" err="1">
                <a:latin typeface="Symbol" panose="05050102010706020507" pitchFamily="18" charset="2"/>
              </a:rPr>
              <a:t>e</a:t>
            </a:r>
            <a:r>
              <a:rPr lang="en-US" altLang="en-US" i="1" baseline="-25000" dirty="0" err="1"/>
              <a:t>i’j</a:t>
            </a:r>
            <a:r>
              <a:rPr lang="en-US" altLang="en-US" dirty="0"/>
              <a:t>) = </a:t>
            </a:r>
            <a:r>
              <a:rPr lang="el-GR" altLang="en-US" dirty="0"/>
              <a:t>ρ</a:t>
            </a:r>
            <a:r>
              <a:rPr lang="en-US" altLang="en-US" baseline="30000" dirty="0"/>
              <a:t>|</a:t>
            </a:r>
            <a:r>
              <a:rPr lang="en-US" altLang="en-US" i="1" baseline="30000" dirty="0"/>
              <a:t>i</a:t>
            </a:r>
            <a:r>
              <a:rPr lang="en-US" altLang="en-US" dirty="0"/>
              <a:t> </a:t>
            </a:r>
            <a:r>
              <a:rPr lang="en-US" altLang="en-US" baseline="30000" dirty="0"/>
              <a:t>– </a:t>
            </a:r>
            <a:r>
              <a:rPr lang="en-US" altLang="en-US" i="1" baseline="30000" dirty="0"/>
              <a:t>i</a:t>
            </a:r>
            <a:r>
              <a:rPr lang="en-US" altLang="en-US" baseline="30000" dirty="0"/>
              <a:t>’|</a:t>
            </a:r>
          </a:p>
          <a:p>
            <a:pPr lvl="1">
              <a:defRPr/>
            </a:pPr>
            <a:r>
              <a:rPr lang="en-US" altLang="en-US" dirty="0"/>
              <a:t>Constant correlation at given “lag”</a:t>
            </a:r>
          </a:p>
          <a:p>
            <a:pPr lvl="1">
              <a:defRPr/>
            </a:pPr>
            <a:r>
              <a:rPr lang="en-US" altLang="en-US" dirty="0"/>
              <a:t>Observations equally spaced</a:t>
            </a:r>
          </a:p>
          <a:p>
            <a:pPr lvl="1">
              <a:defRPr/>
            </a:pPr>
            <a:r>
              <a:rPr lang="en-US" altLang="en-US" dirty="0"/>
              <a:t>“This models a type of dependence between adjacent observations, which quickly dies out between observations which are further apart”</a:t>
            </a:r>
          </a:p>
          <a:p>
            <a:pPr>
              <a:defRPr/>
            </a:pPr>
            <a:endParaRPr lang="en-US" altLang="en-US" dirty="0"/>
          </a:p>
        </p:txBody>
      </p:sp>
      <p:pic>
        <p:nvPicPr>
          <p:cNvPr id="6148" name="Picture 1">
            <a:extLst>
              <a:ext uri="{FF2B5EF4-FFF2-40B4-BE49-F238E27FC236}">
                <a16:creationId xmlns:a16="http://schemas.microsoft.com/office/drawing/2014/main" id="{3F4AC79A-EE9E-44D1-8B1B-3C224642E3A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971800"/>
            <a:ext cx="2601912" cy="145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560D5-E353-2761-3F64-E45CF38E2BB9}"/>
              </a:ext>
            </a:extLst>
          </p:cNvPr>
          <p:cNvSpPr>
            <a:spLocks noGrp="1"/>
          </p:cNvSpPr>
          <p:nvPr>
            <p:ph type="title"/>
          </p:nvPr>
        </p:nvSpPr>
        <p:spPr/>
        <p:txBody>
          <a:bodyPr/>
          <a:lstStyle/>
          <a:p>
            <a:r>
              <a:rPr lang="en-US" dirty="0"/>
              <a:t>Account for community differences</a:t>
            </a:r>
          </a:p>
        </p:txBody>
      </p:sp>
      <p:sp>
        <p:nvSpPr>
          <p:cNvPr id="3" name="Content Placeholder 2">
            <a:extLst>
              <a:ext uri="{FF2B5EF4-FFF2-40B4-BE49-F238E27FC236}">
                <a16:creationId xmlns:a16="http://schemas.microsoft.com/office/drawing/2014/main" id="{C92E1E50-2A60-FE51-932A-C0D754B778F2}"/>
              </a:ext>
            </a:extLst>
          </p:cNvPr>
          <p:cNvSpPr>
            <a:spLocks noGrp="1"/>
          </p:cNvSpPr>
          <p:nvPr>
            <p:ph idx="1"/>
          </p:nvPr>
        </p:nvSpPr>
        <p:spPr/>
        <p:txBody>
          <a:bodyPr/>
          <a:lstStyle/>
          <a:p>
            <a:r>
              <a:rPr lang="en-US" dirty="0"/>
              <a:t>Fixed effects</a:t>
            </a:r>
          </a:p>
        </p:txBody>
      </p:sp>
      <p:sp>
        <p:nvSpPr>
          <p:cNvPr id="4" name="TextBox 3">
            <a:extLst>
              <a:ext uri="{FF2B5EF4-FFF2-40B4-BE49-F238E27FC236}">
                <a16:creationId xmlns:a16="http://schemas.microsoft.com/office/drawing/2014/main" id="{93440D1A-905B-3342-3915-61972DA0869A}"/>
              </a:ext>
            </a:extLst>
          </p:cNvPr>
          <p:cNvSpPr txBox="1"/>
          <p:nvPr/>
        </p:nvSpPr>
        <p:spPr>
          <a:xfrm>
            <a:off x="914400" y="2209800"/>
            <a:ext cx="6858000" cy="1600438"/>
          </a:xfrm>
          <a:prstGeom prst="rect">
            <a:avLst/>
          </a:prstGeom>
          <a:noFill/>
        </p:spPr>
        <p:txBody>
          <a:bodyPr wrap="square">
            <a:spAutoFit/>
          </a:bodyPr>
          <a:lstStyle/>
          <a:p>
            <a:pPr algn="l" latinLnBrk="1">
              <a:buNone/>
            </a:pPr>
            <a:r>
              <a:rPr lang="en-US" sz="1400" b="0" i="0" dirty="0" err="1">
                <a:solidFill>
                  <a:srgbClr val="000000"/>
                </a:solidFill>
                <a:effectLst/>
                <a:latin typeface="Lucida Console" panose="020B0609040504020204" pitchFamily="49" charset="0"/>
              </a:rPr>
              <a:t>glm</a:t>
            </a:r>
            <a:r>
              <a:rPr lang="en-US" sz="1400" b="0" i="0" dirty="0">
                <a:solidFill>
                  <a:srgbClr val="000000"/>
                </a:solidFill>
                <a:effectLst/>
                <a:latin typeface="Lucida Console" panose="020B0609040504020204" pitchFamily="49" charset="0"/>
              </a:rPr>
              <a:t>(formula = </a:t>
            </a:r>
            <a:r>
              <a:rPr lang="en-US" sz="1400" b="0" i="0" dirty="0" err="1">
                <a:solidFill>
                  <a:srgbClr val="000000"/>
                </a:solidFill>
                <a:effectLst/>
                <a:latin typeface="Lucida Console" panose="020B0609040504020204" pitchFamily="49" charset="0"/>
              </a:rPr>
              <a:t>antemed</a:t>
            </a:r>
            <a:r>
              <a:rPr lang="en-US" sz="1400" b="0" i="0" dirty="0">
                <a:solidFill>
                  <a:srgbClr val="000000"/>
                </a:solidFill>
                <a:effectLst/>
                <a:latin typeface="Lucida Console" panose="020B0609040504020204" pitchFamily="49" charset="0"/>
              </a:rPr>
              <a:t> ~ mage </a:t>
            </a:r>
            <a:r>
              <a:rPr lang="en-US" sz="1400" b="0" i="0" dirty="0">
                <a:solidFill>
                  <a:srgbClr val="0070C0"/>
                </a:solidFill>
                <a:effectLst/>
                <a:latin typeface="Lucida Console" panose="020B0609040504020204" pitchFamily="49" charset="0"/>
              </a:rPr>
              <a:t>+ community</a:t>
            </a:r>
            <a:r>
              <a:rPr lang="en-US" sz="1400" b="0" i="0" dirty="0">
                <a:solidFill>
                  <a:srgbClr val="000000"/>
                </a:solidFill>
                <a:effectLst/>
                <a:latin typeface="Lucida Console" panose="020B0609040504020204" pitchFamily="49" charset="0"/>
              </a:rPr>
              <a:t>, family = binomial</a:t>
            </a:r>
          </a:p>
          <a:p>
            <a:pPr algn="l" latinLnBrk="1">
              <a:buNone/>
            </a:pPr>
            <a:endParaRPr lang="en-US" sz="1400" b="0" i="0" dirty="0">
              <a:solidFill>
                <a:srgbClr val="000000"/>
              </a:solidFill>
              <a:effectLst/>
              <a:latin typeface="Lucida Console" panose="020B0609040504020204" pitchFamily="49" charset="0"/>
            </a:endParaRPr>
          </a:p>
          <a:p>
            <a:pPr latinLnBrk="1"/>
            <a:r>
              <a:rPr lang="en-US" sz="1400" dirty="0"/>
              <a:t> 	          </a:t>
            </a:r>
            <a:r>
              <a:rPr lang="en-US" sz="1400" dirty="0">
                <a:latin typeface="Lucida Console" panose="020B0609040504020204" pitchFamily="49" charset="0"/>
              </a:rPr>
              <a:t>Estimate  Std. Error     z value</a:t>
            </a:r>
          </a:p>
          <a:p>
            <a:pPr latinLnBrk="1"/>
            <a:r>
              <a:rPr lang="en-US" sz="1400" dirty="0">
                <a:latin typeface="Lucida Console" panose="020B0609040504020204" pitchFamily="49" charset="0"/>
              </a:rPr>
              <a:t>(Intercept)  1.37009837 9.749664504  0.14052774</a:t>
            </a:r>
          </a:p>
          <a:p>
            <a:pPr latinLnBrk="1"/>
            <a:r>
              <a:rPr lang="en-US" sz="1400" dirty="0">
                <a:latin typeface="Lucida Console" panose="020B0609040504020204" pitchFamily="49" charset="0"/>
              </a:rPr>
              <a:t>mage        -0.03298677 0.005541306 -5.95288701</a:t>
            </a:r>
          </a:p>
          <a:p>
            <a:pPr latinLnBrk="1"/>
            <a:r>
              <a:rPr lang="en-US" sz="1400" dirty="0">
                <a:latin typeface="Lucida Console" panose="020B0609040504020204" pitchFamily="49" charset="0"/>
              </a:rPr>
              <a:t>comm1       -0.54559224 9.763490704 -0.05588086</a:t>
            </a:r>
          </a:p>
          <a:p>
            <a:pPr latinLnBrk="1"/>
            <a:r>
              <a:rPr lang="en-US" sz="1400" dirty="0">
                <a:latin typeface="Lucida Console" panose="020B0609040504020204" pitchFamily="49" charset="0"/>
              </a:rPr>
              <a:t>comm2       -1.17173005 9.760474257 -0.12004848</a:t>
            </a:r>
            <a:endParaRPr lang="en-US" sz="1400" b="0" i="0" dirty="0">
              <a:solidFill>
                <a:srgbClr val="000000"/>
              </a:solidFill>
              <a:effectLst/>
              <a:latin typeface="Lucida Console" panose="020B0609040504020204" pitchFamily="49" charset="0"/>
            </a:endParaRPr>
          </a:p>
        </p:txBody>
      </p:sp>
      <p:pic>
        <p:nvPicPr>
          <p:cNvPr id="5" name="Picture 4" descr="fitted model for 9 randomly selected communities show the different intercepts and negative trend">
            <a:extLst>
              <a:ext uri="{FF2B5EF4-FFF2-40B4-BE49-F238E27FC236}">
                <a16:creationId xmlns:a16="http://schemas.microsoft.com/office/drawing/2014/main" id="{6C17F784-343E-0DBA-FE8F-B4B482577A82}"/>
              </a:ext>
            </a:extLst>
          </p:cNvPr>
          <p:cNvPicPr>
            <a:picLocks noChangeAspect="1"/>
          </p:cNvPicPr>
          <p:nvPr/>
        </p:nvPicPr>
        <p:blipFill>
          <a:blip r:embed="rId2"/>
          <a:stretch>
            <a:fillRect/>
          </a:stretch>
        </p:blipFill>
        <p:spPr>
          <a:xfrm>
            <a:off x="295807" y="3810238"/>
            <a:ext cx="2895600" cy="2264161"/>
          </a:xfrm>
          <a:prstGeom prst="rect">
            <a:avLst/>
          </a:prstGeom>
        </p:spPr>
      </p:pic>
      <p:sp>
        <p:nvSpPr>
          <p:cNvPr id="6" name="TextBox 5">
            <a:extLst>
              <a:ext uri="{FF2B5EF4-FFF2-40B4-BE49-F238E27FC236}">
                <a16:creationId xmlns:a16="http://schemas.microsoft.com/office/drawing/2014/main" id="{96D8E4C8-C37A-F1E0-332B-0731B312F8E5}"/>
              </a:ext>
            </a:extLst>
          </p:cNvPr>
          <p:cNvSpPr txBox="1"/>
          <p:nvPr/>
        </p:nvSpPr>
        <p:spPr>
          <a:xfrm>
            <a:off x="3429000" y="4397353"/>
            <a:ext cx="5506636" cy="923330"/>
          </a:xfrm>
          <a:prstGeom prst="rect">
            <a:avLst/>
          </a:prstGeom>
          <a:noFill/>
        </p:spPr>
        <p:txBody>
          <a:bodyPr wrap="none" rtlCol="0">
            <a:spAutoFit/>
          </a:bodyPr>
          <a:lstStyle/>
          <a:p>
            <a:r>
              <a:rPr lang="en-US" dirty="0">
                <a:solidFill>
                  <a:schemeClr val="accent6"/>
                </a:solidFill>
              </a:rPr>
              <a:t>In the average community</a:t>
            </a:r>
          </a:p>
          <a:p>
            <a:r>
              <a:rPr lang="en-US" dirty="0">
                <a:solidFill>
                  <a:schemeClr val="accent6"/>
                </a:solidFill>
              </a:rPr>
              <a:t>Predicted odds age 33 = exp(1.37 - .033(33)) = 1.32</a:t>
            </a:r>
          </a:p>
          <a:p>
            <a:r>
              <a:rPr lang="en-US" dirty="0">
                <a:solidFill>
                  <a:schemeClr val="accent6"/>
                </a:solidFill>
              </a:rPr>
              <a:t>Predicted prob age 33 = 1.31/.32 = 0.569</a:t>
            </a:r>
          </a:p>
        </p:txBody>
      </p:sp>
      <p:grpSp>
        <p:nvGrpSpPr>
          <p:cNvPr id="7" name="Group 6">
            <a:extLst>
              <a:ext uri="{FF2B5EF4-FFF2-40B4-BE49-F238E27FC236}">
                <a16:creationId xmlns:a16="http://schemas.microsoft.com/office/drawing/2014/main" id="{3F444105-C516-1900-399F-CB5D742CCDE5}"/>
              </a:ext>
              <a:ext uri="{C183D7F6-B498-43B3-948B-1728B52AA6E4}">
                <adec:decorative xmlns:adec="http://schemas.microsoft.com/office/drawing/2017/decorative" val="1"/>
              </a:ext>
            </a:extLst>
          </p:cNvPr>
          <p:cNvGrpSpPr/>
          <p:nvPr/>
        </p:nvGrpSpPr>
        <p:grpSpPr>
          <a:xfrm>
            <a:off x="609600" y="5105400"/>
            <a:ext cx="1143000" cy="692498"/>
            <a:chOff x="685800" y="4760804"/>
            <a:chExt cx="1371600" cy="692498"/>
          </a:xfrm>
        </p:grpSpPr>
        <p:cxnSp>
          <p:nvCxnSpPr>
            <p:cNvPr id="8" name="Straight Arrow Connector 7">
              <a:extLst>
                <a:ext uri="{FF2B5EF4-FFF2-40B4-BE49-F238E27FC236}">
                  <a16:creationId xmlns:a16="http://schemas.microsoft.com/office/drawing/2014/main" id="{092DD26B-FE96-04E5-E9A0-9346B7AA8C0A}"/>
                </a:ext>
              </a:extLst>
            </p:cNvPr>
            <p:cNvCxnSpPr/>
            <p:nvPr/>
          </p:nvCxnSpPr>
          <p:spPr>
            <a:xfrm flipV="1">
              <a:off x="2057400" y="4760804"/>
              <a:ext cx="0" cy="69249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9" name="Straight Arrow Connector 8">
              <a:extLst>
                <a:ext uri="{FF2B5EF4-FFF2-40B4-BE49-F238E27FC236}">
                  <a16:creationId xmlns:a16="http://schemas.microsoft.com/office/drawing/2014/main" id="{CF1778F5-1092-1719-FC86-42CBC4AB43E2}"/>
                </a:ext>
              </a:extLst>
            </p:cNvPr>
            <p:cNvCxnSpPr/>
            <p:nvPr/>
          </p:nvCxnSpPr>
          <p:spPr>
            <a:xfrm flipH="1">
              <a:off x="685800" y="4760804"/>
              <a:ext cx="1371600"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119857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8ED30BC1-6014-47F1-86E3-E4B34C75B34E}"/>
              </a:ext>
            </a:extLst>
          </p:cNvPr>
          <p:cNvSpPr>
            <a:spLocks noGrp="1"/>
          </p:cNvSpPr>
          <p:nvPr>
            <p:ph type="title"/>
          </p:nvPr>
        </p:nvSpPr>
        <p:spPr/>
        <p:txBody>
          <a:bodyPr/>
          <a:lstStyle/>
          <a:p>
            <a:r>
              <a:rPr lang="en-US" altLang="en-US" dirty="0"/>
              <a:t>Better?</a:t>
            </a:r>
          </a:p>
        </p:txBody>
      </p:sp>
      <p:sp>
        <p:nvSpPr>
          <p:cNvPr id="18435" name="Content Placeholder 2">
            <a:extLst>
              <a:ext uri="{FF2B5EF4-FFF2-40B4-BE49-F238E27FC236}">
                <a16:creationId xmlns:a16="http://schemas.microsoft.com/office/drawing/2014/main" id="{8C6CA2F7-6C85-40B3-A851-6001C5B4044A}"/>
              </a:ext>
            </a:extLst>
          </p:cNvPr>
          <p:cNvSpPr>
            <a:spLocks noGrp="1"/>
          </p:cNvSpPr>
          <p:nvPr>
            <p:ph idx="1"/>
          </p:nvPr>
        </p:nvSpPr>
        <p:spPr/>
        <p:txBody>
          <a:bodyPr/>
          <a:lstStyle/>
          <a:p>
            <a:r>
              <a:rPr lang="en-US" altLang="en-US"/>
              <a:t>Observed correlation matrix</a:t>
            </a:r>
          </a:p>
          <a:p>
            <a:endParaRPr lang="en-US" altLang="en-US"/>
          </a:p>
          <a:p>
            <a:endParaRPr lang="en-US" altLang="en-US"/>
          </a:p>
          <a:p>
            <a:endParaRPr lang="en-US" altLang="en-US"/>
          </a:p>
          <a:p>
            <a:r>
              <a:rPr lang="en-US" altLang="en-US"/>
              <a:t>Predicted correlation matrix</a:t>
            </a:r>
          </a:p>
        </p:txBody>
      </p:sp>
      <p:pic>
        <p:nvPicPr>
          <p:cNvPr id="3" name="Picture 2">
            <a:extLst>
              <a:ext uri="{FF2B5EF4-FFF2-40B4-BE49-F238E27FC236}">
                <a16:creationId xmlns:a16="http://schemas.microsoft.com/office/drawing/2014/main" id="{8054E8AF-1D3B-4AC0-908C-A565DB8A875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524000" y="2315954"/>
            <a:ext cx="5391150" cy="933450"/>
          </a:xfrm>
          <a:prstGeom prst="rect">
            <a:avLst/>
          </a:prstGeom>
        </p:spPr>
      </p:pic>
      <p:pic>
        <p:nvPicPr>
          <p:cNvPr id="5" name="Picture 4">
            <a:extLst>
              <a:ext uri="{FF2B5EF4-FFF2-40B4-BE49-F238E27FC236}">
                <a16:creationId xmlns:a16="http://schemas.microsoft.com/office/drawing/2014/main" id="{E5032402-E91B-45A5-B3EE-43D335350EA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8200" y="4600575"/>
            <a:ext cx="2924175" cy="962025"/>
          </a:xfrm>
          <a:prstGeom prst="rect">
            <a:avLst/>
          </a:prstGeom>
        </p:spPr>
      </p:pic>
      <p:pic>
        <p:nvPicPr>
          <p:cNvPr id="7" name="Picture 6">
            <a:extLst>
              <a:ext uri="{FF2B5EF4-FFF2-40B4-BE49-F238E27FC236}">
                <a16:creationId xmlns:a16="http://schemas.microsoft.com/office/drawing/2014/main" id="{B4953D37-E94A-40E5-B1B9-3F3DA1C4DD3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572000" y="4572000"/>
            <a:ext cx="2962275" cy="990600"/>
          </a:xfrm>
          <a:prstGeom prst="rect">
            <a:avLst/>
          </a:prstGeom>
        </p:spPr>
      </p:pic>
    </p:spTree>
    <p:extLst>
      <p:ext uri="{BB962C8B-B14F-4D97-AF65-F5344CB8AC3E}">
        <p14:creationId xmlns:p14="http://schemas.microsoft.com/office/powerpoint/2010/main" val="220592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73C8D-DDF5-476B-9E3F-427442268AD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258D87E-2EF5-495A-A368-BD74CD402E89}"/>
              </a:ext>
            </a:extLst>
          </p:cNvPr>
          <p:cNvSpPr>
            <a:spLocks noGrp="1"/>
          </p:cNvSpPr>
          <p:nvPr>
            <p:ph idx="1"/>
          </p:nvPr>
        </p:nvSpPr>
        <p:spPr/>
        <p:txBody>
          <a:bodyPr/>
          <a:lstStyle/>
          <a:p>
            <a:r>
              <a:rPr lang="en-US" dirty="0"/>
              <a:t>“The extent to which time dependence can be modeled by random slopes, or rather by autocorrelated residuals, or a combination of both, depends on the phenomenon being modeled. This issue usually will be decided empirically.”</a:t>
            </a:r>
          </a:p>
        </p:txBody>
      </p:sp>
    </p:spTree>
    <p:extLst>
      <p:ext uri="{BB962C8B-B14F-4D97-AF65-F5344CB8AC3E}">
        <p14:creationId xmlns:p14="http://schemas.microsoft.com/office/powerpoint/2010/main" val="1235192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7BBC1-45BF-4BA7-89A1-B66C11EB9A69}"/>
              </a:ext>
            </a:extLst>
          </p:cNvPr>
          <p:cNvSpPr>
            <a:spLocks noGrp="1"/>
          </p:cNvSpPr>
          <p:nvPr>
            <p:ph type="title"/>
          </p:nvPr>
        </p:nvSpPr>
        <p:spPr/>
        <p:txBody>
          <a:bodyPr/>
          <a:lstStyle/>
          <a:p>
            <a:r>
              <a:rPr lang="en-US" sz="4000" dirty="0"/>
              <a:t>From </a:t>
            </a:r>
            <a:r>
              <a:rPr lang="en-US" sz="4000" dirty="0">
                <a:solidFill>
                  <a:schemeClr val="accent6"/>
                </a:solidFill>
                <a:effectLst/>
                <a:ea typeface="Times New Roman" panose="02020603050405020304" pitchFamily="18" charset="0"/>
              </a:rPr>
              <a:t>Roback and Legler (2019)</a:t>
            </a:r>
            <a:endParaRPr lang="en-US" dirty="0"/>
          </a:p>
        </p:txBody>
      </p:sp>
      <p:sp>
        <p:nvSpPr>
          <p:cNvPr id="3" name="Content Placeholder 2">
            <a:extLst>
              <a:ext uri="{FF2B5EF4-FFF2-40B4-BE49-F238E27FC236}">
                <a16:creationId xmlns:a16="http://schemas.microsoft.com/office/drawing/2014/main" id="{D5D513DE-955B-4205-9026-6047280E59FA}"/>
              </a:ext>
            </a:extLst>
          </p:cNvPr>
          <p:cNvSpPr>
            <a:spLocks noGrp="1"/>
          </p:cNvSpPr>
          <p:nvPr>
            <p:ph idx="1"/>
          </p:nvPr>
        </p:nvSpPr>
        <p:spPr/>
        <p:txBody>
          <a:bodyPr/>
          <a:lstStyle/>
          <a:p>
            <a:r>
              <a:rPr lang="en-US" sz="1800" dirty="0">
                <a:solidFill>
                  <a:srgbClr val="333333"/>
                </a:solidFill>
                <a:effectLst/>
                <a:latin typeface="Arial" panose="020B0604020202020204" pitchFamily="34" charset="0"/>
                <a:ea typeface="Times New Roman" panose="02020603050405020304" pitchFamily="18" charset="0"/>
              </a:rPr>
              <a:t>… as is often true in multilevel models, the choice of covariance matrix does not greatly affect estimates of fixed effects. The choice of covariance structure could potentially impact the standard errors of fixed effects, and thus the associated test statistics… In fact, the standard model typically works very well. So is it worth the time and effort to accurately model the covariance structure? If primary interest is in inference regarding fixed effects, and if the standard errors for the fixed effects appear robust to choice of covariance structure, then extensive time spent modeling the covariance structure is not advised. However, if researchers are interested in predicted random effects and estimated variance components in addition to estimated fixed effects, then choice of covariance structure can make a big difference. For instance, if researchers are interested in drawing conclusions about particular schools rather than charter schools in general, they may more carefully model the covariance structure in this study.</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6378718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63CA3AEB-A299-4197-9E24-8D891DF3DD02}"/>
              </a:ext>
            </a:extLst>
          </p:cNvPr>
          <p:cNvSpPr>
            <a:spLocks noGrp="1"/>
          </p:cNvSpPr>
          <p:nvPr>
            <p:ph type="title"/>
          </p:nvPr>
        </p:nvSpPr>
        <p:spPr/>
        <p:txBody>
          <a:bodyPr/>
          <a:lstStyle/>
          <a:p>
            <a:r>
              <a:rPr lang="en-US" altLang="en-US"/>
              <a:t>Cov(</a:t>
            </a:r>
            <a:r>
              <a:rPr lang="en-US" altLang="en-US" i="1"/>
              <a:t>Y</a:t>
            </a:r>
            <a:r>
              <a:rPr lang="en-US" altLang="en-US" baseline="-25000"/>
              <a:t>1j</a:t>
            </a:r>
            <a:r>
              <a:rPr lang="en-US" altLang="en-US"/>
              <a:t>, </a:t>
            </a:r>
            <a:r>
              <a:rPr lang="en-US" altLang="en-US" i="1"/>
              <a:t>Y</a:t>
            </a:r>
            <a:r>
              <a:rPr lang="en-US" altLang="en-US" baseline="-25000"/>
              <a:t>2j</a:t>
            </a:r>
            <a:r>
              <a:rPr lang="en-US" altLang="en-US"/>
              <a:t>)?</a:t>
            </a:r>
          </a:p>
        </p:txBody>
      </p:sp>
      <p:sp>
        <p:nvSpPr>
          <p:cNvPr id="3" name="Content Placeholder 2">
            <a:extLst>
              <a:ext uri="{FF2B5EF4-FFF2-40B4-BE49-F238E27FC236}">
                <a16:creationId xmlns:a16="http://schemas.microsoft.com/office/drawing/2014/main" id="{6D1D8DCE-4366-46C5-AFCD-9239F1F6DAEE}"/>
              </a:ext>
            </a:extLst>
          </p:cNvPr>
          <p:cNvSpPr>
            <a:spLocks noGrp="1"/>
          </p:cNvSpPr>
          <p:nvPr>
            <p:ph idx="1"/>
          </p:nvPr>
        </p:nvSpPr>
        <p:spPr/>
        <p:txBody>
          <a:bodyPr/>
          <a:lstStyle/>
          <a:p>
            <a:r>
              <a:rPr lang="en-US" altLang="en-US"/>
              <a:t>After accounting for time trend…</a:t>
            </a:r>
          </a:p>
          <a:p>
            <a:pPr lvl="1"/>
            <a:r>
              <a:rPr lang="en-US" altLang="en-US"/>
              <a:t>Var (</a:t>
            </a:r>
            <a:r>
              <a:rPr lang="en-US" altLang="en-US" i="1"/>
              <a:t>Y</a:t>
            </a:r>
            <a:r>
              <a:rPr lang="en-US" altLang="en-US" i="1" baseline="-25000"/>
              <a:t>ij</a:t>
            </a:r>
            <a:r>
              <a:rPr lang="en-US" altLang="en-US"/>
              <a:t>)</a:t>
            </a:r>
          </a:p>
          <a:p>
            <a:pPr lvl="1"/>
            <a:r>
              <a:rPr lang="en-US" altLang="en-US"/>
              <a:t>Cov(</a:t>
            </a:r>
            <a:r>
              <a:rPr lang="en-US" altLang="en-US" i="1"/>
              <a:t>Y</a:t>
            </a:r>
            <a:r>
              <a:rPr lang="en-US" altLang="en-US" baseline="-25000"/>
              <a:t>1</a:t>
            </a:r>
            <a:r>
              <a:rPr lang="en-US" altLang="en-US" i="1" baseline="-25000"/>
              <a:t>j</a:t>
            </a:r>
            <a:r>
              <a:rPr lang="en-US" altLang="en-US"/>
              <a:t>, </a:t>
            </a:r>
            <a:r>
              <a:rPr lang="en-US" altLang="en-US" i="1"/>
              <a:t>Y</a:t>
            </a:r>
            <a:r>
              <a:rPr lang="en-US" altLang="en-US" baseline="-25000"/>
              <a:t>2</a:t>
            </a:r>
            <a:r>
              <a:rPr lang="en-US" altLang="en-US" i="1" baseline="-25000"/>
              <a:t>j</a:t>
            </a:r>
            <a:r>
              <a:rPr lang="en-US" altLang="en-US"/>
              <a:t>)</a:t>
            </a:r>
          </a:p>
          <a:p>
            <a:pPr lvl="1"/>
            <a:r>
              <a:rPr lang="en-US" altLang="en-US"/>
              <a:t>Corr(</a:t>
            </a:r>
            <a:r>
              <a:rPr lang="en-US" altLang="en-US" i="1"/>
              <a:t>Y</a:t>
            </a:r>
            <a:r>
              <a:rPr lang="en-US" altLang="en-US" baseline="-25000"/>
              <a:t>1</a:t>
            </a:r>
            <a:r>
              <a:rPr lang="en-US" altLang="en-US" i="1" baseline="-25000"/>
              <a:t>j</a:t>
            </a:r>
            <a:r>
              <a:rPr lang="en-US" altLang="en-US" baseline="-25000"/>
              <a:t>,</a:t>
            </a:r>
            <a:r>
              <a:rPr lang="en-US" altLang="en-US"/>
              <a:t> </a:t>
            </a:r>
            <a:r>
              <a:rPr lang="en-US" altLang="en-US" i="1"/>
              <a:t>Y</a:t>
            </a:r>
            <a:r>
              <a:rPr lang="en-US" altLang="en-US" baseline="-25000"/>
              <a:t>2</a:t>
            </a:r>
            <a:r>
              <a:rPr lang="en-US" altLang="en-US" i="1" baseline="-25000"/>
              <a:t>j</a:t>
            </a:r>
            <a:r>
              <a:rPr lang="en-US" altLang="en-US"/>
              <a:t>)</a:t>
            </a:r>
          </a:p>
          <a:p>
            <a:endParaRPr lang="en-US" altLang="en-US"/>
          </a:p>
          <a:p>
            <a:endParaRPr lang="en-US" altLang="en-US"/>
          </a:p>
          <a:p>
            <a:r>
              <a:rPr lang="en-US" altLang="en-US"/>
              <a:t>Now depend on which two time points are comparing!</a:t>
            </a:r>
          </a:p>
        </p:txBody>
      </p:sp>
      <p:pic>
        <p:nvPicPr>
          <p:cNvPr id="4" name="Picture 3">
            <a:extLst>
              <a:ext uri="{FF2B5EF4-FFF2-40B4-BE49-F238E27FC236}">
                <a16:creationId xmlns:a16="http://schemas.microsoft.com/office/drawing/2014/main" id="{72CCEF29-7F43-4560-A805-22496DC389F5}"/>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657600"/>
            <a:ext cx="398621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13529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76197-F889-1665-B1DF-9C2EEFD0130D}"/>
              </a:ext>
            </a:extLst>
          </p:cNvPr>
          <p:cNvSpPr>
            <a:spLocks noGrp="1"/>
          </p:cNvSpPr>
          <p:nvPr>
            <p:ph type="title"/>
          </p:nvPr>
        </p:nvSpPr>
        <p:spPr/>
        <p:txBody>
          <a:bodyPr/>
          <a:lstStyle/>
          <a:p>
            <a:r>
              <a:rPr lang="en-US" dirty="0"/>
              <a:t>Adding Level 2 variable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7D1616-C8D4-E1C9-BE7F-C27FB5E0A5C1}"/>
                  </a:ext>
                </a:extLst>
              </p:cNvPr>
              <p:cNvSpPr>
                <a:spLocks noGrp="1"/>
              </p:cNvSpPr>
              <p:nvPr>
                <p:ph idx="1"/>
              </p:nvPr>
            </p:nvSpPr>
            <p:spPr/>
            <p:txBody>
              <a:bodyPr/>
              <a:lstStyle/>
              <a:p>
                <a:pPr marL="0" marR="0">
                  <a:spcBef>
                    <a:spcPts val="0"/>
                  </a:spcBef>
                  <a:spcAft>
                    <a:spcPts val="0"/>
                  </a:spcAft>
                </a:pPr>
                <a14:m>
                  <m:oMath xmlns:m="http://schemas.openxmlformats.org/officeDocument/2006/math">
                    <m:sSub>
                      <m:sSubPr>
                        <m:ctrlPr>
                          <a:rPr lang="en-US" sz="2800" i="1" smtClean="0">
                            <a:effectLst/>
                            <a:latin typeface="Cambria Math" panose="02040503050406030204" pitchFamily="18" charset="0"/>
                          </a:rPr>
                        </m:ctrlPr>
                      </m:sSubPr>
                      <m:e>
                        <m:r>
                          <a:rPr lang="en-US" sz="2800">
                            <a:effectLst/>
                            <a:latin typeface="Cambria Math" panose="02040503050406030204" pitchFamily="18" charset="0"/>
                          </a:rPr>
                          <m:t>𝑦</m:t>
                        </m:r>
                      </m:e>
                      <m:sub>
                        <m:r>
                          <a:rPr lang="en-US" sz="2800">
                            <a:effectLst/>
                            <a:latin typeface="Cambria Math" panose="02040503050406030204" pitchFamily="18" charset="0"/>
                          </a:rPr>
                          <m:t>𝑖𝑗</m:t>
                        </m:r>
                      </m:sub>
                    </m:sSub>
                    <m:r>
                      <a:rPr lang="en-US" sz="2800">
                        <a:effectLst/>
                        <a:latin typeface="Cambria Math" panose="02040503050406030204" pitchFamily="18" charset="0"/>
                      </a:rPr>
                      <m:t>= </m:t>
                    </m:r>
                    <m:sSub>
                      <m:sSubPr>
                        <m:ctrlPr>
                          <a:rPr lang="en-US" sz="2800" i="1">
                            <a:effectLst/>
                            <a:latin typeface="Cambria Math" panose="02040503050406030204" pitchFamily="18" charset="0"/>
                          </a:rPr>
                        </m:ctrlPr>
                      </m:sSubPr>
                      <m:e>
                        <m:r>
                          <a:rPr lang="en-US" sz="2800">
                            <a:effectLst/>
                            <a:latin typeface="Cambria Math" panose="02040503050406030204" pitchFamily="18" charset="0"/>
                          </a:rPr>
                          <m:t>𝛽</m:t>
                        </m:r>
                      </m:e>
                      <m:sub>
                        <m:r>
                          <a:rPr lang="en-US" sz="2800">
                            <a:effectLst/>
                            <a:latin typeface="Cambria Math" panose="02040503050406030204" pitchFamily="18" charset="0"/>
                          </a:rPr>
                          <m:t>00</m:t>
                        </m:r>
                      </m:sub>
                    </m:sSub>
                    <m:r>
                      <a:rPr lang="en-US" sz="2800">
                        <a:effectLst/>
                        <a:latin typeface="Cambria Math" panose="02040503050406030204" pitchFamily="18" charset="0"/>
                      </a:rPr>
                      <m:t>+ </m:t>
                    </m:r>
                    <m:sSub>
                      <m:sSubPr>
                        <m:ctrlPr>
                          <a:rPr lang="en-US" sz="2800" i="1">
                            <a:effectLst/>
                            <a:latin typeface="Cambria Math" panose="02040503050406030204" pitchFamily="18" charset="0"/>
                          </a:rPr>
                        </m:ctrlPr>
                      </m:sSubPr>
                      <m:e>
                        <m:r>
                          <a:rPr lang="en-US" sz="2800">
                            <a:effectLst/>
                            <a:latin typeface="Cambria Math" panose="02040503050406030204" pitchFamily="18" charset="0"/>
                          </a:rPr>
                          <m:t>𝛽</m:t>
                        </m:r>
                      </m:e>
                      <m:sub>
                        <m:r>
                          <a:rPr lang="en-US" sz="2800">
                            <a:effectLst/>
                            <a:latin typeface="Cambria Math" panose="02040503050406030204" pitchFamily="18" charset="0"/>
                          </a:rPr>
                          <m:t>10</m:t>
                        </m:r>
                      </m:sub>
                    </m:sSub>
                    <m:r>
                      <a:rPr lang="en-US" sz="2800">
                        <a:effectLst/>
                        <a:latin typeface="Cambria Math" panose="02040503050406030204" pitchFamily="18" charset="0"/>
                      </a:rPr>
                      <m:t>𝑡𝑖𝑚</m:t>
                    </m:r>
                    <m:sSub>
                      <m:sSubPr>
                        <m:ctrlPr>
                          <a:rPr lang="en-US" sz="2800" i="1">
                            <a:effectLst/>
                            <a:latin typeface="Cambria Math" panose="02040503050406030204" pitchFamily="18" charset="0"/>
                          </a:rPr>
                        </m:ctrlPr>
                      </m:sSubPr>
                      <m:e>
                        <m:r>
                          <a:rPr lang="en-US" sz="2800">
                            <a:effectLst/>
                            <a:latin typeface="Cambria Math" panose="02040503050406030204" pitchFamily="18" charset="0"/>
                          </a:rPr>
                          <m:t>𝑒</m:t>
                        </m:r>
                      </m:e>
                      <m:sub>
                        <m:r>
                          <a:rPr lang="en-US" sz="2800">
                            <a:effectLst/>
                            <a:latin typeface="Cambria Math" panose="02040503050406030204" pitchFamily="18" charset="0"/>
                          </a:rPr>
                          <m:t>𝑖𝑗</m:t>
                        </m:r>
                      </m:sub>
                    </m:sSub>
                    <m:r>
                      <a:rPr lang="en-US" sz="2800">
                        <a:effectLst/>
                        <a:latin typeface="Cambria Math" panose="02040503050406030204" pitchFamily="18" charset="0"/>
                      </a:rPr>
                      <m:t>+</m:t>
                    </m:r>
                    <m:sSub>
                      <m:sSubPr>
                        <m:ctrlPr>
                          <a:rPr lang="en-US" sz="2800" i="1">
                            <a:effectLst/>
                            <a:latin typeface="Cambria Math" panose="02040503050406030204" pitchFamily="18" charset="0"/>
                          </a:rPr>
                        </m:ctrlPr>
                      </m:sSubPr>
                      <m:e>
                        <m:r>
                          <a:rPr lang="en-US" sz="2800">
                            <a:effectLst/>
                            <a:latin typeface="Cambria Math" panose="02040503050406030204" pitchFamily="18" charset="0"/>
                          </a:rPr>
                          <m:t>𝑢</m:t>
                        </m:r>
                      </m:e>
                      <m:sub>
                        <m:r>
                          <a:rPr lang="en-US" sz="2800">
                            <a:effectLst/>
                            <a:latin typeface="Cambria Math" panose="02040503050406030204" pitchFamily="18" charset="0"/>
                          </a:rPr>
                          <m:t>0</m:t>
                        </m:r>
                        <m:r>
                          <a:rPr lang="en-US" sz="2800">
                            <a:effectLst/>
                            <a:latin typeface="Cambria Math" panose="02040503050406030204" pitchFamily="18" charset="0"/>
                          </a:rPr>
                          <m:t>𝑗</m:t>
                        </m:r>
                      </m:sub>
                    </m:sSub>
                    <m:r>
                      <a:rPr lang="en-US" sz="2800">
                        <a:effectLst/>
                        <a:latin typeface="Cambria Math" panose="02040503050406030204" pitchFamily="18" charset="0"/>
                      </a:rPr>
                      <m:t>+</m:t>
                    </m:r>
                    <m:sSub>
                      <m:sSubPr>
                        <m:ctrlPr>
                          <a:rPr lang="en-US" sz="2800" i="1">
                            <a:effectLst/>
                            <a:latin typeface="Cambria Math" panose="02040503050406030204" pitchFamily="18" charset="0"/>
                          </a:rPr>
                        </m:ctrlPr>
                      </m:sSubPr>
                      <m:e>
                        <m:r>
                          <a:rPr lang="en-US" sz="2800">
                            <a:effectLst/>
                            <a:latin typeface="Cambria Math" panose="02040503050406030204" pitchFamily="18" charset="0"/>
                          </a:rPr>
                          <m:t>𝑢</m:t>
                        </m:r>
                      </m:e>
                      <m:sub>
                        <m:r>
                          <a:rPr lang="en-US" sz="2800">
                            <a:effectLst/>
                            <a:latin typeface="Cambria Math" panose="02040503050406030204" pitchFamily="18" charset="0"/>
                          </a:rPr>
                          <m:t>1</m:t>
                        </m:r>
                        <m:r>
                          <a:rPr lang="en-US" sz="2800">
                            <a:effectLst/>
                            <a:latin typeface="Cambria Math" panose="02040503050406030204" pitchFamily="18" charset="0"/>
                          </a:rPr>
                          <m:t>𝑗</m:t>
                        </m:r>
                      </m:sub>
                    </m:sSub>
                    <m:r>
                      <a:rPr lang="en-US" sz="2800">
                        <a:effectLst/>
                        <a:latin typeface="Cambria Math" panose="02040503050406030204" pitchFamily="18" charset="0"/>
                      </a:rPr>
                      <m:t>𝑡𝑖𝑚</m:t>
                    </m:r>
                    <m:sSub>
                      <m:sSubPr>
                        <m:ctrlPr>
                          <a:rPr lang="en-US" sz="2800" i="1">
                            <a:effectLst/>
                            <a:latin typeface="Cambria Math" panose="02040503050406030204" pitchFamily="18" charset="0"/>
                          </a:rPr>
                        </m:ctrlPr>
                      </m:sSubPr>
                      <m:e>
                        <m:r>
                          <a:rPr lang="en-US" sz="2800">
                            <a:effectLst/>
                            <a:latin typeface="Cambria Math" panose="02040503050406030204" pitchFamily="18" charset="0"/>
                          </a:rPr>
                          <m:t>𝑒</m:t>
                        </m:r>
                      </m:e>
                      <m:sub>
                        <m:r>
                          <a:rPr lang="en-US" sz="2800">
                            <a:effectLst/>
                            <a:latin typeface="Cambria Math" panose="02040503050406030204" pitchFamily="18" charset="0"/>
                          </a:rPr>
                          <m:t>𝑖𝑗</m:t>
                        </m:r>
                      </m:sub>
                    </m:sSub>
                    <m:r>
                      <a:rPr lang="en-US" sz="2800">
                        <a:effectLst/>
                        <a:latin typeface="Cambria Math" panose="02040503050406030204" pitchFamily="18" charset="0"/>
                      </a:rPr>
                      <m:t>+ </m:t>
                    </m:r>
                    <m:sSub>
                      <m:sSubPr>
                        <m:ctrlPr>
                          <a:rPr lang="en-US" sz="2800" i="1">
                            <a:effectLst/>
                            <a:latin typeface="Cambria Math" panose="02040503050406030204" pitchFamily="18" charset="0"/>
                          </a:rPr>
                        </m:ctrlPr>
                      </m:sSubPr>
                      <m:e>
                        <m:r>
                          <a:rPr lang="en-US" sz="2800">
                            <a:effectLst/>
                            <a:latin typeface="Cambria Math" panose="02040503050406030204" pitchFamily="18" charset="0"/>
                          </a:rPr>
                          <m:t>𝜖</m:t>
                        </m:r>
                      </m:e>
                      <m:sub>
                        <m:r>
                          <a:rPr lang="en-US" sz="2800">
                            <a:effectLst/>
                            <a:latin typeface="Cambria Math" panose="02040503050406030204" pitchFamily="18" charset="0"/>
                          </a:rPr>
                          <m:t>𝑖𝑗</m:t>
                        </m:r>
                      </m:sub>
                    </m:sSub>
                    <m:r>
                      <a:rPr lang="en-US" sz="2800">
                        <a:effectLst/>
                        <a:latin typeface="Cambria Math" panose="02040503050406030204" pitchFamily="18" charset="0"/>
                      </a:rPr>
                      <m:t> </m:t>
                    </m:r>
                  </m:oMath>
                </a14:m>
                <a:endParaRPr lang="en-US" sz="3200" dirty="0">
                  <a:effectLst/>
                </a:endParaRPr>
              </a:p>
              <a:p>
                <a:pPr marL="0" marR="0" indent="0">
                  <a:spcBef>
                    <a:spcPts val="0"/>
                  </a:spcBef>
                  <a:spcAft>
                    <a:spcPts val="0"/>
                  </a:spcAft>
                  <a:buNone/>
                </a:pPr>
                <a14:m>
                  <m:oMathPara xmlns:m="http://schemas.openxmlformats.org/officeDocument/2006/math">
                    <m:oMathParaPr>
                      <m:jc m:val="centerGroup"/>
                    </m:oMathParaPr>
                    <m:oMath xmlns:m="http://schemas.openxmlformats.org/officeDocument/2006/math">
                      <m:r>
                        <a:rPr lang="en-US" sz="2800">
                          <a:effectLst/>
                          <a:latin typeface="Cambria Math" panose="02040503050406030204" pitchFamily="18" charset="0"/>
                        </a:rPr>
                        <m:t>𝑤h𝑒𝑟𝑒</m:t>
                      </m:r>
                      <m:r>
                        <a:rPr lang="en-US" sz="2800">
                          <a:effectLst/>
                          <a:latin typeface="Cambria Math" panose="02040503050406030204" pitchFamily="18" charset="0"/>
                        </a:rPr>
                        <m:t> </m:t>
                      </m:r>
                      <m:sSub>
                        <m:sSubPr>
                          <m:ctrlPr>
                            <a:rPr lang="en-US" sz="2800" i="1">
                              <a:effectLst/>
                              <a:latin typeface="Cambria Math" panose="02040503050406030204" pitchFamily="18" charset="0"/>
                            </a:rPr>
                          </m:ctrlPr>
                        </m:sSubPr>
                        <m:e>
                          <m:r>
                            <a:rPr lang="en-US" sz="2800">
                              <a:effectLst/>
                              <a:latin typeface="Cambria Math" panose="02040503050406030204" pitchFamily="18" charset="0"/>
                            </a:rPr>
                            <m:t>𝜖</m:t>
                          </m:r>
                        </m:e>
                        <m:sub>
                          <m:r>
                            <a:rPr lang="en-US" sz="2800">
                              <a:effectLst/>
                              <a:latin typeface="Cambria Math" panose="02040503050406030204" pitchFamily="18" charset="0"/>
                            </a:rPr>
                            <m:t>𝑖𝑗</m:t>
                          </m:r>
                        </m:sub>
                      </m:sSub>
                      <m:r>
                        <a:rPr lang="en-US" sz="2800">
                          <a:effectLst/>
                          <a:latin typeface="Cambria Math" panose="02040503050406030204" pitchFamily="18" charset="0"/>
                        </a:rPr>
                        <m:t>∼</m:t>
                      </m:r>
                      <m:r>
                        <a:rPr lang="en-US" sz="2800">
                          <a:effectLst/>
                          <a:latin typeface="Cambria Math" panose="02040503050406030204" pitchFamily="18" charset="0"/>
                        </a:rPr>
                        <m:t>𝑁</m:t>
                      </m:r>
                      <m:r>
                        <a:rPr lang="en-US" sz="2800">
                          <a:effectLst/>
                          <a:latin typeface="Cambria Math" panose="02040503050406030204" pitchFamily="18" charset="0"/>
                        </a:rPr>
                        <m:t>(0, </m:t>
                      </m:r>
                      <m:sSup>
                        <m:sSupPr>
                          <m:ctrlPr>
                            <a:rPr lang="en-US" sz="2800" i="1">
                              <a:effectLst/>
                              <a:latin typeface="Cambria Math" panose="02040503050406030204" pitchFamily="18" charset="0"/>
                            </a:rPr>
                          </m:ctrlPr>
                        </m:sSupPr>
                        <m:e>
                          <m:r>
                            <a:rPr lang="en-US" sz="2800">
                              <a:effectLst/>
                              <a:latin typeface="Cambria Math" panose="02040503050406030204" pitchFamily="18" charset="0"/>
                            </a:rPr>
                            <m:t>𝜎</m:t>
                          </m:r>
                        </m:e>
                        <m:sup>
                          <m:r>
                            <a:rPr lang="en-US" sz="2800">
                              <a:effectLst/>
                              <a:latin typeface="Cambria Math" panose="02040503050406030204" pitchFamily="18" charset="0"/>
                            </a:rPr>
                            <m:t>2</m:t>
                          </m:r>
                        </m:sup>
                      </m:sSup>
                      <m:r>
                        <a:rPr lang="en-US" sz="2800">
                          <a:effectLst/>
                          <a:latin typeface="Cambria Math" panose="02040503050406030204" pitchFamily="18" charset="0"/>
                        </a:rPr>
                        <m:t>𝑰</m:t>
                      </m:r>
                      <m:r>
                        <a:rPr lang="en-US" sz="2800">
                          <a:effectLst/>
                          <a:latin typeface="Cambria Math" panose="02040503050406030204" pitchFamily="18" charset="0"/>
                        </a:rPr>
                        <m:t>)</m:t>
                      </m:r>
                    </m:oMath>
                  </m:oMathPara>
                </a14:m>
                <a:endParaRPr lang="en-US" sz="2800" dirty="0">
                  <a:effectLst/>
                </a:endParaRPr>
              </a:p>
              <a:p>
                <a:r>
                  <a:rPr lang="en-US" dirty="0"/>
                  <a:t>Level 1: </a:t>
                </a:r>
                <a14:m>
                  <m:oMath xmlns:m="http://schemas.openxmlformats.org/officeDocument/2006/math">
                    <m:sSub>
                      <m:sSubPr>
                        <m:ctrlPr>
                          <a:rPr lang="en-US" sz="3200" i="1" smtClean="0">
                            <a:effectLst/>
                            <a:latin typeface="Cambria Math" panose="02040503050406030204" pitchFamily="18" charset="0"/>
                          </a:rPr>
                        </m:ctrlPr>
                      </m:sSubPr>
                      <m:e>
                        <m:r>
                          <a:rPr lang="en-US" sz="3200">
                            <a:effectLst/>
                            <a:latin typeface="Cambria Math" panose="02040503050406030204" pitchFamily="18" charset="0"/>
                          </a:rPr>
                          <m:t>𝑦</m:t>
                        </m:r>
                      </m:e>
                      <m:sub>
                        <m:r>
                          <a:rPr lang="en-US" sz="3200">
                            <a:effectLst/>
                            <a:latin typeface="Cambria Math" panose="02040503050406030204" pitchFamily="18" charset="0"/>
                          </a:rPr>
                          <m:t>𝑖𝑗</m:t>
                        </m:r>
                      </m:sub>
                    </m:sSub>
                    <m:r>
                      <a:rPr lang="en-US" sz="3200">
                        <a:effectLst/>
                        <a:latin typeface="Cambria Math" panose="02040503050406030204" pitchFamily="18" charset="0"/>
                      </a:rPr>
                      <m:t>= </m:t>
                    </m:r>
                    <m:sSub>
                      <m:sSubPr>
                        <m:ctrlPr>
                          <a:rPr lang="en-US" sz="3200" i="1">
                            <a:effectLst/>
                            <a:latin typeface="Cambria Math" panose="02040503050406030204" pitchFamily="18" charset="0"/>
                          </a:rPr>
                        </m:ctrlPr>
                      </m:sSubPr>
                      <m:e>
                        <m:r>
                          <a:rPr lang="en-US" sz="3200">
                            <a:effectLst/>
                            <a:latin typeface="Cambria Math" panose="02040503050406030204" pitchFamily="18" charset="0"/>
                          </a:rPr>
                          <m:t>𝛽</m:t>
                        </m:r>
                      </m:e>
                      <m:sub>
                        <m:r>
                          <a:rPr lang="en-US" sz="3200">
                            <a:effectLst/>
                            <a:latin typeface="Cambria Math" panose="02040503050406030204" pitchFamily="18" charset="0"/>
                          </a:rPr>
                          <m:t>0</m:t>
                        </m:r>
                        <m:r>
                          <a:rPr lang="en-US" sz="3200" b="0" i="1" smtClean="0">
                            <a:effectLst/>
                            <a:latin typeface="Cambria Math" panose="02040503050406030204" pitchFamily="18" charset="0"/>
                          </a:rPr>
                          <m:t>𝑗</m:t>
                        </m:r>
                      </m:sub>
                    </m:sSub>
                    <m:r>
                      <a:rPr lang="en-US" sz="3200">
                        <a:effectLst/>
                        <a:latin typeface="Cambria Math" panose="02040503050406030204" pitchFamily="18" charset="0"/>
                      </a:rPr>
                      <m:t>+ </m:t>
                    </m:r>
                    <m:sSub>
                      <m:sSubPr>
                        <m:ctrlPr>
                          <a:rPr lang="en-US" sz="3200" i="1">
                            <a:effectLst/>
                            <a:latin typeface="Cambria Math" panose="02040503050406030204" pitchFamily="18" charset="0"/>
                          </a:rPr>
                        </m:ctrlPr>
                      </m:sSubPr>
                      <m:e>
                        <m:r>
                          <a:rPr lang="en-US" sz="3200">
                            <a:effectLst/>
                            <a:latin typeface="Cambria Math" panose="02040503050406030204" pitchFamily="18" charset="0"/>
                          </a:rPr>
                          <m:t>𝛽</m:t>
                        </m:r>
                      </m:e>
                      <m:sub>
                        <m:r>
                          <a:rPr lang="en-US" sz="3200">
                            <a:effectLst/>
                            <a:latin typeface="Cambria Math" panose="02040503050406030204" pitchFamily="18" charset="0"/>
                          </a:rPr>
                          <m:t>1</m:t>
                        </m:r>
                        <m:r>
                          <a:rPr lang="en-US" sz="3200" b="0" i="1" smtClean="0">
                            <a:effectLst/>
                            <a:latin typeface="Cambria Math" panose="02040503050406030204" pitchFamily="18" charset="0"/>
                          </a:rPr>
                          <m:t>𝑗</m:t>
                        </m:r>
                      </m:sub>
                    </m:sSub>
                    <m:r>
                      <a:rPr lang="en-US" sz="3200">
                        <a:effectLst/>
                        <a:latin typeface="Cambria Math" panose="02040503050406030204" pitchFamily="18" charset="0"/>
                      </a:rPr>
                      <m:t>𝑡𝑖𝑚</m:t>
                    </m:r>
                    <m:sSub>
                      <m:sSubPr>
                        <m:ctrlPr>
                          <a:rPr lang="en-US" sz="3200" i="1">
                            <a:effectLst/>
                            <a:latin typeface="Cambria Math" panose="02040503050406030204" pitchFamily="18" charset="0"/>
                          </a:rPr>
                        </m:ctrlPr>
                      </m:sSubPr>
                      <m:e>
                        <m:r>
                          <a:rPr lang="en-US" sz="3200">
                            <a:effectLst/>
                            <a:latin typeface="Cambria Math" panose="02040503050406030204" pitchFamily="18" charset="0"/>
                          </a:rPr>
                          <m:t>𝑒</m:t>
                        </m:r>
                      </m:e>
                      <m:sub>
                        <m:r>
                          <a:rPr lang="en-US" sz="3200">
                            <a:effectLst/>
                            <a:latin typeface="Cambria Math" panose="02040503050406030204" pitchFamily="18" charset="0"/>
                          </a:rPr>
                          <m:t>𝑖𝑗</m:t>
                        </m:r>
                      </m:sub>
                    </m:sSub>
                    <m:r>
                      <a:rPr lang="en-US" sz="3200">
                        <a:effectLst/>
                        <a:latin typeface="Cambria Math" panose="02040503050406030204" pitchFamily="18" charset="0"/>
                      </a:rPr>
                      <m:t>+ </m:t>
                    </m:r>
                    <m:sSub>
                      <m:sSubPr>
                        <m:ctrlPr>
                          <a:rPr lang="en-US" sz="3200" i="1">
                            <a:effectLst/>
                            <a:latin typeface="Cambria Math" panose="02040503050406030204" pitchFamily="18" charset="0"/>
                          </a:rPr>
                        </m:ctrlPr>
                      </m:sSubPr>
                      <m:e>
                        <m:r>
                          <a:rPr lang="en-US" sz="3200">
                            <a:effectLst/>
                            <a:latin typeface="Cambria Math" panose="02040503050406030204" pitchFamily="18" charset="0"/>
                          </a:rPr>
                          <m:t>𝜖</m:t>
                        </m:r>
                      </m:e>
                      <m:sub>
                        <m:r>
                          <a:rPr lang="en-US" sz="3200">
                            <a:effectLst/>
                            <a:latin typeface="Cambria Math" panose="02040503050406030204" pitchFamily="18" charset="0"/>
                          </a:rPr>
                          <m:t>𝑖𝑗</m:t>
                        </m:r>
                      </m:sub>
                    </m:sSub>
                  </m:oMath>
                </a14:m>
                <a:endParaRPr lang="en-US" dirty="0"/>
              </a:p>
              <a:p>
                <a:r>
                  <a:rPr lang="en-US" dirty="0"/>
                  <a:t>Level 2: </a:t>
                </a:r>
                <a14:m>
                  <m:oMath xmlns:m="http://schemas.openxmlformats.org/officeDocument/2006/math">
                    <m:r>
                      <a:rPr lang="en-US" sz="3200" b="0" i="0" smtClean="0">
                        <a:effectLst/>
                        <a:latin typeface="Cambria Math" panose="02040503050406030204" pitchFamily="18" charset="0"/>
                      </a:rPr>
                      <m:t>         </m:t>
                    </m:r>
                    <m:sSub>
                      <m:sSubPr>
                        <m:ctrlPr>
                          <a:rPr lang="en-US" sz="3200" b="0" i="1" smtClean="0">
                            <a:effectLst/>
                            <a:latin typeface="Cambria Math" panose="02040503050406030204" pitchFamily="18" charset="0"/>
                          </a:rPr>
                        </m:ctrlPr>
                      </m:sSubPr>
                      <m:e>
                        <m:r>
                          <a:rPr lang="en-US" sz="3200" b="0" i="1" smtClean="0">
                            <a:effectLst/>
                            <a:latin typeface="Cambria Math" panose="02040503050406030204" pitchFamily="18" charset="0"/>
                          </a:rPr>
                          <m:t>𝛽</m:t>
                        </m:r>
                      </m:e>
                      <m:sub>
                        <m:r>
                          <a:rPr lang="en-US" sz="3200" b="0" i="1" smtClean="0">
                            <a:effectLst/>
                            <a:latin typeface="Cambria Math" panose="02040503050406030204" pitchFamily="18" charset="0"/>
                          </a:rPr>
                          <m:t>0</m:t>
                        </m:r>
                        <m:r>
                          <a:rPr lang="en-US" sz="3200" b="0" i="1" smtClean="0">
                            <a:effectLst/>
                            <a:latin typeface="Cambria Math" panose="02040503050406030204" pitchFamily="18" charset="0"/>
                          </a:rPr>
                          <m:t>𝑗</m:t>
                        </m:r>
                      </m:sub>
                    </m:sSub>
                    <m:r>
                      <a:rPr lang="en-US" sz="3200">
                        <a:effectLst/>
                        <a:latin typeface="Cambria Math" panose="02040503050406030204" pitchFamily="18" charset="0"/>
                      </a:rPr>
                      <m:t>= </m:t>
                    </m:r>
                    <m:sSub>
                      <m:sSubPr>
                        <m:ctrlPr>
                          <a:rPr lang="en-US" sz="3200" i="1">
                            <a:effectLst/>
                            <a:latin typeface="Cambria Math" panose="02040503050406030204" pitchFamily="18" charset="0"/>
                          </a:rPr>
                        </m:ctrlPr>
                      </m:sSubPr>
                      <m:e>
                        <m:r>
                          <a:rPr lang="en-US" sz="3200">
                            <a:effectLst/>
                            <a:latin typeface="Cambria Math" panose="02040503050406030204" pitchFamily="18" charset="0"/>
                          </a:rPr>
                          <m:t>𝛽</m:t>
                        </m:r>
                      </m:e>
                      <m:sub>
                        <m:r>
                          <a:rPr lang="en-US" sz="3200">
                            <a:effectLst/>
                            <a:latin typeface="Cambria Math" panose="02040503050406030204" pitchFamily="18" charset="0"/>
                          </a:rPr>
                          <m:t>00</m:t>
                        </m:r>
                      </m:sub>
                    </m:sSub>
                    <m:r>
                      <a:rPr lang="en-US" sz="3200">
                        <a:effectLst/>
                        <a:latin typeface="Cambria Math" panose="02040503050406030204" pitchFamily="18" charset="0"/>
                      </a:rPr>
                      <m:t>+</m:t>
                    </m:r>
                    <m:sSub>
                      <m:sSubPr>
                        <m:ctrlPr>
                          <a:rPr lang="en-US" sz="3200" b="0" i="1" smtClean="0">
                            <a:effectLst/>
                            <a:latin typeface="Cambria Math" panose="02040503050406030204" pitchFamily="18" charset="0"/>
                          </a:rPr>
                        </m:ctrlPr>
                      </m:sSubPr>
                      <m:e>
                        <m:r>
                          <a:rPr lang="en-US" sz="3200" b="0" i="1" smtClean="0">
                            <a:effectLst/>
                            <a:latin typeface="Cambria Math" panose="02040503050406030204" pitchFamily="18" charset="0"/>
                          </a:rPr>
                          <m:t>𝑐h𝑎𝑟𝑡𝑒𝑟</m:t>
                        </m:r>
                      </m:e>
                      <m:sub>
                        <m:r>
                          <a:rPr lang="en-US" sz="3200" b="0" i="1" smtClean="0">
                            <a:effectLst/>
                            <a:latin typeface="Cambria Math" panose="02040503050406030204" pitchFamily="18" charset="0"/>
                          </a:rPr>
                          <m:t>𝑗</m:t>
                        </m:r>
                      </m:sub>
                    </m:sSub>
                    <m:r>
                      <a:rPr lang="en-US" sz="3200" b="0" i="0" smtClean="0">
                        <a:effectLst/>
                        <a:latin typeface="Cambria Math" panose="02040503050406030204" pitchFamily="18" charset="0"/>
                      </a:rPr>
                      <m:t>+</m:t>
                    </m:r>
                    <m:r>
                      <a:rPr lang="en-US" sz="3200">
                        <a:effectLst/>
                        <a:latin typeface="Cambria Math" panose="02040503050406030204" pitchFamily="18" charset="0"/>
                      </a:rPr>
                      <m:t> </m:t>
                    </m:r>
                    <m:sSub>
                      <m:sSubPr>
                        <m:ctrlPr>
                          <a:rPr lang="en-US" sz="3200" i="1">
                            <a:effectLst/>
                            <a:latin typeface="Cambria Math" panose="02040503050406030204" pitchFamily="18" charset="0"/>
                          </a:rPr>
                        </m:ctrlPr>
                      </m:sSubPr>
                      <m:e>
                        <m:r>
                          <a:rPr lang="en-US" sz="3200">
                            <a:effectLst/>
                            <a:latin typeface="Cambria Math" panose="02040503050406030204" pitchFamily="18" charset="0"/>
                          </a:rPr>
                          <m:t>𝑢</m:t>
                        </m:r>
                      </m:e>
                      <m:sub>
                        <m:r>
                          <a:rPr lang="en-US" sz="3200">
                            <a:effectLst/>
                            <a:latin typeface="Cambria Math" panose="02040503050406030204" pitchFamily="18" charset="0"/>
                          </a:rPr>
                          <m:t>0</m:t>
                        </m:r>
                        <m:r>
                          <a:rPr lang="en-US" sz="3200">
                            <a:effectLst/>
                            <a:latin typeface="Cambria Math" panose="02040503050406030204" pitchFamily="18" charset="0"/>
                          </a:rPr>
                          <m:t>𝑗</m:t>
                        </m:r>
                      </m:sub>
                    </m:sSub>
                  </m:oMath>
                </a14:m>
                <a:endParaRPr lang="en-US" sz="3200" i="1" dirty="0">
                  <a:effectLst/>
                  <a:latin typeface="Cambria Math" panose="02040503050406030204" pitchFamily="18" charset="0"/>
                </a:endParaRPr>
              </a:p>
              <a:p>
                <a:pPr marL="0" indent="0">
                  <a:buNone/>
                </a:pPr>
                <a:r>
                  <a:rPr lang="en-US" sz="3200" b="0" dirty="0">
                    <a:effectLst/>
                  </a:rPr>
                  <a:t>		       </a:t>
                </a:r>
                <a14:m>
                  <m:oMath xmlns:m="http://schemas.openxmlformats.org/officeDocument/2006/math">
                    <m:sSub>
                      <m:sSubPr>
                        <m:ctrlPr>
                          <a:rPr lang="en-US" sz="3200" b="0" i="1" smtClean="0">
                            <a:effectLst/>
                            <a:latin typeface="Cambria Math" panose="02040503050406030204" pitchFamily="18" charset="0"/>
                          </a:rPr>
                        </m:ctrlPr>
                      </m:sSubPr>
                      <m:e>
                        <m:r>
                          <a:rPr lang="en-US" sz="3200" b="0" i="1" smtClean="0">
                            <a:effectLst/>
                            <a:latin typeface="Cambria Math" panose="02040503050406030204" pitchFamily="18" charset="0"/>
                          </a:rPr>
                          <m:t>𝛽</m:t>
                        </m:r>
                      </m:e>
                      <m:sub>
                        <m:r>
                          <a:rPr lang="en-US" sz="3200" b="0" i="1" smtClean="0">
                            <a:effectLst/>
                            <a:latin typeface="Cambria Math" panose="02040503050406030204" pitchFamily="18" charset="0"/>
                          </a:rPr>
                          <m:t>1</m:t>
                        </m:r>
                        <m:r>
                          <a:rPr lang="en-US" sz="3200" b="0" i="1" smtClean="0">
                            <a:effectLst/>
                            <a:latin typeface="Cambria Math" panose="02040503050406030204" pitchFamily="18" charset="0"/>
                          </a:rPr>
                          <m:t>𝑗</m:t>
                        </m:r>
                      </m:sub>
                    </m:sSub>
                    <m:r>
                      <a:rPr lang="en-US" sz="3200">
                        <a:effectLst/>
                        <a:latin typeface="Cambria Math" panose="02040503050406030204" pitchFamily="18" charset="0"/>
                      </a:rPr>
                      <m:t>= </m:t>
                    </m:r>
                    <m:sSub>
                      <m:sSubPr>
                        <m:ctrlPr>
                          <a:rPr lang="en-US" sz="3200" i="1">
                            <a:effectLst/>
                            <a:latin typeface="Cambria Math" panose="02040503050406030204" pitchFamily="18" charset="0"/>
                          </a:rPr>
                        </m:ctrlPr>
                      </m:sSubPr>
                      <m:e>
                        <m:r>
                          <a:rPr lang="en-US" sz="3200">
                            <a:effectLst/>
                            <a:latin typeface="Cambria Math" panose="02040503050406030204" pitchFamily="18" charset="0"/>
                          </a:rPr>
                          <m:t>𝛽</m:t>
                        </m:r>
                      </m:e>
                      <m:sub>
                        <m:r>
                          <a:rPr lang="en-US" sz="3200">
                            <a:effectLst/>
                            <a:latin typeface="Cambria Math" panose="02040503050406030204" pitchFamily="18" charset="0"/>
                          </a:rPr>
                          <m:t>10</m:t>
                        </m:r>
                      </m:sub>
                    </m:sSub>
                    <m:r>
                      <a:rPr lang="en-US" sz="3200">
                        <a:effectLst/>
                        <a:latin typeface="Cambria Math" panose="02040503050406030204" pitchFamily="18" charset="0"/>
                      </a:rPr>
                      <m:t>+</m:t>
                    </m:r>
                    <m:sSub>
                      <m:sSubPr>
                        <m:ctrlPr>
                          <a:rPr lang="en-US" sz="3200" i="1">
                            <a:effectLst/>
                            <a:latin typeface="Cambria Math" panose="02040503050406030204" pitchFamily="18" charset="0"/>
                          </a:rPr>
                        </m:ctrlPr>
                      </m:sSubPr>
                      <m:e>
                        <m:sSub>
                          <m:sSubPr>
                            <m:ctrlPr>
                              <a:rPr lang="en-US" sz="3200" i="1">
                                <a:latin typeface="Cambria Math" panose="02040503050406030204" pitchFamily="18" charset="0"/>
                              </a:rPr>
                            </m:ctrlPr>
                          </m:sSubPr>
                          <m:e>
                            <m:r>
                              <a:rPr lang="en-US" sz="3200" b="0" i="1" smtClean="0">
                                <a:latin typeface="Cambria Math" panose="02040503050406030204" pitchFamily="18" charset="0"/>
                              </a:rPr>
                              <m:t>𝑐h𝑎𝑟𝑡𝑒𝑟</m:t>
                            </m:r>
                          </m:e>
                          <m:sub>
                            <m:r>
                              <a:rPr lang="en-US" sz="3200" i="1">
                                <a:latin typeface="Cambria Math" panose="02040503050406030204" pitchFamily="18" charset="0"/>
                              </a:rPr>
                              <m:t>𝑗</m:t>
                            </m:r>
                          </m:sub>
                        </m:sSub>
                        <m:r>
                          <a:rPr lang="en-US" sz="3200" b="0" i="0" smtClean="0">
                            <a:latin typeface="Cambria Math" panose="02040503050406030204" pitchFamily="18" charset="0"/>
                          </a:rPr>
                          <m:t>+ </m:t>
                        </m:r>
                        <m:r>
                          <a:rPr lang="en-US" sz="3200">
                            <a:effectLst/>
                            <a:latin typeface="Cambria Math" panose="02040503050406030204" pitchFamily="18" charset="0"/>
                          </a:rPr>
                          <m:t>𝑢</m:t>
                        </m:r>
                      </m:e>
                      <m:sub>
                        <m:r>
                          <a:rPr lang="en-US" sz="3200">
                            <a:effectLst/>
                            <a:latin typeface="Cambria Math" panose="02040503050406030204" pitchFamily="18" charset="0"/>
                          </a:rPr>
                          <m:t>1</m:t>
                        </m:r>
                        <m:r>
                          <a:rPr lang="en-US" sz="3200">
                            <a:effectLst/>
                            <a:latin typeface="Cambria Math" panose="02040503050406030204" pitchFamily="18" charset="0"/>
                          </a:rPr>
                          <m:t>𝑗</m:t>
                        </m:r>
                      </m:sub>
                    </m:sSub>
                  </m:oMath>
                </a14:m>
                <a:endParaRPr lang="en-US" dirty="0"/>
              </a:p>
            </p:txBody>
          </p:sp>
        </mc:Choice>
        <mc:Fallback xmlns="">
          <p:sp>
            <p:nvSpPr>
              <p:cNvPr id="3" name="Content Placeholder 2">
                <a:extLst>
                  <a:ext uri="{FF2B5EF4-FFF2-40B4-BE49-F238E27FC236}">
                    <a16:creationId xmlns:a16="http://schemas.microsoft.com/office/drawing/2014/main" id="{E37D1616-C8D4-E1C9-BE7F-C27FB5E0A5C1}"/>
                  </a:ext>
                </a:extLst>
              </p:cNvPr>
              <p:cNvSpPr>
                <a:spLocks noGrp="1" noRot="1" noChangeAspect="1" noMove="1" noResize="1" noEditPoints="1" noAdjustHandles="1" noChangeArrowheads="1" noChangeShapeType="1" noTextEdit="1"/>
              </p:cNvSpPr>
              <p:nvPr>
                <p:ph idx="1"/>
              </p:nvPr>
            </p:nvSpPr>
            <p:spPr>
              <a:blipFill>
                <a:blip r:embed="rId2"/>
                <a:stretch>
                  <a:fillRect l="-593"/>
                </a:stretch>
              </a:blipFill>
            </p:spPr>
            <p:txBody>
              <a:bodyPr/>
              <a:lstStyle/>
              <a:p>
                <a:r>
                  <a:rPr lang="en-US">
                    <a:noFill/>
                  </a:rPr>
                  <a:t> </a:t>
                </a:r>
              </a:p>
            </p:txBody>
          </p:sp>
        </mc:Fallback>
      </mc:AlternateContent>
    </p:spTree>
    <p:extLst>
      <p:ext uri="{BB962C8B-B14F-4D97-AF65-F5344CB8AC3E}">
        <p14:creationId xmlns:p14="http://schemas.microsoft.com/office/powerpoint/2010/main" val="429296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E037B-74AC-A305-0504-46E85902BB64}"/>
              </a:ext>
            </a:extLst>
          </p:cNvPr>
          <p:cNvSpPr>
            <a:spLocks noGrp="1"/>
          </p:cNvSpPr>
          <p:nvPr>
            <p:ph type="title"/>
          </p:nvPr>
        </p:nvSpPr>
        <p:spPr/>
        <p:txBody>
          <a:bodyPr/>
          <a:lstStyle/>
          <a:p>
            <a:r>
              <a:rPr lang="en-US" dirty="0"/>
              <a:t>Charter vs. </a:t>
            </a:r>
            <a:r>
              <a:rPr lang="en-US" dirty="0" err="1"/>
              <a:t>Noncharter</a:t>
            </a:r>
            <a:r>
              <a:rPr lang="en-US" dirty="0"/>
              <a:t> schools?</a:t>
            </a:r>
          </a:p>
        </p:txBody>
      </p:sp>
      <p:sp>
        <p:nvSpPr>
          <p:cNvPr id="6" name="Text Placeholder 5">
            <a:extLst>
              <a:ext uri="{FF2B5EF4-FFF2-40B4-BE49-F238E27FC236}">
                <a16:creationId xmlns:a16="http://schemas.microsoft.com/office/drawing/2014/main" id="{2A5F7853-6C9F-8BDF-1F31-809EC0737384}"/>
              </a:ext>
            </a:extLst>
          </p:cNvPr>
          <p:cNvSpPr>
            <a:spLocks noGrp="1"/>
          </p:cNvSpPr>
          <p:nvPr>
            <p:ph type="body" idx="1"/>
          </p:nvPr>
        </p:nvSpPr>
        <p:spPr/>
        <p:txBody>
          <a:bodyPr/>
          <a:lstStyle/>
          <a:p>
            <a:r>
              <a:rPr lang="en-US" dirty="0"/>
              <a:t>Without charter</a:t>
            </a:r>
          </a:p>
        </p:txBody>
      </p:sp>
      <p:sp>
        <p:nvSpPr>
          <p:cNvPr id="7" name="Content Placeholder 6">
            <a:extLst>
              <a:ext uri="{FF2B5EF4-FFF2-40B4-BE49-F238E27FC236}">
                <a16:creationId xmlns:a16="http://schemas.microsoft.com/office/drawing/2014/main" id="{99F15C29-8BF7-2CF3-DD08-3C2C31C549CB}"/>
              </a:ext>
            </a:extLst>
          </p:cNvPr>
          <p:cNvSpPr>
            <a:spLocks noGrp="1"/>
          </p:cNvSpPr>
          <p:nvPr>
            <p:ph sz="half" idx="2"/>
          </p:nvPr>
        </p:nvSpPr>
        <p:spPr>
          <a:xfrm>
            <a:off x="457200" y="2174875"/>
            <a:ext cx="7620000" cy="3951288"/>
          </a:xfrm>
        </p:spPr>
        <p:txBody>
          <a:bodyPr>
            <a:normAutofit fontScale="92500" lnSpcReduction="10000"/>
          </a:bodyPr>
          <a:lstStyle/>
          <a:p>
            <a:endParaRPr lang="en-US" dirty="0"/>
          </a:p>
          <a:p>
            <a:endParaRPr lang="en-US" dirty="0"/>
          </a:p>
          <a:p>
            <a:endParaRPr lang="en-US" dirty="0"/>
          </a:p>
          <a:p>
            <a:endParaRPr lang="en-US" dirty="0"/>
          </a:p>
          <a:p>
            <a:endParaRPr lang="en-US" dirty="0"/>
          </a:p>
          <a:p>
            <a:endParaRPr lang="en-US" dirty="0"/>
          </a:p>
          <a:p>
            <a:r>
              <a:rPr lang="en-US" dirty="0"/>
              <a:t>Explains 9% of variation in intercepts</a:t>
            </a:r>
          </a:p>
          <a:p>
            <a:r>
              <a:rPr lang="en-US" dirty="0"/>
              <a:t>Variation in slopes increases! (39.44+.11 &gt; 35.83 + .13)</a:t>
            </a:r>
          </a:p>
          <a:p>
            <a:r>
              <a:rPr lang="en-US" dirty="0">
                <a:solidFill>
                  <a:srgbClr val="0070C0"/>
                </a:solidFill>
              </a:rPr>
              <a:t>In 2008</a:t>
            </a:r>
            <a:r>
              <a:rPr lang="en-US" dirty="0"/>
              <a:t>, charter schools averaged lower average scores (by 6.018) then the non-charter schools (consistent with lower intercept of the green model in the graph).</a:t>
            </a:r>
          </a:p>
        </p:txBody>
      </p:sp>
      <p:sp>
        <p:nvSpPr>
          <p:cNvPr id="8" name="Text Placeholder 7">
            <a:extLst>
              <a:ext uri="{FF2B5EF4-FFF2-40B4-BE49-F238E27FC236}">
                <a16:creationId xmlns:a16="http://schemas.microsoft.com/office/drawing/2014/main" id="{8EDEB521-975A-2AD7-F20A-C852D052EF20}"/>
              </a:ext>
            </a:extLst>
          </p:cNvPr>
          <p:cNvSpPr>
            <a:spLocks noGrp="1"/>
          </p:cNvSpPr>
          <p:nvPr>
            <p:ph type="body" sz="quarter" idx="3"/>
          </p:nvPr>
        </p:nvSpPr>
        <p:spPr/>
        <p:txBody>
          <a:bodyPr/>
          <a:lstStyle/>
          <a:p>
            <a:r>
              <a:rPr lang="en-US" dirty="0"/>
              <a:t>With charter</a:t>
            </a:r>
          </a:p>
        </p:txBody>
      </p:sp>
      <p:sp>
        <p:nvSpPr>
          <p:cNvPr id="9" name="Content Placeholder 8">
            <a:extLst>
              <a:ext uri="{FF2B5EF4-FFF2-40B4-BE49-F238E27FC236}">
                <a16:creationId xmlns:a16="http://schemas.microsoft.com/office/drawing/2014/main" id="{92536489-38FE-56BE-3920-F738EF305B27}"/>
              </a:ext>
              <a:ext uri="{C183D7F6-B498-43B3-948B-1728B52AA6E4}">
                <adec:decorative xmlns:adec="http://schemas.microsoft.com/office/drawing/2017/decorative" val="1"/>
              </a:ext>
            </a:extLst>
          </p:cNvPr>
          <p:cNvSpPr>
            <a:spLocks noGrp="1"/>
          </p:cNvSpPr>
          <p:nvPr>
            <p:ph sz="quarter" idx="4"/>
          </p:nvPr>
        </p:nvSpPr>
        <p:spPr/>
        <p:txBody>
          <a:bodyPr/>
          <a:lstStyle/>
          <a:p>
            <a:endParaRPr lang="en-US" dirty="0"/>
          </a:p>
          <a:p>
            <a:endParaRPr lang="en-US" dirty="0"/>
          </a:p>
        </p:txBody>
      </p:sp>
      <p:pic>
        <p:nvPicPr>
          <p:cNvPr id="5" name="Picture 4">
            <a:extLst>
              <a:ext uri="{FF2B5EF4-FFF2-40B4-BE49-F238E27FC236}">
                <a16:creationId xmlns:a16="http://schemas.microsoft.com/office/drawing/2014/main" id="{B2143E38-17ED-6BF5-EDE9-59318B9097C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771231" y="2276475"/>
            <a:ext cx="3771900" cy="1952625"/>
          </a:xfrm>
          <a:prstGeom prst="rect">
            <a:avLst/>
          </a:prstGeom>
        </p:spPr>
      </p:pic>
      <p:pic>
        <p:nvPicPr>
          <p:cNvPr id="11" name="Picture 10">
            <a:extLst>
              <a:ext uri="{FF2B5EF4-FFF2-40B4-BE49-F238E27FC236}">
                <a16:creationId xmlns:a16="http://schemas.microsoft.com/office/drawing/2014/main" id="{076DE08B-76A8-5584-0084-49B7C4B42AD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0869" y="2200275"/>
            <a:ext cx="3752850" cy="2066925"/>
          </a:xfrm>
          <a:prstGeom prst="rect">
            <a:avLst/>
          </a:prstGeom>
        </p:spPr>
      </p:pic>
    </p:spTree>
    <p:extLst>
      <p:ext uri="{BB962C8B-B14F-4D97-AF65-F5344CB8AC3E}">
        <p14:creationId xmlns:p14="http://schemas.microsoft.com/office/powerpoint/2010/main" val="420943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D2F9D-1AD7-06EE-BA98-122E7EBE5333}"/>
              </a:ext>
            </a:extLst>
          </p:cNvPr>
          <p:cNvSpPr>
            <a:spLocks noGrp="1"/>
          </p:cNvSpPr>
          <p:nvPr>
            <p:ph type="title"/>
          </p:nvPr>
        </p:nvSpPr>
        <p:spPr/>
        <p:txBody>
          <a:bodyPr/>
          <a:lstStyle/>
          <a:p>
            <a:r>
              <a:rPr lang="en-US" dirty="0"/>
              <a:t>Charter vs. </a:t>
            </a:r>
            <a:r>
              <a:rPr lang="en-US" dirty="0" err="1"/>
              <a:t>Noncharter</a:t>
            </a:r>
            <a:r>
              <a:rPr lang="en-US" dirty="0"/>
              <a:t> schools</a:t>
            </a:r>
          </a:p>
        </p:txBody>
      </p:sp>
      <p:sp>
        <p:nvSpPr>
          <p:cNvPr id="8" name="Content Placeholder 7">
            <a:extLst>
              <a:ext uri="{FF2B5EF4-FFF2-40B4-BE49-F238E27FC236}">
                <a16:creationId xmlns:a16="http://schemas.microsoft.com/office/drawing/2014/main" id="{2CDF193A-16C6-F200-23AC-8F41FFA7610A}"/>
              </a:ext>
            </a:extLst>
          </p:cNvPr>
          <p:cNvSpPr>
            <a:spLocks noGrp="1"/>
          </p:cNvSpPr>
          <p:nvPr>
            <p:ph idx="1"/>
          </p:nvPr>
        </p:nvSpPr>
        <p:spPr/>
        <p:txBody>
          <a:bodyPr/>
          <a:lstStyle/>
          <a:p>
            <a:endParaRPr lang="en-US" dirty="0"/>
          </a:p>
          <a:p>
            <a:endParaRPr lang="en-US" dirty="0"/>
          </a:p>
          <a:p>
            <a:endParaRPr lang="en-US" dirty="0"/>
          </a:p>
          <a:p>
            <a:endParaRPr lang="en-US" dirty="0"/>
          </a:p>
          <a:p>
            <a:r>
              <a:rPr lang="en-US" dirty="0"/>
              <a:t>Charter schools have a larger rate of increase in average scores than public schools, on average</a:t>
            </a:r>
          </a:p>
          <a:p>
            <a:r>
              <a:rPr lang="en-US" dirty="0"/>
              <a:t>The difference between charter and public schools decreases from 2008-2010 (on avg)</a:t>
            </a:r>
          </a:p>
        </p:txBody>
      </p:sp>
      <p:pic>
        <p:nvPicPr>
          <p:cNvPr id="7" name="Picture 6">
            <a:extLst>
              <a:ext uri="{FF2B5EF4-FFF2-40B4-BE49-F238E27FC236}">
                <a16:creationId xmlns:a16="http://schemas.microsoft.com/office/drawing/2014/main" id="{64F2CF14-C01C-4DEF-D677-A4340605447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37868" y="1513246"/>
            <a:ext cx="3771900" cy="1952625"/>
          </a:xfrm>
          <a:prstGeom prst="rect">
            <a:avLst/>
          </a:prstGeom>
        </p:spPr>
      </p:pic>
      <p:pic>
        <p:nvPicPr>
          <p:cNvPr id="10" name="Picture 9">
            <a:extLst>
              <a:ext uri="{FF2B5EF4-FFF2-40B4-BE49-F238E27FC236}">
                <a16:creationId xmlns:a16="http://schemas.microsoft.com/office/drawing/2014/main" id="{2CB29356-B4A9-EED0-9B46-39003ADBDD9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97810" y="1143000"/>
            <a:ext cx="3929062" cy="2536797"/>
          </a:xfrm>
          <a:prstGeom prst="rect">
            <a:avLst/>
          </a:prstGeom>
        </p:spPr>
      </p:pic>
      <p:pic>
        <p:nvPicPr>
          <p:cNvPr id="4" name="Picture 3">
            <a:extLst>
              <a:ext uri="{FF2B5EF4-FFF2-40B4-BE49-F238E27FC236}">
                <a16:creationId xmlns:a16="http://schemas.microsoft.com/office/drawing/2014/main" id="{A4C425B4-D6F6-FA78-C6C9-6842062ADE2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81050" y="962025"/>
            <a:ext cx="7581900" cy="4933950"/>
          </a:xfrm>
          <a:prstGeom prst="rect">
            <a:avLst/>
          </a:prstGeom>
        </p:spPr>
      </p:pic>
    </p:spTree>
    <p:extLst>
      <p:ext uri="{BB962C8B-B14F-4D97-AF65-F5344CB8AC3E}">
        <p14:creationId xmlns:p14="http://schemas.microsoft.com/office/powerpoint/2010/main" val="249039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CFE7A-7C91-AFD9-056B-749CC9184D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C121F5-919F-9F47-1142-635F9CCF9530}"/>
              </a:ext>
            </a:extLst>
          </p:cNvPr>
          <p:cNvSpPr>
            <a:spLocks noGrp="1"/>
          </p:cNvSpPr>
          <p:nvPr>
            <p:ph type="title"/>
          </p:nvPr>
        </p:nvSpPr>
        <p:spPr/>
        <p:txBody>
          <a:bodyPr/>
          <a:lstStyle/>
          <a:p>
            <a:r>
              <a:rPr lang="en-US" dirty="0"/>
              <a:t>Is the model doing what we want? (3)</a:t>
            </a:r>
          </a:p>
        </p:txBody>
      </p:sp>
      <p:sp>
        <p:nvSpPr>
          <p:cNvPr id="7" name="Text Placeholder 6">
            <a:extLst>
              <a:ext uri="{FF2B5EF4-FFF2-40B4-BE49-F238E27FC236}">
                <a16:creationId xmlns:a16="http://schemas.microsoft.com/office/drawing/2014/main" id="{F7DEDC6D-0B08-F8E9-AF84-C967AD663A31}"/>
              </a:ext>
            </a:extLst>
          </p:cNvPr>
          <p:cNvSpPr>
            <a:spLocks noGrp="1"/>
          </p:cNvSpPr>
          <p:nvPr>
            <p:ph type="body" idx="1"/>
          </p:nvPr>
        </p:nvSpPr>
        <p:spPr/>
        <p:txBody>
          <a:bodyPr/>
          <a:lstStyle/>
          <a:p>
            <a:r>
              <a:rPr lang="en-US" dirty="0"/>
              <a:t>Observed</a:t>
            </a:r>
          </a:p>
        </p:txBody>
      </p:sp>
      <p:sp>
        <p:nvSpPr>
          <p:cNvPr id="8" name="Content Placeholder 7">
            <a:extLst>
              <a:ext uri="{FF2B5EF4-FFF2-40B4-BE49-F238E27FC236}">
                <a16:creationId xmlns:a16="http://schemas.microsoft.com/office/drawing/2014/main" id="{5A0EC0C1-4F34-BD57-C8D4-788C756FEB7E}"/>
              </a:ext>
            </a:extLst>
          </p:cNvPr>
          <p:cNvSpPr>
            <a:spLocks noGrp="1"/>
          </p:cNvSpPr>
          <p:nvPr>
            <p:ph sz="half" idx="2"/>
          </p:nvPr>
        </p:nvSpPr>
        <p:spPr/>
        <p:txBody>
          <a:bodyPr/>
          <a:lstStyle/>
          <a:p>
            <a:endParaRPr lang="en-US"/>
          </a:p>
        </p:txBody>
      </p:sp>
      <p:sp>
        <p:nvSpPr>
          <p:cNvPr id="9" name="Text Placeholder 8">
            <a:extLst>
              <a:ext uri="{FF2B5EF4-FFF2-40B4-BE49-F238E27FC236}">
                <a16:creationId xmlns:a16="http://schemas.microsoft.com/office/drawing/2014/main" id="{C81E70DE-FF35-2356-8662-78F303A2B0D3}"/>
              </a:ext>
            </a:extLst>
          </p:cNvPr>
          <p:cNvSpPr>
            <a:spLocks noGrp="1"/>
          </p:cNvSpPr>
          <p:nvPr>
            <p:ph type="body" sz="quarter" idx="3"/>
          </p:nvPr>
        </p:nvSpPr>
        <p:spPr/>
        <p:txBody>
          <a:bodyPr/>
          <a:lstStyle/>
          <a:p>
            <a:r>
              <a:rPr lang="en-US" dirty="0"/>
              <a:t>Model</a:t>
            </a:r>
          </a:p>
        </p:txBody>
      </p:sp>
      <p:sp>
        <p:nvSpPr>
          <p:cNvPr id="10" name="Content Placeholder 9">
            <a:extLst>
              <a:ext uri="{FF2B5EF4-FFF2-40B4-BE49-F238E27FC236}">
                <a16:creationId xmlns:a16="http://schemas.microsoft.com/office/drawing/2014/main" id="{6A00DB6D-1FCB-22F5-DB38-87DB1C25AE48}"/>
              </a:ext>
            </a:extLst>
          </p:cNvPr>
          <p:cNvSpPr>
            <a:spLocks noGrp="1"/>
          </p:cNvSpPr>
          <p:nvPr>
            <p:ph sz="quarter" idx="4"/>
          </p:nvPr>
        </p:nvSpPr>
        <p:spPr/>
        <p:txBody>
          <a:bodyPr/>
          <a:lstStyle/>
          <a:p>
            <a:endParaRPr lang="en-US"/>
          </a:p>
        </p:txBody>
      </p:sp>
      <p:pic>
        <p:nvPicPr>
          <p:cNvPr id="5" name="Picture 4">
            <a:extLst>
              <a:ext uri="{FF2B5EF4-FFF2-40B4-BE49-F238E27FC236}">
                <a16:creationId xmlns:a16="http://schemas.microsoft.com/office/drawing/2014/main" id="{E03C2F65-F568-C8E8-46D5-441CFB669E3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724400" y="2558256"/>
            <a:ext cx="3819678" cy="2519362"/>
          </a:xfrm>
          <a:prstGeom prst="rect">
            <a:avLst/>
          </a:prstGeom>
        </p:spPr>
      </p:pic>
      <p:pic>
        <p:nvPicPr>
          <p:cNvPr id="6" name="Picture 5">
            <a:extLst>
              <a:ext uri="{FF2B5EF4-FFF2-40B4-BE49-F238E27FC236}">
                <a16:creationId xmlns:a16="http://schemas.microsoft.com/office/drawing/2014/main" id="{AC82355B-075A-D73D-14A4-176F51E87F6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7200" y="2653505"/>
            <a:ext cx="3786033" cy="2424113"/>
          </a:xfrm>
          <a:prstGeom prst="rect">
            <a:avLst/>
          </a:prstGeom>
        </p:spPr>
      </p:pic>
    </p:spTree>
    <p:extLst>
      <p:ext uri="{BB962C8B-B14F-4D97-AF65-F5344CB8AC3E}">
        <p14:creationId xmlns:p14="http://schemas.microsoft.com/office/powerpoint/2010/main" val="12181531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981C-FC4B-B93E-2ADE-C0F3291C9D8B}"/>
              </a:ext>
            </a:extLst>
          </p:cNvPr>
          <p:cNvSpPr>
            <a:spLocks noGrp="1"/>
          </p:cNvSpPr>
          <p:nvPr>
            <p:ph type="title"/>
          </p:nvPr>
        </p:nvSpPr>
        <p:spPr/>
        <p:txBody>
          <a:bodyPr/>
          <a:lstStyle/>
          <a:p>
            <a:r>
              <a:rPr lang="en-US" dirty="0"/>
              <a:t>Things to watch out for?</a:t>
            </a:r>
          </a:p>
        </p:txBody>
      </p:sp>
      <p:sp>
        <p:nvSpPr>
          <p:cNvPr id="7" name="Content Placeholder 6">
            <a:extLst>
              <a:ext uri="{FF2B5EF4-FFF2-40B4-BE49-F238E27FC236}">
                <a16:creationId xmlns:a16="http://schemas.microsoft.com/office/drawing/2014/main" id="{797589E1-3EA3-3B84-E15E-BE24787289E8}"/>
              </a:ext>
            </a:extLst>
          </p:cNvPr>
          <p:cNvSpPr>
            <a:spLocks noGrp="1"/>
          </p:cNvSpPr>
          <p:nvPr>
            <p:ph idx="1"/>
          </p:nvPr>
        </p:nvSpPr>
        <p:spPr/>
        <p:txBody>
          <a:bodyPr>
            <a:normAutofit fontScale="85000" lnSpcReduction="20000"/>
          </a:bodyPr>
          <a:lstStyle/>
          <a:p>
            <a:r>
              <a:rPr lang="en-US" dirty="0"/>
              <a:t>“Since charter is negative…”</a:t>
            </a:r>
          </a:p>
          <a:p>
            <a:pPr lvl="1"/>
            <a:r>
              <a:rPr lang="en-US" dirty="0"/>
              <a:t>Main effect vs. interaction</a:t>
            </a:r>
          </a:p>
          <a:p>
            <a:r>
              <a:rPr lang="en-US" dirty="0"/>
              <a:t>“The interaction is positive …”</a:t>
            </a:r>
          </a:p>
          <a:p>
            <a:pPr lvl="1"/>
            <a:r>
              <a:rPr lang="en-US" dirty="0"/>
              <a:t>Especially with categorical variables</a:t>
            </a:r>
          </a:p>
          <a:p>
            <a:pPr lvl="1"/>
            <a:r>
              <a:rPr lang="en-US" dirty="0"/>
              <a:t>Especially with negative main effect</a:t>
            </a:r>
          </a:p>
          <a:p>
            <a:r>
              <a:rPr lang="en-US" dirty="0"/>
              <a:t>Relate back to visuals, raw data</a:t>
            </a:r>
          </a:p>
          <a:p>
            <a:r>
              <a:rPr lang="en-US" dirty="0"/>
              <a:t>-6 is greater than 2</a:t>
            </a:r>
          </a:p>
          <a:p>
            <a:r>
              <a:rPr lang="en-US" dirty="0"/>
              <a:t>Percent vs. percentage</a:t>
            </a:r>
          </a:p>
          <a:p>
            <a:r>
              <a:rPr lang="en-US" dirty="0"/>
              <a:t>Within model vs. between model questions</a:t>
            </a:r>
          </a:p>
          <a:p>
            <a:pPr lvl="1"/>
            <a:r>
              <a:rPr lang="en-US" dirty="0"/>
              <a:t>The charter effect vs. adjusting for charter</a:t>
            </a:r>
          </a:p>
          <a:p>
            <a:r>
              <a:rPr lang="en-US" dirty="0"/>
              <a:t>More</a:t>
            </a:r>
          </a:p>
          <a:p>
            <a:r>
              <a:rPr lang="en-US" dirty="0"/>
              <a:t>Consistent with graphs (yes/no)</a:t>
            </a:r>
          </a:p>
        </p:txBody>
      </p:sp>
    </p:spTree>
    <p:extLst>
      <p:ext uri="{BB962C8B-B14F-4D97-AF65-F5344CB8AC3E}">
        <p14:creationId xmlns:p14="http://schemas.microsoft.com/office/powerpoint/2010/main" val="1661075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BAE2B-A433-CB9B-5C3A-B6C34155CE61}"/>
              </a:ext>
            </a:extLst>
          </p:cNvPr>
          <p:cNvSpPr>
            <a:spLocks noGrp="1"/>
          </p:cNvSpPr>
          <p:nvPr>
            <p:ph type="title"/>
          </p:nvPr>
        </p:nvSpPr>
        <p:spPr/>
        <p:txBody>
          <a:bodyPr/>
          <a:lstStyle/>
          <a:p>
            <a:r>
              <a:rPr lang="en-US" dirty="0"/>
              <a:t>Conditional vs. Marginal models</a:t>
            </a:r>
          </a:p>
        </p:txBody>
      </p:sp>
      <p:pic>
        <p:nvPicPr>
          <p:cNvPr id="5" name="Picture 4" descr="fitted model">
            <a:extLst>
              <a:ext uri="{FF2B5EF4-FFF2-40B4-BE49-F238E27FC236}">
                <a16:creationId xmlns:a16="http://schemas.microsoft.com/office/drawing/2014/main" id="{0921ECFA-A88D-8DA3-F9F9-2398B98E2F04}"/>
              </a:ext>
            </a:extLst>
          </p:cNvPr>
          <p:cNvPicPr>
            <a:picLocks noChangeAspect="1"/>
          </p:cNvPicPr>
          <p:nvPr/>
        </p:nvPicPr>
        <p:blipFill>
          <a:blip r:embed="rId2"/>
          <a:stretch>
            <a:fillRect/>
          </a:stretch>
        </p:blipFill>
        <p:spPr>
          <a:xfrm>
            <a:off x="457200" y="2438400"/>
            <a:ext cx="3934584" cy="3076575"/>
          </a:xfrm>
          <a:prstGeom prst="rect">
            <a:avLst/>
          </a:prstGeom>
        </p:spPr>
      </p:pic>
      <p:sp>
        <p:nvSpPr>
          <p:cNvPr id="3" name="Content Placeholder 2">
            <a:extLst>
              <a:ext uri="{FF2B5EF4-FFF2-40B4-BE49-F238E27FC236}">
                <a16:creationId xmlns:a16="http://schemas.microsoft.com/office/drawing/2014/main" id="{34676FA7-DC41-7656-6DF2-C57CC2A67E61}"/>
              </a:ext>
            </a:extLst>
          </p:cNvPr>
          <p:cNvSpPr>
            <a:spLocks noGrp="1"/>
          </p:cNvSpPr>
          <p:nvPr>
            <p:ph idx="1"/>
          </p:nvPr>
        </p:nvSpPr>
        <p:spPr/>
        <p:txBody>
          <a:bodyPr/>
          <a:lstStyle/>
          <a:p>
            <a:r>
              <a:rPr lang="en-US" dirty="0"/>
              <a:t>Fixed or Random</a:t>
            </a:r>
          </a:p>
        </p:txBody>
      </p:sp>
      <p:pic>
        <p:nvPicPr>
          <p:cNvPr id="6" name="Picture 5" descr="graph highlighting distinction between conditional (in the middle) and marginal (flatter) associations">
            <a:extLst>
              <a:ext uri="{FF2B5EF4-FFF2-40B4-BE49-F238E27FC236}">
                <a16:creationId xmlns:a16="http://schemas.microsoft.com/office/drawing/2014/main" id="{E37EE87E-75CF-0E59-F8CA-D6504DC01C5C}"/>
              </a:ext>
            </a:extLst>
          </p:cNvPr>
          <p:cNvPicPr>
            <a:picLocks noChangeAspect="1"/>
          </p:cNvPicPr>
          <p:nvPr/>
        </p:nvPicPr>
        <p:blipFill>
          <a:blip r:embed="rId3"/>
          <a:stretch>
            <a:fillRect/>
          </a:stretch>
        </p:blipFill>
        <p:spPr>
          <a:xfrm>
            <a:off x="4876800" y="3124200"/>
            <a:ext cx="3609975" cy="1917049"/>
          </a:xfrm>
          <a:prstGeom prst="rect">
            <a:avLst/>
          </a:prstGeom>
        </p:spPr>
      </p:pic>
      <p:sp>
        <p:nvSpPr>
          <p:cNvPr id="7" name="TextBox 6">
            <a:extLst>
              <a:ext uri="{FF2B5EF4-FFF2-40B4-BE49-F238E27FC236}">
                <a16:creationId xmlns:a16="http://schemas.microsoft.com/office/drawing/2014/main" id="{ECB8C489-1A1C-9395-019D-AE33FFAD0BE2}"/>
              </a:ext>
            </a:extLst>
          </p:cNvPr>
          <p:cNvSpPr txBox="1"/>
          <p:nvPr/>
        </p:nvSpPr>
        <p:spPr>
          <a:xfrm>
            <a:off x="4876800" y="2115234"/>
            <a:ext cx="3934584" cy="923330"/>
          </a:xfrm>
          <a:prstGeom prst="rect">
            <a:avLst/>
          </a:prstGeom>
          <a:noFill/>
        </p:spPr>
        <p:txBody>
          <a:bodyPr wrap="square" rtlCol="0">
            <a:spAutoFit/>
          </a:bodyPr>
          <a:lstStyle/>
          <a:p>
            <a:r>
              <a:rPr lang="en-US" dirty="0"/>
              <a:t>Conditional (community-specific) estimates vs. averaging across all of the estimated probabilities (marginal) </a:t>
            </a:r>
          </a:p>
        </p:txBody>
      </p:sp>
      <p:sp>
        <p:nvSpPr>
          <p:cNvPr id="12" name="Oval 11" descr="predicted probability for average community">
            <a:extLst>
              <a:ext uri="{FF2B5EF4-FFF2-40B4-BE49-F238E27FC236}">
                <a16:creationId xmlns:a16="http://schemas.microsoft.com/office/drawing/2014/main" id="{9676A598-18B1-F1D6-73F8-A40AE683076C}"/>
              </a:ext>
            </a:extLst>
          </p:cNvPr>
          <p:cNvSpPr/>
          <p:nvPr/>
        </p:nvSpPr>
        <p:spPr>
          <a:xfrm>
            <a:off x="2362200" y="4267200"/>
            <a:ext cx="76200" cy="76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descr="thinking of the predicting probability for each community at x = 33">
            <a:extLst>
              <a:ext uri="{FF2B5EF4-FFF2-40B4-BE49-F238E27FC236}">
                <a16:creationId xmlns:a16="http://schemas.microsoft.com/office/drawing/2014/main" id="{D746329F-1CA2-C2A5-2B4F-5E858272BD9A}"/>
              </a:ext>
            </a:extLst>
          </p:cNvPr>
          <p:cNvGrpSpPr/>
          <p:nvPr/>
        </p:nvGrpSpPr>
        <p:grpSpPr>
          <a:xfrm>
            <a:off x="2362200" y="2743200"/>
            <a:ext cx="76200" cy="2057400"/>
            <a:chOff x="2667000" y="2743200"/>
            <a:chExt cx="76200" cy="2057400"/>
          </a:xfrm>
        </p:grpSpPr>
        <p:sp>
          <p:nvSpPr>
            <p:cNvPr id="9" name="Oval 8">
              <a:extLst>
                <a:ext uri="{FF2B5EF4-FFF2-40B4-BE49-F238E27FC236}">
                  <a16:creationId xmlns:a16="http://schemas.microsoft.com/office/drawing/2014/main" id="{5C362ED7-0CE4-4675-9E55-49389EAE322A}"/>
                </a:ext>
              </a:extLst>
            </p:cNvPr>
            <p:cNvSpPr/>
            <p:nvPr/>
          </p:nvSpPr>
          <p:spPr>
            <a:xfrm>
              <a:off x="2667000" y="3200400"/>
              <a:ext cx="76200" cy="76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DAFDFC3-ADA2-6F51-C106-1B31137A8703}"/>
                </a:ext>
              </a:extLst>
            </p:cNvPr>
            <p:cNvSpPr/>
            <p:nvPr/>
          </p:nvSpPr>
          <p:spPr>
            <a:xfrm>
              <a:off x="2667000" y="3810000"/>
              <a:ext cx="76200" cy="76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CEDCCE9-B9E6-4658-D01E-2A8077FB076C}"/>
                </a:ext>
              </a:extLst>
            </p:cNvPr>
            <p:cNvSpPr/>
            <p:nvPr/>
          </p:nvSpPr>
          <p:spPr>
            <a:xfrm>
              <a:off x="2667000" y="4419600"/>
              <a:ext cx="76200" cy="76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E934D1D1-E577-2808-4092-21C2AB1A7263}"/>
                </a:ext>
              </a:extLst>
            </p:cNvPr>
            <p:cNvGrpSpPr/>
            <p:nvPr/>
          </p:nvGrpSpPr>
          <p:grpSpPr>
            <a:xfrm>
              <a:off x="2667000" y="2743200"/>
              <a:ext cx="76200" cy="2057400"/>
              <a:chOff x="2362200" y="2743200"/>
              <a:chExt cx="76200" cy="2057400"/>
            </a:xfrm>
          </p:grpSpPr>
          <p:sp>
            <p:nvSpPr>
              <p:cNvPr id="8" name="Oval 7">
                <a:extLst>
                  <a:ext uri="{FF2B5EF4-FFF2-40B4-BE49-F238E27FC236}">
                    <a16:creationId xmlns:a16="http://schemas.microsoft.com/office/drawing/2014/main" id="{54A56913-0E28-FF2F-9092-9CB7126FCE87}"/>
                  </a:ext>
                </a:extLst>
              </p:cNvPr>
              <p:cNvSpPr/>
              <p:nvPr/>
            </p:nvSpPr>
            <p:spPr>
              <a:xfrm>
                <a:off x="2362200" y="2743200"/>
                <a:ext cx="76200" cy="76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A0FEB1C-77F2-96DF-79C4-C8CBDC02F5E3}"/>
                  </a:ext>
                </a:extLst>
              </p:cNvPr>
              <p:cNvSpPr/>
              <p:nvPr/>
            </p:nvSpPr>
            <p:spPr>
              <a:xfrm>
                <a:off x="2362200" y="3505200"/>
                <a:ext cx="76200" cy="76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BE5D280-BBF7-5321-C6E1-67C2B62C4A76}"/>
                  </a:ext>
                </a:extLst>
              </p:cNvPr>
              <p:cNvSpPr/>
              <p:nvPr/>
            </p:nvSpPr>
            <p:spPr>
              <a:xfrm>
                <a:off x="2362200" y="4572000"/>
                <a:ext cx="76200" cy="76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2BDA612-605B-7281-8084-DD0FE7371518}"/>
                  </a:ext>
                </a:extLst>
              </p:cNvPr>
              <p:cNvSpPr/>
              <p:nvPr/>
            </p:nvSpPr>
            <p:spPr>
              <a:xfrm>
                <a:off x="2362200" y="4724400"/>
                <a:ext cx="76200" cy="76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TextBox 17">
            <a:extLst>
              <a:ext uri="{FF2B5EF4-FFF2-40B4-BE49-F238E27FC236}">
                <a16:creationId xmlns:a16="http://schemas.microsoft.com/office/drawing/2014/main" id="{8D173839-73CB-95D7-6467-4F84FA9219F4}"/>
              </a:ext>
            </a:extLst>
          </p:cNvPr>
          <p:cNvSpPr txBox="1"/>
          <p:nvPr/>
        </p:nvSpPr>
        <p:spPr>
          <a:xfrm>
            <a:off x="838200" y="5562600"/>
            <a:ext cx="7455887" cy="646331"/>
          </a:xfrm>
          <a:prstGeom prst="rect">
            <a:avLst/>
          </a:prstGeom>
          <a:noFill/>
        </p:spPr>
        <p:txBody>
          <a:bodyPr wrap="none" rtlCol="0">
            <a:spAutoFit/>
          </a:bodyPr>
          <a:lstStyle/>
          <a:p>
            <a:r>
              <a:rPr lang="en-US" dirty="0">
                <a:solidFill>
                  <a:srgbClr val="0070C0"/>
                </a:solidFill>
              </a:rPr>
              <a:t>In nonlinear models, the average of the back-transformed values is not </a:t>
            </a:r>
          </a:p>
          <a:p>
            <a:r>
              <a:rPr lang="en-US" dirty="0">
                <a:solidFill>
                  <a:srgbClr val="0070C0"/>
                </a:solidFill>
              </a:rPr>
              <a:t>the same as the back-transformed average value…</a:t>
            </a:r>
          </a:p>
        </p:txBody>
      </p:sp>
      <p:sp>
        <p:nvSpPr>
          <p:cNvPr id="19" name="Star: 5 Points 18" descr="average of the predicted probabilities is not in same spot as predicted probability for average community">
            <a:extLst>
              <a:ext uri="{FF2B5EF4-FFF2-40B4-BE49-F238E27FC236}">
                <a16:creationId xmlns:a16="http://schemas.microsoft.com/office/drawing/2014/main" id="{F4F79999-0DC2-E4A7-DE49-FCA7828964B3}"/>
              </a:ext>
            </a:extLst>
          </p:cNvPr>
          <p:cNvSpPr/>
          <p:nvPr/>
        </p:nvSpPr>
        <p:spPr>
          <a:xfrm>
            <a:off x="2362200" y="4343400"/>
            <a:ext cx="76200" cy="7620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008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Multilevel logistic models</a:t>
            </a:r>
          </a:p>
        </p:txBody>
      </p:sp>
      <mc:AlternateContent xmlns:mc="http://schemas.openxmlformats.org/markup-compatibility/2006" xmlns:a14="http://schemas.microsoft.com/office/drawing/2010/main">
        <mc:Choice Requires="a14">
          <p:sp>
            <p:nvSpPr>
              <p:cNvPr id="3" name="Content Placeholder 2" descr="variance of intercepts divided by sum of variance of intercepts plus pi^2 divided by 3"/>
              <p:cNvSpPr>
                <a:spLocks noGrp="1"/>
              </p:cNvSpPr>
              <p:nvPr>
                <p:ph idx="1"/>
              </p:nvPr>
            </p:nvSpPr>
            <p:spPr/>
            <p:txBody>
              <a:bodyPr>
                <a:normAutofit/>
              </a:bodyPr>
              <a:lstStyle/>
              <a:p>
                <a:r>
                  <a:rPr lang="en-US" dirty="0"/>
                  <a:t>Random intercepts</a:t>
                </a:r>
              </a:p>
              <a:p>
                <a:pPr marL="0" indent="0">
                  <a:buNone/>
                </a:pPr>
                <a14:m>
                  <m:oMath xmlns:m="http://schemas.openxmlformats.org/officeDocument/2006/math">
                    <m:r>
                      <a:rPr lang="en-US" i="1">
                        <a:latin typeface="Cambria Math" panose="02040503050406030204" pitchFamily="18" charset="0"/>
                      </a:rPr>
                      <m:t>𝑙𝑜𝑔</m:t>
                    </m:r>
                    <m:d>
                      <m:dPr>
                        <m:begChr m:val="["/>
                        <m:endChr m:val="]"/>
                        <m:ctrlPr>
                          <a:rPr lang="en-US" i="1">
                            <a:latin typeface="Cambria Math" panose="02040503050406030204" pitchFamily="18" charset="0"/>
                          </a:rPr>
                        </m:ctrlPr>
                      </m:dPr>
                      <m:e>
                        <m:f>
                          <m:fPr>
                            <m:type m:val="skw"/>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𝜋</m:t>
                                </m:r>
                              </m:e>
                              <m:sub>
                                <m:r>
                                  <a:rPr lang="en-US" i="1">
                                    <a:latin typeface="Cambria Math" panose="02040503050406030204" pitchFamily="18" charset="0"/>
                                  </a:rPr>
                                  <m:t>𝑗</m:t>
                                </m:r>
                              </m:sub>
                            </m:sSub>
                          </m:num>
                          <m:den>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𝜋</m:t>
                                </m:r>
                              </m:e>
                              <m:sub>
                                <m:r>
                                  <a:rPr lang="en-US" i="1">
                                    <a:latin typeface="Cambria Math" panose="02040503050406030204" pitchFamily="18" charset="0"/>
                                  </a:rPr>
                                  <m:t>𝑗</m:t>
                                </m:r>
                              </m:sub>
                            </m:sSub>
                            <m:r>
                              <a:rPr lang="en-US" i="1">
                                <a:latin typeface="Cambria Math" panose="02040503050406030204" pitchFamily="18" charset="0"/>
                              </a:rPr>
                              <m:t>)</m:t>
                            </m:r>
                          </m:den>
                        </m:f>
                      </m:e>
                    </m:d>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0</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0</m:t>
                        </m:r>
                        <m:r>
                          <a:rPr lang="en-US" i="1">
                            <a:latin typeface="Cambria Math" panose="02040503050406030204" pitchFamily="18" charset="0"/>
                          </a:rPr>
                          <m:t>𝑗</m:t>
                        </m:r>
                      </m:sub>
                    </m:sSub>
                  </m:oMath>
                </a14:m>
                <a:r>
                  <a:rPr lang="en-US" dirty="0"/>
                  <a:t> </a:t>
                </a:r>
                <a14:m>
                  <m:oMath xmlns:m="http://schemas.openxmlformats.org/officeDocument/2006/math">
                    <m:r>
                      <a:rPr lang="en-US" i="1">
                        <a:latin typeface="Cambria Math" panose="02040503050406030204" pitchFamily="18" charset="0"/>
                      </a:rPr>
                      <m:t>𝑤h𝑒𝑟𝑒</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𝑜𝑗</m:t>
                        </m:r>
                      </m:sub>
                    </m:sSub>
                    <m:r>
                      <a:rPr lang="en-US" i="1">
                        <a:latin typeface="Cambria Math" panose="02040503050406030204" pitchFamily="18" charset="0"/>
                      </a:rPr>
                      <m:t> ~</m:t>
                    </m:r>
                    <m:r>
                      <a:rPr lang="en-US" i="1">
                        <a:latin typeface="Cambria Math" panose="02040503050406030204" pitchFamily="18" charset="0"/>
                      </a:rPr>
                      <m:t>𝑁</m:t>
                    </m:r>
                    <m:r>
                      <a:rPr lang="en-US" i="1">
                        <a:latin typeface="Cambria Math" panose="02040503050406030204" pitchFamily="18" charset="0"/>
                      </a:rPr>
                      <m:t>(0, </m:t>
                    </m:r>
                    <m:sSubSup>
                      <m:sSubSupPr>
                        <m:ctrlPr>
                          <a:rPr lang="en-US" i="1">
                            <a:latin typeface="Cambria Math" panose="02040503050406030204" pitchFamily="18" charset="0"/>
                          </a:rPr>
                        </m:ctrlPr>
                      </m:sSubSupPr>
                      <m:e>
                        <m:r>
                          <a:rPr lang="en-US" i="1">
                            <a:latin typeface="Cambria Math" panose="02040503050406030204" pitchFamily="18" charset="0"/>
                          </a:rPr>
                          <m:t>𝜏</m:t>
                        </m:r>
                      </m:e>
                      <m:sub>
                        <m:r>
                          <a:rPr lang="en-US" i="1">
                            <a:latin typeface="Cambria Math" panose="02040503050406030204" pitchFamily="18" charset="0"/>
                          </a:rPr>
                          <m:t>0</m:t>
                        </m:r>
                      </m:sub>
                      <m:sup>
                        <m:r>
                          <a:rPr lang="en-US" i="1">
                            <a:latin typeface="Cambria Math" panose="02040503050406030204" pitchFamily="18" charset="0"/>
                          </a:rPr>
                          <m:t>2</m:t>
                        </m:r>
                      </m:sup>
                    </m:sSubSup>
                    <m:r>
                      <a:rPr lang="en-US" i="1">
                        <a:latin typeface="Cambria Math" panose="02040503050406030204" pitchFamily="18" charset="0"/>
                      </a:rPr>
                      <m:t>)</m:t>
                    </m:r>
                  </m:oMath>
                </a14:m>
                <a:endParaRPr lang="en-US" dirty="0"/>
              </a:p>
              <a:p>
                <a:pPr lvl="1"/>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𝜏</m:t>
                        </m:r>
                      </m:e>
                      <m:sub>
                        <m:r>
                          <a:rPr lang="en-US" i="1">
                            <a:latin typeface="Cambria Math" panose="02040503050406030204" pitchFamily="18" charset="0"/>
                          </a:rPr>
                          <m:t>0</m:t>
                        </m:r>
                      </m:sub>
                      <m:sup>
                        <m:r>
                          <a:rPr lang="en-US" i="1">
                            <a:latin typeface="Cambria Math" panose="02040503050406030204" pitchFamily="18" charset="0"/>
                          </a:rPr>
                          <m:t>2</m:t>
                        </m:r>
                      </m:sup>
                    </m:sSubSup>
                  </m:oMath>
                </a14:m>
                <a:r>
                  <a:rPr lang="en-US" dirty="0"/>
                  <a:t> represents the Level 2 group to group variation in intercepts</a:t>
                </a:r>
              </a:p>
              <a:p>
                <a:pPr lvl="1"/>
                <a:r>
                  <a:rPr lang="en-US" dirty="0"/>
                  <a:t>Assuming probability doesn’t vary within community…</a:t>
                </a:r>
              </a:p>
              <a:p>
                <a:pPr lvl="1"/>
                <a:r>
                  <a:rPr lang="en-US" dirty="0"/>
                  <a:t>ICC = </a:t>
                </a:r>
                <a14:m>
                  <m:oMath xmlns:m="http://schemas.openxmlformats.org/officeDocument/2006/math">
                    <m:f>
                      <m:fPr>
                        <m:ctrlPr>
                          <a:rPr lang="en-US" b="0" i="1" smtClean="0">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𝜏</m:t>
                            </m:r>
                          </m:e>
                          <m:sub>
                            <m:r>
                              <a:rPr lang="en-US" b="0" i="1" smtClean="0">
                                <a:latin typeface="Cambria Math" panose="02040503050406030204" pitchFamily="18" charset="0"/>
                              </a:rPr>
                              <m:t>0</m:t>
                            </m:r>
                          </m:sub>
                          <m:sup>
                            <m:r>
                              <a:rPr lang="en-US" b="0" i="1" smtClean="0">
                                <a:latin typeface="Cambria Math" panose="02040503050406030204" pitchFamily="18" charset="0"/>
                              </a:rPr>
                              <m:t>2</m:t>
                            </m:r>
                          </m:sup>
                        </m:sSubSup>
                      </m:num>
                      <m:den>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𝜏</m:t>
                            </m:r>
                          </m:e>
                          <m:sub>
                            <m:r>
                              <a:rPr lang="en-US" b="0" i="1" smtClean="0">
                                <a:latin typeface="Cambria Math" panose="02040503050406030204" pitchFamily="18" charset="0"/>
                              </a:rPr>
                              <m:t>0</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𝜋</m:t>
                                </m:r>
                              </m:e>
                              <m:sup>
                                <m:r>
                                  <a:rPr lang="en-US" b="0" i="1" smtClean="0">
                                    <a:latin typeface="Cambria Math" panose="02040503050406030204" pitchFamily="18" charset="0"/>
                                  </a:rPr>
                                  <m:t>2</m:t>
                                </m:r>
                              </m:sup>
                            </m:sSup>
                          </m:num>
                          <m:den>
                            <m:r>
                              <a:rPr lang="en-US" b="0" i="1" smtClean="0">
                                <a:latin typeface="Cambria Math" panose="02040503050406030204" pitchFamily="18" charset="0"/>
                              </a:rPr>
                              <m:t>3</m:t>
                            </m:r>
                          </m:den>
                        </m:f>
                      </m:den>
                    </m:f>
                    <m:r>
                      <a:rPr lang="en-US" b="0" i="1" smtClean="0">
                        <a:latin typeface="Cambria Math" panose="02040503050406030204" pitchFamily="18" charset="0"/>
                      </a:rPr>
                      <m:t> </m:t>
                    </m:r>
                  </m:oMath>
                </a14:m>
                <a:r>
                  <a:rPr lang="en-US" dirty="0"/>
                  <a:t> (same interpretation)</a:t>
                </a:r>
              </a:p>
            </p:txBody>
          </p:sp>
        </mc:Choice>
        <mc:Fallback xmlns="">
          <p:sp>
            <p:nvSpPr>
              <p:cNvPr id="3" name="Content Placeholder 2" descr="variance of intercepts divided by sum of variance of intercepts plus pi^2 divided by 3"/>
              <p:cNvSpPr>
                <a:spLocks noGrp="1" noRot="1" noChangeAspect="1" noMove="1" noResize="1" noEditPoints="1" noAdjustHandles="1" noChangeArrowheads="1" noChangeShapeType="1" noTextEdit="1"/>
              </p:cNvSpPr>
              <p:nvPr>
                <p:ph idx="1"/>
              </p:nvPr>
            </p:nvSpPr>
            <p:spPr>
              <a:blipFill>
                <a:blip r:embed="rId3"/>
                <a:stretch>
                  <a:fillRect l="-593" t="-1750" r="-1185"/>
                </a:stretch>
              </a:blipFill>
            </p:spPr>
            <p:txBody>
              <a:bodyPr/>
              <a:lstStyle/>
              <a:p>
                <a:r>
                  <a:rPr lang="en-US">
                    <a:noFill/>
                  </a:rPr>
                  <a:t> </a:t>
                </a:r>
              </a:p>
            </p:txBody>
          </p:sp>
        </mc:Fallback>
      </mc:AlternateContent>
    </p:spTree>
    <p:extLst>
      <p:ext uri="{BB962C8B-B14F-4D97-AF65-F5344CB8AC3E}">
        <p14:creationId xmlns:p14="http://schemas.microsoft.com/office/powerpoint/2010/main" val="3239888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032CC-F800-C58C-2658-86A0CA5085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18BC77-4CB8-0597-38D6-3F6F7D34014A}"/>
              </a:ext>
            </a:extLst>
          </p:cNvPr>
          <p:cNvSpPr>
            <a:spLocks noGrp="1"/>
          </p:cNvSpPr>
          <p:nvPr>
            <p:ph type="title"/>
          </p:nvPr>
        </p:nvSpPr>
        <p:spPr/>
        <p:txBody>
          <a:bodyPr/>
          <a:lstStyle/>
          <a:p>
            <a:r>
              <a:rPr lang="en-US" dirty="0"/>
              <a:t>model1.mlm</a:t>
            </a:r>
          </a:p>
        </p:txBody>
      </p:sp>
      <p:sp>
        <p:nvSpPr>
          <p:cNvPr id="3" name="Content Placeholder 2">
            <a:extLst>
              <a:ext uri="{FF2B5EF4-FFF2-40B4-BE49-F238E27FC236}">
                <a16:creationId xmlns:a16="http://schemas.microsoft.com/office/drawing/2014/main" id="{B27B9226-6917-41B5-80ED-608014BB1D20}"/>
              </a:ext>
            </a:extLst>
          </p:cNvPr>
          <p:cNvSpPr>
            <a:spLocks noGrp="1"/>
          </p:cNvSpPr>
          <p:nvPr>
            <p:ph idx="1"/>
          </p:nvPr>
        </p:nvSpPr>
        <p:spPr/>
        <p:txBody>
          <a:bodyPr/>
          <a:lstStyle/>
          <a:p>
            <a:r>
              <a:rPr lang="en-US" dirty="0"/>
              <a:t>Allows probability to change within community</a:t>
            </a:r>
          </a:p>
          <a:p>
            <a:endParaRPr lang="en-US" dirty="0"/>
          </a:p>
        </p:txBody>
      </p:sp>
      <p:grpSp>
        <p:nvGrpSpPr>
          <p:cNvPr id="9" name="Group 8" descr="graph of fixed effects model and predicting probability of prenatal care for mom of average age">
            <a:extLst>
              <a:ext uri="{FF2B5EF4-FFF2-40B4-BE49-F238E27FC236}">
                <a16:creationId xmlns:a16="http://schemas.microsoft.com/office/drawing/2014/main" id="{5EB3218B-D39D-48B3-5652-E0128DE364B0}"/>
              </a:ext>
            </a:extLst>
          </p:cNvPr>
          <p:cNvGrpSpPr/>
          <p:nvPr/>
        </p:nvGrpSpPr>
        <p:grpSpPr>
          <a:xfrm>
            <a:off x="441960" y="3886713"/>
            <a:ext cx="4729163" cy="2361687"/>
            <a:chOff x="681037" y="1485900"/>
            <a:chExt cx="4729163" cy="2361687"/>
          </a:xfrm>
        </p:grpSpPr>
        <p:pic>
          <p:nvPicPr>
            <p:cNvPr id="5" name="Picture 4">
              <a:extLst>
                <a:ext uri="{FF2B5EF4-FFF2-40B4-BE49-F238E27FC236}">
                  <a16:creationId xmlns:a16="http://schemas.microsoft.com/office/drawing/2014/main" id="{AF159C5F-23AD-A581-E6E1-3DC9A8437798}"/>
                </a:ext>
              </a:extLst>
            </p:cNvPr>
            <p:cNvPicPr>
              <a:picLocks noChangeAspect="1"/>
            </p:cNvPicPr>
            <p:nvPr/>
          </p:nvPicPr>
          <p:blipFill>
            <a:blip r:embed="rId2"/>
            <a:stretch>
              <a:fillRect/>
            </a:stretch>
          </p:blipFill>
          <p:spPr>
            <a:xfrm>
              <a:off x="681037" y="1485900"/>
              <a:ext cx="4729163" cy="2361687"/>
            </a:xfrm>
            <a:prstGeom prst="rect">
              <a:avLst/>
            </a:prstGeom>
          </p:spPr>
        </p:pic>
        <p:cxnSp>
          <p:nvCxnSpPr>
            <p:cNvPr id="7" name="Straight Connector 6">
              <a:extLst>
                <a:ext uri="{FF2B5EF4-FFF2-40B4-BE49-F238E27FC236}">
                  <a16:creationId xmlns:a16="http://schemas.microsoft.com/office/drawing/2014/main" id="{B91C6B13-4505-A51E-D8B5-F61404FEC707}"/>
                </a:ext>
              </a:extLst>
            </p:cNvPr>
            <p:cNvCxnSpPr/>
            <p:nvPr/>
          </p:nvCxnSpPr>
          <p:spPr>
            <a:xfrm flipV="1">
              <a:off x="2362200" y="2133600"/>
              <a:ext cx="0" cy="10668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E2B16691-E2BD-0F11-DCF9-9AE64CFB1338}"/>
              </a:ext>
            </a:extLst>
          </p:cNvPr>
          <p:cNvSpPr txBox="1"/>
          <p:nvPr/>
        </p:nvSpPr>
        <p:spPr>
          <a:xfrm>
            <a:off x="5357813" y="4326195"/>
            <a:ext cx="3709987" cy="1754326"/>
          </a:xfrm>
          <a:prstGeom prst="rect">
            <a:avLst/>
          </a:prstGeom>
          <a:noFill/>
        </p:spPr>
        <p:txBody>
          <a:bodyPr wrap="square" rtlCol="0">
            <a:spAutoFit/>
          </a:bodyPr>
          <a:lstStyle/>
          <a:p>
            <a:r>
              <a:rPr lang="en-US" dirty="0"/>
              <a:t>mage = 23.6 years</a:t>
            </a:r>
          </a:p>
          <a:p>
            <a:r>
              <a:rPr lang="en-US" dirty="0"/>
              <a:t>pred prob = e</a:t>
            </a:r>
            <a:r>
              <a:rPr lang="en-US" baseline="30000" dirty="0"/>
              <a:t>.145</a:t>
            </a:r>
            <a:r>
              <a:rPr lang="en-US" dirty="0"/>
              <a:t>/(1+ e</a:t>
            </a:r>
            <a:r>
              <a:rPr lang="en-US" baseline="30000" dirty="0"/>
              <a:t>.145</a:t>
            </a:r>
            <a:r>
              <a:rPr lang="en-US" dirty="0"/>
              <a:t>) = .536</a:t>
            </a:r>
          </a:p>
          <a:p>
            <a:r>
              <a:rPr lang="en-US" dirty="0"/>
              <a:t>Predicted probability for mom of </a:t>
            </a:r>
          </a:p>
          <a:p>
            <a:r>
              <a:rPr lang="en-US" dirty="0"/>
              <a:t>average age in the average community</a:t>
            </a:r>
          </a:p>
          <a:p>
            <a:r>
              <a:rPr lang="en-US" dirty="0"/>
              <a:t>ICC = .308</a:t>
            </a:r>
          </a:p>
        </p:txBody>
      </p:sp>
      <p:pic>
        <p:nvPicPr>
          <p:cNvPr id="10" name="Picture 9" descr="graph">
            <a:extLst>
              <a:ext uri="{FF2B5EF4-FFF2-40B4-BE49-F238E27FC236}">
                <a16:creationId xmlns:a16="http://schemas.microsoft.com/office/drawing/2014/main" id="{ECBEDF3B-1708-6E73-C288-3286A6AA4FC6}"/>
              </a:ext>
            </a:extLst>
          </p:cNvPr>
          <p:cNvPicPr>
            <a:picLocks noChangeAspect="1"/>
          </p:cNvPicPr>
          <p:nvPr/>
        </p:nvPicPr>
        <p:blipFill>
          <a:blip r:embed="rId3"/>
          <a:stretch>
            <a:fillRect/>
          </a:stretch>
        </p:blipFill>
        <p:spPr>
          <a:xfrm>
            <a:off x="609600" y="2764033"/>
            <a:ext cx="7781925" cy="1038225"/>
          </a:xfrm>
          <a:prstGeom prst="rect">
            <a:avLst/>
          </a:prstGeom>
        </p:spPr>
      </p:pic>
    </p:spTree>
    <p:extLst>
      <p:ext uri="{BB962C8B-B14F-4D97-AF65-F5344CB8AC3E}">
        <p14:creationId xmlns:p14="http://schemas.microsoft.com/office/powerpoint/2010/main" val="1754060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4BF9F-BACE-0C6C-3EBA-DDD3C46541BA}"/>
              </a:ext>
            </a:extLst>
          </p:cNvPr>
          <p:cNvSpPr>
            <a:spLocks noGrp="1"/>
          </p:cNvSpPr>
          <p:nvPr>
            <p:ph type="title"/>
          </p:nvPr>
        </p:nvSpPr>
        <p:spPr/>
        <p:txBody>
          <a:bodyPr/>
          <a:lstStyle/>
          <a:p>
            <a:r>
              <a:rPr lang="en-US" dirty="0"/>
              <a:t>Residuals?</a:t>
            </a:r>
          </a:p>
        </p:txBody>
      </p:sp>
      <p:sp>
        <p:nvSpPr>
          <p:cNvPr id="3" name="Content Placeholder 2">
            <a:extLst>
              <a:ext uri="{FF2B5EF4-FFF2-40B4-BE49-F238E27FC236}">
                <a16:creationId xmlns:a16="http://schemas.microsoft.com/office/drawing/2014/main" id="{2B3FA838-6F84-9831-5521-1F0ACF8CAAE5}"/>
              </a:ext>
            </a:extLst>
          </p:cNvPr>
          <p:cNvSpPr>
            <a:spLocks noGrp="1"/>
          </p:cNvSpPr>
          <p:nvPr>
            <p:ph idx="1"/>
          </p:nvPr>
        </p:nvSpPr>
        <p:spPr/>
        <p:txBody>
          <a:bodyPr/>
          <a:lstStyle/>
          <a:p>
            <a:endParaRPr lang="en-US"/>
          </a:p>
        </p:txBody>
      </p:sp>
      <p:pic>
        <p:nvPicPr>
          <p:cNvPr id="5" name="Picture 4" descr="binned residuals graph shows many estimated probabilties have very larger residuals">
            <a:extLst>
              <a:ext uri="{FF2B5EF4-FFF2-40B4-BE49-F238E27FC236}">
                <a16:creationId xmlns:a16="http://schemas.microsoft.com/office/drawing/2014/main" id="{21732709-8655-75CE-1DBF-4E4C652FC291}"/>
              </a:ext>
            </a:extLst>
          </p:cNvPr>
          <p:cNvPicPr>
            <a:picLocks noChangeAspect="1"/>
          </p:cNvPicPr>
          <p:nvPr/>
        </p:nvPicPr>
        <p:blipFill>
          <a:blip r:embed="rId2"/>
          <a:stretch>
            <a:fillRect/>
          </a:stretch>
        </p:blipFill>
        <p:spPr>
          <a:xfrm>
            <a:off x="0" y="1226005"/>
            <a:ext cx="5895782" cy="3586162"/>
          </a:xfrm>
          <a:prstGeom prst="rect">
            <a:avLst/>
          </a:prstGeom>
        </p:spPr>
      </p:pic>
      <p:pic>
        <p:nvPicPr>
          <p:cNvPr id="7" name="Picture 6" descr="hosmer lemeshow goodness of fit tests has a small p-value indicating the model does not fit well">
            <a:extLst>
              <a:ext uri="{FF2B5EF4-FFF2-40B4-BE49-F238E27FC236}">
                <a16:creationId xmlns:a16="http://schemas.microsoft.com/office/drawing/2014/main" id="{062C65BF-42EA-D3DF-82FA-6DFEFA9EFFA3}"/>
              </a:ext>
            </a:extLst>
          </p:cNvPr>
          <p:cNvPicPr>
            <a:picLocks noChangeAspect="1"/>
          </p:cNvPicPr>
          <p:nvPr/>
        </p:nvPicPr>
        <p:blipFill>
          <a:blip r:embed="rId3"/>
          <a:stretch>
            <a:fillRect/>
          </a:stretch>
        </p:blipFill>
        <p:spPr>
          <a:xfrm>
            <a:off x="4531870" y="4585558"/>
            <a:ext cx="4019550" cy="1695450"/>
          </a:xfrm>
          <a:prstGeom prst="rect">
            <a:avLst/>
          </a:prstGeom>
        </p:spPr>
      </p:pic>
    </p:spTree>
    <p:extLst>
      <p:ext uri="{BB962C8B-B14F-4D97-AF65-F5344CB8AC3E}">
        <p14:creationId xmlns:p14="http://schemas.microsoft.com/office/powerpoint/2010/main" val="2010670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Include random slopes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Level 1: </a:t>
                </a:r>
                <a14:m>
                  <m:oMath xmlns:m="http://schemas.openxmlformats.org/officeDocument/2006/math">
                    <m:r>
                      <m:rPr>
                        <m:sty m:val="p"/>
                      </m:rPr>
                      <a:rPr lang="en-US">
                        <a:latin typeface="Cambria Math" panose="02040503050406030204" pitchFamily="18" charset="0"/>
                      </a:rPr>
                      <m:t>log</m:t>
                    </m:r>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𝜋</m:t>
                            </m:r>
                          </m:e>
                          <m:sub>
                            <m:r>
                              <a:rPr lang="en-US" i="1">
                                <a:latin typeface="Cambria Math" panose="02040503050406030204" pitchFamily="18" charset="0"/>
                              </a:rPr>
                              <m:t>𝑖𝑗</m:t>
                            </m:r>
                          </m:sub>
                        </m:sSub>
                      </m:num>
                      <m:den>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𝜋</m:t>
                            </m:r>
                          </m:e>
                          <m:sub>
                            <m:r>
                              <a:rPr lang="en-US" i="1">
                                <a:latin typeface="Cambria Math" panose="02040503050406030204" pitchFamily="18" charset="0"/>
                              </a:rPr>
                              <m:t>𝑖𝑗</m:t>
                            </m:r>
                          </m:sub>
                        </m:sSub>
                      </m:den>
                    </m:f>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0</m:t>
                        </m:r>
                        <m:r>
                          <a:rPr lang="en-US" i="1">
                            <a:latin typeface="Cambria Math" panose="02040503050406030204" pitchFamily="18" charset="0"/>
                          </a:rPr>
                          <m:t>𝑗</m:t>
                        </m:r>
                      </m:sub>
                    </m:sSub>
                    <m:r>
                      <a:rPr lang="en-US" i="1">
                        <a:latin typeface="Cambria Math" panose="02040503050406030204" pitchFamily="18" charset="0"/>
                      </a:rPr>
                      <m:t>+</m:t>
                    </m:r>
                    <m:sSub>
                      <m:sSubPr>
                        <m:ctrlPr>
                          <a:rPr lang="en-US" i="1" smtClean="0">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𝛽</m:t>
                        </m:r>
                      </m:e>
                      <m:sub>
                        <m:r>
                          <a:rPr lang="en-US" i="1">
                            <a:solidFill>
                              <a:srgbClr val="0070C0"/>
                            </a:solidFill>
                            <a:latin typeface="Cambria Math" panose="02040503050406030204" pitchFamily="18" charset="0"/>
                          </a:rPr>
                          <m:t>1</m:t>
                        </m:r>
                        <m:r>
                          <a:rPr lang="en-US" i="1">
                            <a:solidFill>
                              <a:srgbClr val="0070C0"/>
                            </a:solidFill>
                            <a:latin typeface="Cambria Math" panose="02040503050406030204" pitchFamily="18" charset="0"/>
                          </a:rPr>
                          <m:t>𝑗</m:t>
                        </m:r>
                      </m:sub>
                    </m:sSub>
                    <m:r>
                      <a:rPr lang="en-US" i="1">
                        <a:latin typeface="Cambria Math" panose="02040503050406030204" pitchFamily="18" charset="0"/>
                      </a:rPr>
                      <m:t>∗(</m:t>
                    </m:r>
                    <m:r>
                      <a:rPr lang="en-US" i="1">
                        <a:latin typeface="Cambria Math" panose="02040503050406030204" pitchFamily="18" charset="0"/>
                      </a:rPr>
                      <m:t>𝑚𝑎𝑔𝑒</m:t>
                    </m:r>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𝑖𝑗</m:t>
                        </m:r>
                      </m:sub>
                    </m:sSub>
                  </m:oMath>
                </a14:m>
                <a:br>
                  <a:rPr lang="en-US" dirty="0"/>
                </a:br>
                <a:r>
                  <a:rPr lang="en-US" dirty="0"/>
                  <a:t>Level 2: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0</m:t>
                        </m:r>
                        <m:r>
                          <a:rPr lang="en-US" i="1">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00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0</m:t>
                        </m:r>
                        <m:r>
                          <a:rPr lang="en-US" i="1">
                            <a:latin typeface="Cambria Math" panose="02040503050406030204" pitchFamily="18" charset="0"/>
                          </a:rPr>
                          <m:t>𝑗</m:t>
                        </m:r>
                      </m:sub>
                    </m:sSub>
                  </m:oMath>
                </a14:m>
                <a:br>
                  <a:rPr lang="en-US" dirty="0"/>
                </a:b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1</m:t>
                        </m:r>
                        <m:r>
                          <a:rPr lang="en-US" i="1">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10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1</m:t>
                        </m:r>
                        <m:r>
                          <a:rPr lang="en-US" i="1">
                            <a:latin typeface="Cambria Math" panose="02040503050406030204" pitchFamily="18" charset="0"/>
                          </a:rPr>
                          <m:t>𝑗</m:t>
                        </m:r>
                      </m:sub>
                    </m:sSub>
                  </m:oMath>
                </a14:m>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0</m:t>
                          </m:r>
                          <m:r>
                            <a:rPr lang="en-US" i="1">
                              <a:latin typeface="Cambria Math" panose="02040503050406030204" pitchFamily="18" charset="0"/>
                            </a:rPr>
                            <m:t>𝑗</m:t>
                          </m:r>
                        </m:sub>
                      </m:sSub>
                      <m:r>
                        <a:rPr lang="en-US" i="1">
                          <a:latin typeface="Cambria Math" panose="02040503050406030204" pitchFamily="18" charset="0"/>
                        </a:rPr>
                        <m:t>∼</m:t>
                      </m:r>
                      <m:r>
                        <a:rPr lang="en-US" i="1">
                          <a:latin typeface="Cambria Math" panose="02040503050406030204" pitchFamily="18" charset="0"/>
                        </a:rPr>
                        <m:t>𝑁</m:t>
                      </m:r>
                      <m:r>
                        <a:rPr lang="en-US" i="1">
                          <a:latin typeface="Cambria Math" panose="02040503050406030204" pitchFamily="18" charset="0"/>
                        </a:rPr>
                        <m:t>(0,</m:t>
                      </m:r>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𝑢</m:t>
                          </m:r>
                          <m:r>
                            <a:rPr lang="en-US" i="1">
                              <a:latin typeface="Cambria Math" panose="02040503050406030204" pitchFamily="18" charset="0"/>
                            </a:rPr>
                            <m:t>0</m:t>
                          </m:r>
                        </m:sub>
                        <m:sup>
                          <m:r>
                            <a:rPr lang="en-US" i="1">
                              <a:latin typeface="Cambria Math" panose="02040503050406030204" pitchFamily="18" charset="0"/>
                            </a:rPr>
                            <m:t>2</m:t>
                          </m:r>
                        </m:sup>
                      </m:sSubSup>
                      <m:r>
                        <a:rPr lang="en-US" i="1">
                          <a:latin typeface="Cambria Math" panose="02040503050406030204" pitchFamily="18" charset="0"/>
                        </a:rPr>
                        <m:t>)</m:t>
                      </m:r>
                    </m:oMath>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1</m:t>
                          </m:r>
                          <m:r>
                            <a:rPr lang="en-US" i="1">
                              <a:latin typeface="Cambria Math" panose="02040503050406030204" pitchFamily="18" charset="0"/>
                            </a:rPr>
                            <m:t>𝑗</m:t>
                          </m:r>
                        </m:sub>
                      </m:sSub>
                      <m:r>
                        <a:rPr lang="en-US" i="1">
                          <a:latin typeface="Cambria Math" panose="02040503050406030204" pitchFamily="18" charset="0"/>
                        </a:rPr>
                        <m:t>∼</m:t>
                      </m:r>
                      <m:r>
                        <a:rPr lang="en-US" i="1">
                          <a:latin typeface="Cambria Math" panose="02040503050406030204" pitchFamily="18" charset="0"/>
                        </a:rPr>
                        <m:t>𝑁</m:t>
                      </m:r>
                      <m:r>
                        <a:rPr lang="en-US" i="1">
                          <a:latin typeface="Cambria Math" panose="02040503050406030204" pitchFamily="18" charset="0"/>
                        </a:rPr>
                        <m:t>(0,</m:t>
                      </m:r>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𝑢</m:t>
                          </m:r>
                          <m:r>
                            <a:rPr lang="en-US" i="1">
                              <a:latin typeface="Cambria Math" panose="02040503050406030204" pitchFamily="18" charset="0"/>
                            </a:rPr>
                            <m:t>1</m:t>
                          </m:r>
                        </m:sub>
                        <m:sup>
                          <m:r>
                            <a:rPr lang="en-US" i="1">
                              <a:latin typeface="Cambria Math" panose="02040503050406030204" pitchFamily="18" charset="0"/>
                            </a:rPr>
                            <m:t>2</m:t>
                          </m:r>
                        </m:sup>
                      </m:sSubSup>
                      <m:r>
                        <a:rPr lang="en-US" i="1">
                          <a:latin typeface="Cambria Math" panose="02040503050406030204" pitchFamily="18" charset="0"/>
                        </a:rPr>
                        <m:t>)</m:t>
                      </m:r>
                    </m:oMath>
                    <m:oMath xmlns:m="http://schemas.openxmlformats.org/officeDocument/2006/math">
                      <m:r>
                        <a:rPr lang="en-US" i="1">
                          <a:latin typeface="Cambria Math" panose="02040503050406030204" pitchFamily="18" charset="0"/>
                        </a:rPr>
                        <m:t>𝑐𝑜𝑣</m:t>
                      </m:r>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rPr>
                            <m:t>𝑢</m:t>
                          </m:r>
                        </m:e>
                        <m:sub>
                          <m:r>
                            <a:rPr lang="en-US" b="0" i="1" smtClean="0">
                              <a:latin typeface="Cambria Math" panose="02040503050406030204" pitchFamily="18" charset="0"/>
                            </a:rPr>
                            <m:t>0</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𝜏</m:t>
                          </m:r>
                        </m:e>
                        <m:sub>
                          <m:r>
                            <a:rPr lang="en-US" i="1">
                              <a:latin typeface="Cambria Math" panose="02040503050406030204" pitchFamily="18" charset="0"/>
                            </a:rPr>
                            <m:t>01</m:t>
                          </m:r>
                        </m:sub>
                        <m:sup/>
                      </m:sSubSup>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93" t="-135"/>
                </a:stretch>
              </a:blipFill>
            </p:spPr>
            <p:txBody>
              <a:bodyPr/>
              <a:lstStyle/>
              <a:p>
                <a:r>
                  <a:rPr lang="en-US">
                    <a:noFill/>
                  </a:rPr>
                  <a:t> </a:t>
                </a:r>
              </a:p>
            </p:txBody>
          </p:sp>
        </mc:Fallback>
      </mc:AlternateContent>
    </p:spTree>
    <p:extLst>
      <p:ext uri="{BB962C8B-B14F-4D97-AF65-F5344CB8AC3E}">
        <p14:creationId xmlns:p14="http://schemas.microsoft.com/office/powerpoint/2010/main" val="1104622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9E209-AE4D-0631-D089-8A81A18EEE35}"/>
              </a:ext>
            </a:extLst>
          </p:cNvPr>
          <p:cNvSpPr>
            <a:spLocks noGrp="1"/>
          </p:cNvSpPr>
          <p:nvPr>
            <p:ph type="title"/>
          </p:nvPr>
        </p:nvSpPr>
        <p:spPr/>
        <p:txBody>
          <a:bodyPr/>
          <a:lstStyle/>
          <a:p>
            <a:r>
              <a:rPr lang="en-US" dirty="0"/>
              <a:t>Include random slopes (output)</a:t>
            </a:r>
          </a:p>
        </p:txBody>
      </p:sp>
      <p:sp>
        <p:nvSpPr>
          <p:cNvPr id="3" name="Content Placeholder 2">
            <a:extLst>
              <a:ext uri="{FF2B5EF4-FFF2-40B4-BE49-F238E27FC236}">
                <a16:creationId xmlns:a16="http://schemas.microsoft.com/office/drawing/2014/main" id="{BE5347AD-024B-0388-2F14-C57710B2C0A5}"/>
              </a:ext>
            </a:extLst>
          </p:cNvPr>
          <p:cNvSpPr>
            <a:spLocks noGrp="1"/>
          </p:cNvSpPr>
          <p:nvPr>
            <p:ph idx="1"/>
          </p:nvPr>
        </p:nvSpPr>
        <p:spPr/>
        <p:txBody>
          <a:bodyPr/>
          <a:lstStyle/>
          <a:p>
            <a:pPr marL="0" indent="0" latinLnBrk="1">
              <a:buNone/>
            </a:pPr>
            <a:r>
              <a:rPr lang="en-US" sz="1400" dirty="0">
                <a:latin typeface="Lucida Console" panose="020B0609040504020204" pitchFamily="49" charset="0"/>
              </a:rPr>
              <a:t>model2.rs = </a:t>
            </a:r>
            <a:r>
              <a:rPr lang="en-US" sz="1400" dirty="0" err="1">
                <a:latin typeface="Lucida Console" panose="020B0609040504020204" pitchFamily="49" charset="0"/>
              </a:rPr>
              <a:t>glmer</a:t>
            </a:r>
            <a:r>
              <a:rPr lang="en-US" sz="1400" dirty="0">
                <a:latin typeface="Lucida Console" panose="020B0609040504020204" pitchFamily="49" charset="0"/>
              </a:rPr>
              <a:t>(</a:t>
            </a:r>
            <a:r>
              <a:rPr lang="en-US" sz="1400" dirty="0" err="1">
                <a:latin typeface="Lucida Console" panose="020B0609040504020204" pitchFamily="49" charset="0"/>
              </a:rPr>
              <a:t>antemed</a:t>
            </a:r>
            <a:r>
              <a:rPr lang="en-US" sz="1400" dirty="0">
                <a:latin typeface="Lucida Console" panose="020B0609040504020204" pitchFamily="49" charset="0"/>
              </a:rPr>
              <a:t>~ 1 + </a:t>
            </a:r>
            <a:r>
              <a:rPr lang="en-US" sz="1400" dirty="0" err="1">
                <a:latin typeface="Lucida Console" panose="020B0609040504020204" pitchFamily="49" charset="0"/>
              </a:rPr>
              <a:t>magec</a:t>
            </a:r>
            <a:r>
              <a:rPr lang="en-US" sz="1400" dirty="0">
                <a:latin typeface="Lucida Console" panose="020B0609040504020204" pitchFamily="49" charset="0"/>
              </a:rPr>
              <a:t> +  (</a:t>
            </a:r>
            <a:r>
              <a:rPr lang="en-US" sz="1400" dirty="0" err="1">
                <a:latin typeface="Lucida Console" panose="020B0609040504020204" pitchFamily="49" charset="0"/>
              </a:rPr>
              <a:t>magec</a:t>
            </a:r>
            <a:r>
              <a:rPr lang="en-US" sz="1400" dirty="0">
                <a:latin typeface="Lucida Console" panose="020B0609040504020204" pitchFamily="49" charset="0"/>
              </a:rPr>
              <a:t> | comm), </a:t>
            </a:r>
          </a:p>
          <a:p>
            <a:pPr marL="0" indent="0" latinLnBrk="1">
              <a:buNone/>
            </a:pPr>
            <a:r>
              <a:rPr lang="en-US" sz="1400" dirty="0">
                <a:latin typeface="Lucida Console" panose="020B0609040504020204" pitchFamily="49" charset="0"/>
              </a:rPr>
              <a:t>Random effects:</a:t>
            </a:r>
          </a:p>
          <a:p>
            <a:pPr marL="0" indent="0" latinLnBrk="1">
              <a:buNone/>
            </a:pPr>
            <a:r>
              <a:rPr lang="en-US" sz="1400" dirty="0">
                <a:latin typeface="Lucida Console" panose="020B0609040504020204" pitchFamily="49" charset="0"/>
              </a:rPr>
              <a:t> Groups Name        Variance  Std.Dev. Corr</a:t>
            </a:r>
          </a:p>
          <a:p>
            <a:pPr marL="0" indent="0" latinLnBrk="1">
              <a:buNone/>
            </a:pPr>
            <a:r>
              <a:rPr lang="en-US" sz="1400" dirty="0">
                <a:latin typeface="Lucida Console" panose="020B0609040504020204" pitchFamily="49" charset="0"/>
              </a:rPr>
              <a:t> comm   (Intercept) 1.461     1.208863     </a:t>
            </a:r>
          </a:p>
          <a:p>
            <a:pPr marL="0" indent="0" latinLnBrk="1">
              <a:buNone/>
            </a:pPr>
            <a:r>
              <a:rPr lang="en-US" sz="1400" dirty="0">
                <a:latin typeface="Lucida Console" panose="020B0609040504020204" pitchFamily="49" charset="0"/>
              </a:rPr>
              <a:t>        </a:t>
            </a:r>
            <a:r>
              <a:rPr lang="en-US" sz="1400" dirty="0" err="1">
                <a:solidFill>
                  <a:srgbClr val="0070C0"/>
                </a:solidFill>
                <a:latin typeface="Lucida Console" panose="020B0609040504020204" pitchFamily="49" charset="0"/>
              </a:rPr>
              <a:t>magec</a:t>
            </a:r>
            <a:r>
              <a:rPr lang="en-US" sz="1400" dirty="0">
                <a:solidFill>
                  <a:srgbClr val="0070C0"/>
                </a:solidFill>
                <a:latin typeface="Lucida Console" panose="020B0609040504020204" pitchFamily="49" charset="0"/>
              </a:rPr>
              <a:t>       3.266e-05 0.005715 1.00</a:t>
            </a:r>
          </a:p>
          <a:p>
            <a:pPr marL="0" indent="0" latinLnBrk="1">
              <a:buNone/>
            </a:pPr>
            <a:r>
              <a:rPr lang="en-US" sz="1400" dirty="0">
                <a:latin typeface="Lucida Console" panose="020B0609040504020204" pitchFamily="49" charset="0"/>
              </a:rPr>
              <a:t>Number of </a:t>
            </a:r>
            <a:r>
              <a:rPr lang="en-US" sz="1400" dirty="0" err="1">
                <a:latin typeface="Lucida Console" panose="020B0609040504020204" pitchFamily="49" charset="0"/>
              </a:rPr>
              <a:t>obs</a:t>
            </a:r>
            <a:r>
              <a:rPr lang="en-US" sz="1400" dirty="0">
                <a:latin typeface="Lucida Console" panose="020B0609040504020204" pitchFamily="49" charset="0"/>
              </a:rPr>
              <a:t>: 5366, groups:  comm, 361</a:t>
            </a:r>
          </a:p>
          <a:p>
            <a:pPr marL="0" indent="0" latinLnBrk="1">
              <a:buNone/>
            </a:pPr>
            <a:r>
              <a:rPr lang="en-US" sz="1400" dirty="0">
                <a:latin typeface="Lucida Console" panose="020B0609040504020204" pitchFamily="49" charset="0"/>
              </a:rPr>
              <a:t>Fixed effects:</a:t>
            </a:r>
          </a:p>
          <a:p>
            <a:pPr marL="0" indent="0" latinLnBrk="1">
              <a:buNone/>
            </a:pPr>
            <a:r>
              <a:rPr lang="en-US" sz="1400" dirty="0">
                <a:latin typeface="Lucida Console" panose="020B0609040504020204" pitchFamily="49" charset="0"/>
              </a:rPr>
              <a:t>             Estimate Std. Error z value </a:t>
            </a:r>
            <a:r>
              <a:rPr lang="en-US" sz="1400" dirty="0" err="1">
                <a:latin typeface="Lucida Console" panose="020B0609040504020204" pitchFamily="49" charset="0"/>
              </a:rPr>
              <a:t>Pr</a:t>
            </a:r>
            <a:r>
              <a:rPr lang="en-US" sz="1400" dirty="0">
                <a:latin typeface="Lucida Console" panose="020B0609040504020204" pitchFamily="49" charset="0"/>
              </a:rPr>
              <a:t>(&gt;|z|)    </a:t>
            </a:r>
          </a:p>
          <a:p>
            <a:pPr marL="0" indent="0" latinLnBrk="1">
              <a:buNone/>
            </a:pPr>
            <a:r>
              <a:rPr lang="en-US" sz="1400" dirty="0">
                <a:latin typeface="Lucida Console" panose="020B0609040504020204" pitchFamily="49" charset="0"/>
              </a:rPr>
              <a:t>(Intercept)  0.143237   0.071793   1.995    0.046 *  </a:t>
            </a:r>
          </a:p>
          <a:p>
            <a:pPr marL="0" indent="0" latinLnBrk="1">
              <a:buNone/>
            </a:pPr>
            <a:r>
              <a:rPr lang="en-US" sz="1400" dirty="0" err="1">
                <a:latin typeface="Lucida Console" panose="020B0609040504020204" pitchFamily="49" charset="0"/>
              </a:rPr>
              <a:t>magec</a:t>
            </a:r>
            <a:r>
              <a:rPr lang="en-US" sz="1400" dirty="0">
                <a:latin typeface="Lucida Console" panose="020B0609040504020204" pitchFamily="49" charset="0"/>
              </a:rPr>
              <a:t>       -0.031658   0.005347  -5.921  </a:t>
            </a:r>
            <a:r>
              <a:rPr lang="en-US" sz="1500" dirty="0">
                <a:latin typeface="Lucida Console" panose="020B0609040504020204" pitchFamily="49" charset="0"/>
              </a:rPr>
              <a:t>3.2e-09 ***</a:t>
            </a:r>
          </a:p>
          <a:p>
            <a:endParaRPr lang="en-US" dirty="0"/>
          </a:p>
        </p:txBody>
      </p:sp>
      <p:pic>
        <p:nvPicPr>
          <p:cNvPr id="4" name="Picture 3" descr="graph showing fitted model for 9 randomly selected communities, perhaps slight change in slopes for some communities?">
            <a:extLst>
              <a:ext uri="{FF2B5EF4-FFF2-40B4-BE49-F238E27FC236}">
                <a16:creationId xmlns:a16="http://schemas.microsoft.com/office/drawing/2014/main" id="{50B5445F-B081-279F-15CD-56F2B1A6BD49}"/>
              </a:ext>
            </a:extLst>
          </p:cNvPr>
          <p:cNvPicPr>
            <a:picLocks noChangeAspect="1"/>
          </p:cNvPicPr>
          <p:nvPr/>
        </p:nvPicPr>
        <p:blipFill>
          <a:blip r:embed="rId3"/>
          <a:stretch>
            <a:fillRect/>
          </a:stretch>
        </p:blipFill>
        <p:spPr>
          <a:xfrm>
            <a:off x="762000" y="4267200"/>
            <a:ext cx="3581400" cy="2243581"/>
          </a:xfrm>
          <a:prstGeom prst="rect">
            <a:avLst/>
          </a:prstGeom>
        </p:spPr>
      </p:pic>
      <p:sp>
        <p:nvSpPr>
          <p:cNvPr id="7" name="TextBox 6">
            <a:extLst>
              <a:ext uri="{FF2B5EF4-FFF2-40B4-BE49-F238E27FC236}">
                <a16:creationId xmlns:a16="http://schemas.microsoft.com/office/drawing/2014/main" id="{F67E38E3-592E-8AC8-F395-99E78E1C8EB9}"/>
              </a:ext>
            </a:extLst>
          </p:cNvPr>
          <p:cNvSpPr txBox="1"/>
          <p:nvPr/>
        </p:nvSpPr>
        <p:spPr>
          <a:xfrm>
            <a:off x="5791199" y="1908549"/>
            <a:ext cx="3147037" cy="2031325"/>
          </a:xfrm>
          <a:prstGeom prst="rect">
            <a:avLst/>
          </a:prstGeom>
          <a:noFill/>
        </p:spPr>
        <p:txBody>
          <a:bodyPr wrap="square" rtlCol="0">
            <a:spAutoFit/>
          </a:bodyPr>
          <a:lstStyle/>
          <a:p>
            <a:r>
              <a:rPr lang="en-US" dirty="0"/>
              <a:t>Communities with higher intercepts tend to have a larger (less negative) change with mom’s age, but not much community to community variation in slopes (</a:t>
            </a:r>
            <a:r>
              <a:rPr lang="en-US" dirty="0" err="1"/>
              <a:t>cov</a:t>
            </a:r>
            <a:r>
              <a:rPr lang="en-US" dirty="0"/>
              <a:t> </a:t>
            </a:r>
            <a:r>
              <a:rPr lang="en-US" dirty="0">
                <a:sym typeface="Symbol" panose="05050102010706020507" pitchFamily="18" charset="2"/>
              </a:rPr>
              <a:t> 0)</a:t>
            </a:r>
            <a:endParaRPr lang="en-US" dirty="0"/>
          </a:p>
        </p:txBody>
      </p:sp>
      <p:cxnSp>
        <p:nvCxnSpPr>
          <p:cNvPr id="10" name="Straight Arrow Connector 9">
            <a:extLst>
              <a:ext uri="{FF2B5EF4-FFF2-40B4-BE49-F238E27FC236}">
                <a16:creationId xmlns:a16="http://schemas.microsoft.com/office/drawing/2014/main" id="{644B4CD7-4EA8-BFBC-E308-57DE23C0CC74}"/>
              </a:ext>
              <a:ext uri="{C183D7F6-B498-43B3-948B-1728B52AA6E4}">
                <adec:decorative xmlns:adec="http://schemas.microsoft.com/office/drawing/2017/decorative" val="1"/>
              </a:ext>
            </a:extLst>
          </p:cNvPr>
          <p:cNvCxnSpPr/>
          <p:nvPr/>
        </p:nvCxnSpPr>
        <p:spPr>
          <a:xfrm flipH="1">
            <a:off x="5336693" y="2743200"/>
            <a:ext cx="6324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descr="graphs showing estimated intercept effects vs. estimated slope effects (perfectly linear), estimated intercepts vs. estimated slopes (watch axis values) and estimated probabilities with estimated effects">
            <a:extLst>
              <a:ext uri="{FF2B5EF4-FFF2-40B4-BE49-F238E27FC236}">
                <a16:creationId xmlns:a16="http://schemas.microsoft.com/office/drawing/2014/main" id="{1CBA2EBB-BE98-EBC1-37AB-C591CF027C61}"/>
              </a:ext>
            </a:extLst>
          </p:cNvPr>
          <p:cNvPicPr>
            <a:picLocks noChangeAspect="1"/>
          </p:cNvPicPr>
          <p:nvPr/>
        </p:nvPicPr>
        <p:blipFill>
          <a:blip r:embed="rId4"/>
          <a:stretch>
            <a:fillRect/>
          </a:stretch>
        </p:blipFill>
        <p:spPr>
          <a:xfrm>
            <a:off x="5336693" y="4315199"/>
            <a:ext cx="2940531" cy="1704601"/>
          </a:xfrm>
          <a:prstGeom prst="rect">
            <a:avLst/>
          </a:prstGeom>
        </p:spPr>
      </p:pic>
      <p:pic>
        <p:nvPicPr>
          <p:cNvPr id="12" name="Picture 11" descr="graphs showing estimated intercept effects vs. estimated slope effects (perfectly linear), estimated intercepts vs. estimated slopes (watch axis values) and estimated probabilities with estimated effects">
            <a:extLst>
              <a:ext uri="{FF2B5EF4-FFF2-40B4-BE49-F238E27FC236}">
                <a16:creationId xmlns:a16="http://schemas.microsoft.com/office/drawing/2014/main" id="{65CC5DA4-DC21-5DF5-A455-FD7968344541}"/>
              </a:ext>
            </a:extLst>
          </p:cNvPr>
          <p:cNvPicPr>
            <a:picLocks noChangeAspect="1"/>
          </p:cNvPicPr>
          <p:nvPr/>
        </p:nvPicPr>
        <p:blipFill>
          <a:blip r:embed="rId5"/>
          <a:srcRect t="13920"/>
          <a:stretch>
            <a:fillRect/>
          </a:stretch>
        </p:blipFill>
        <p:spPr>
          <a:xfrm>
            <a:off x="5241335" y="4361237"/>
            <a:ext cx="3445465" cy="1963363"/>
          </a:xfrm>
          <a:prstGeom prst="rect">
            <a:avLst/>
          </a:prstGeom>
        </p:spPr>
      </p:pic>
      <p:pic>
        <p:nvPicPr>
          <p:cNvPr id="14" name="Picture 13" descr="graphs showing estimated intercept effects vs. estimated slope effects (perfectly linear), estimated intercepts vs. estimated slopes (watch axis values) and estimated probabilities with estimated effects">
            <a:extLst>
              <a:ext uri="{FF2B5EF4-FFF2-40B4-BE49-F238E27FC236}">
                <a16:creationId xmlns:a16="http://schemas.microsoft.com/office/drawing/2014/main" id="{4410ABF5-5786-8102-B120-ADF8A35C81C1}"/>
              </a:ext>
            </a:extLst>
          </p:cNvPr>
          <p:cNvPicPr>
            <a:picLocks noChangeAspect="1"/>
          </p:cNvPicPr>
          <p:nvPr/>
        </p:nvPicPr>
        <p:blipFill>
          <a:blip r:embed="rId6"/>
          <a:stretch>
            <a:fillRect/>
          </a:stretch>
        </p:blipFill>
        <p:spPr>
          <a:xfrm>
            <a:off x="5241335" y="4361237"/>
            <a:ext cx="3743795" cy="2191963"/>
          </a:xfrm>
          <a:prstGeom prst="rect">
            <a:avLst/>
          </a:prstGeom>
        </p:spPr>
      </p:pic>
    </p:spTree>
    <p:extLst>
      <p:ext uri="{BB962C8B-B14F-4D97-AF65-F5344CB8AC3E}">
        <p14:creationId xmlns:p14="http://schemas.microsoft.com/office/powerpoint/2010/main" val="257746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Default Them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52289</TotalTime>
  <Words>2505</Words>
  <Application>Microsoft Office PowerPoint</Application>
  <PresentationFormat>On-screen Show (4:3)</PresentationFormat>
  <Paragraphs>262</Paragraphs>
  <Slides>38</Slides>
  <Notes>8</Notes>
  <HiddenSlides>8</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vt:lpstr>
      <vt:lpstr>Calibri</vt:lpstr>
      <vt:lpstr>Cambria Math</vt:lpstr>
      <vt:lpstr>Garamond</vt:lpstr>
      <vt:lpstr>Lato Extended</vt:lpstr>
      <vt:lpstr>Lucida Console</vt:lpstr>
      <vt:lpstr>Symbol</vt:lpstr>
      <vt:lpstr>Times New Roman</vt:lpstr>
      <vt:lpstr>Wingdings</vt:lpstr>
      <vt:lpstr>Default Theme</vt:lpstr>
      <vt:lpstr>Stat 414 – Day 15</vt:lpstr>
      <vt:lpstr>Last Time: Probability of prenatal care</vt:lpstr>
      <vt:lpstr>Account for community differences</vt:lpstr>
      <vt:lpstr>Conditional vs. Marginal models</vt:lpstr>
      <vt:lpstr>Multilevel logistic models</vt:lpstr>
      <vt:lpstr>model1.mlm</vt:lpstr>
      <vt:lpstr>Residuals?</vt:lpstr>
      <vt:lpstr>Include random slopes (model)</vt:lpstr>
      <vt:lpstr>Include random slopes (output)</vt:lpstr>
      <vt:lpstr>Include urban (model)</vt:lpstr>
      <vt:lpstr>Including urban (output)</vt:lpstr>
      <vt:lpstr>Include urban*mom age interaction</vt:lpstr>
      <vt:lpstr>Including cross-level interaction</vt:lpstr>
      <vt:lpstr>Urban vs. Rural</vt:lpstr>
      <vt:lpstr>Don’t need random slopes?</vt:lpstr>
      <vt:lpstr>Recap: Cross-classified effects</vt:lpstr>
      <vt:lpstr>“Longitudinal” data</vt:lpstr>
      <vt:lpstr>Unconditional growth model</vt:lpstr>
      <vt:lpstr>Fitted unconditional growth model</vt:lpstr>
      <vt:lpstr>Is the model doing what we want?</vt:lpstr>
      <vt:lpstr>Unconditional growth mode(l</vt:lpstr>
      <vt:lpstr>Linear time trend?</vt:lpstr>
      <vt:lpstr>Random slopes?</vt:lpstr>
      <vt:lpstr>Key ideas</vt:lpstr>
      <vt:lpstr>To Do</vt:lpstr>
      <vt:lpstr>PowerPoint Presentation</vt:lpstr>
      <vt:lpstr>Piecewise linear</vt:lpstr>
      <vt:lpstr>Is the model doing what we want? (2)</vt:lpstr>
      <vt:lpstr>Autoregressive (Level 1) residuals</vt:lpstr>
      <vt:lpstr>Better?</vt:lpstr>
      <vt:lpstr>PowerPoint Presentation</vt:lpstr>
      <vt:lpstr>From Roback and Legler (2019)</vt:lpstr>
      <vt:lpstr>Cov(Y1j, Y2j)?</vt:lpstr>
      <vt:lpstr>Adding Level 2 variable</vt:lpstr>
      <vt:lpstr>Charter vs. Noncharter schools?</vt:lpstr>
      <vt:lpstr>Charter vs. Noncharter schools</vt:lpstr>
      <vt:lpstr>Is the model doing what we want? (3)</vt:lpstr>
      <vt:lpstr>Things to watch out for?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ITS/CSS</dc:creator>
  <cp:lastModifiedBy>Beth L. Chance</cp:lastModifiedBy>
  <cp:revision>313</cp:revision>
  <cp:lastPrinted>2014-11-17T15:09:05Z</cp:lastPrinted>
  <dcterms:created xsi:type="dcterms:W3CDTF">2008-05-19T22:24:48Z</dcterms:created>
  <dcterms:modified xsi:type="dcterms:W3CDTF">2025-11-12T14:25:23Z</dcterms:modified>
</cp:coreProperties>
</file>