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6" r:id="rId2"/>
    <p:sldId id="429" r:id="rId3"/>
    <p:sldId id="459" r:id="rId4"/>
    <p:sldId id="450" r:id="rId5"/>
    <p:sldId id="451" r:id="rId6"/>
    <p:sldId id="452" r:id="rId7"/>
    <p:sldId id="443" r:id="rId8"/>
    <p:sldId id="458" r:id="rId9"/>
    <p:sldId id="463" r:id="rId10"/>
    <p:sldId id="468" r:id="rId11"/>
    <p:sldId id="478" r:id="rId12"/>
    <p:sldId id="466" r:id="rId13"/>
    <p:sldId id="456" r:id="rId14"/>
    <p:sldId id="474" r:id="rId15"/>
    <p:sldId id="476" r:id="rId16"/>
    <p:sldId id="430" r:id="rId17"/>
    <p:sldId id="477" r:id="rId18"/>
    <p:sldId id="431" r:id="rId19"/>
    <p:sldId id="460" r:id="rId20"/>
    <p:sldId id="461" r:id="rId21"/>
    <p:sldId id="454" r:id="rId22"/>
    <p:sldId id="457" r:id="rId23"/>
    <p:sldId id="467" r:id="rId24"/>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6" autoAdjust="0"/>
    <p:restoredTop sz="86472" autoAdjust="0"/>
  </p:normalViewPr>
  <p:slideViewPr>
    <p:cSldViewPr>
      <p:cViewPr varScale="1">
        <p:scale>
          <a:sx n="102" d="100"/>
          <a:sy n="102" d="100"/>
        </p:scale>
        <p:origin x="1229" y="77"/>
      </p:cViewPr>
      <p:guideLst>
        <p:guide orient="horz" pos="2160"/>
        <p:guide pos="2880"/>
      </p:guideLst>
    </p:cSldViewPr>
  </p:slideViewPr>
  <p:outlineViewPr>
    <p:cViewPr>
      <p:scale>
        <a:sx n="33" d="100"/>
        <a:sy n="33" d="100"/>
      </p:scale>
      <p:origin x="264" y="28897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088" y="-5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4" tIns="46217" rIns="92434" bIns="46217"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34" tIns="46217" rIns="92434" bIns="46217" rtlCol="0"/>
          <a:lstStyle>
            <a:lvl1pPr algn="r" eaLnBrk="1" hangingPunct="1">
              <a:defRPr sz="1200">
                <a:latin typeface="Arial" charset="0"/>
                <a:cs typeface="+mn-cs"/>
              </a:defRPr>
            </a:lvl1pPr>
          </a:lstStyle>
          <a:p>
            <a:pPr>
              <a:defRPr/>
            </a:pPr>
            <a:fld id="{E1E6FD79-128F-48E7-AFD9-3A4221C398AA}" type="datetimeFigureOut">
              <a:rPr lang="en-US"/>
              <a:pPr>
                <a:defRPr/>
              </a:pPr>
              <a:t>11/9/2025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34" tIns="46217" rIns="92434" bIns="46217"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A0925CBD-31BB-43D9-A6B3-ECDF2849C1A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2FDCBDF1-E2DE-451D-85F8-D73E6CD81C98}" type="datetimeFigureOut">
              <a:rPr lang="en-US"/>
              <a:pPr>
                <a:defRPr/>
              </a:pPr>
              <a:t>11/9/2025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90382C-2C1C-4DA3-B199-5FC826D2EE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43C0F-69FF-4786-9B46-88EDF45CD79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Underdispersion</a:t>
            </a:r>
            <a:r>
              <a:rPr lang="en-US" baseline="0" dirty="0"/>
              <a:t> implies misspecification of model (e.g., omission of interactions)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err="1">
                <a:solidFill>
                  <a:schemeClr val="tx1"/>
                </a:solidFill>
                <a:effectLst/>
                <a:latin typeface="+mn-lt"/>
                <a:ea typeface="+mn-ea"/>
                <a:cs typeface="+mn-cs"/>
              </a:rPr>
              <a:t>Overdispersion</a:t>
            </a:r>
            <a:r>
              <a:rPr lang="en-US" sz="1200" kern="1200" baseline="0" dirty="0">
                <a:solidFill>
                  <a:schemeClr val="tx1"/>
                </a:solidFill>
                <a:effectLst/>
                <a:latin typeface="+mn-lt"/>
                <a:ea typeface="+mn-ea"/>
                <a:cs typeface="+mn-cs"/>
              </a:rPr>
              <a:t> can occur if omit important random effects/ level, small group sizes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990382C-2C1C-4DA3-B199-5FC826D2EEFE}" type="slidenum">
              <a:rPr lang="en-US" altLang="en-US" smtClean="0"/>
              <a:pPr>
                <a:defRPr/>
              </a:pPr>
              <a:t>4</a:t>
            </a:fld>
            <a:endParaRPr lang="en-US" altLang="en-US"/>
          </a:p>
        </p:txBody>
      </p:sp>
    </p:spTree>
    <p:extLst>
      <p:ext uri="{BB962C8B-B14F-4D97-AF65-F5344CB8AC3E}">
        <p14:creationId xmlns:p14="http://schemas.microsoft.com/office/powerpoint/2010/main" val="262559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ea typeface="+mn-ea"/>
                    <a:cs typeface="+mn-cs"/>
                  </a:rPr>
                  <a:t>exp</a:t>
                </a:r>
                <a:r>
                  <a:rPr lang="en-US" sz="1200" kern="1200" dirty="0">
                    <a:solidFill>
                      <a:schemeClr val="tx1"/>
                    </a:solidFill>
                    <a:effectLst/>
                    <a:ea typeface="+mn-ea"/>
                    <a:cs typeface="+mn-cs"/>
                  </a:rPr>
                  <a:t>(</a:t>
                </a:r>
                <a14:m>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𝛽</m:t>
                    </m:r>
                  </m:oMath>
                </a14:m>
                <a:r>
                  <a:rPr lang="en-US" sz="1200" kern="1200" baseline="-25000" dirty="0">
                    <a:solidFill>
                      <a:schemeClr val="tx1"/>
                    </a:solidFill>
                    <a:effectLst/>
                    <a:latin typeface="+mn-lt"/>
                    <a:ea typeface="+mn-ea"/>
                    <a:cs typeface="+mn-cs"/>
                  </a:rPr>
                  <a:t>0</a:t>
                </a:r>
                <a:r>
                  <a:rPr lang="en-US" sz="1200" kern="1200" baseline="0" dirty="0">
                    <a:solidFill>
                      <a:schemeClr val="tx1"/>
                    </a:solidFill>
                    <a:effectLst/>
                    <a:latin typeface="+mn-lt"/>
                    <a:ea typeface="+mn-ea"/>
                    <a:cs typeface="+mn-cs"/>
                  </a:rPr>
                  <a:t>)/(1 + </a:t>
                </a:r>
                <a:r>
                  <a:rPr lang="en-US" sz="1200" kern="1200" baseline="0" dirty="0" err="1">
                    <a:solidFill>
                      <a:schemeClr val="tx1"/>
                    </a:solidFill>
                    <a:effectLst/>
                    <a:latin typeface="+mn-lt"/>
                    <a:ea typeface="+mn-ea"/>
                    <a:cs typeface="+mn-cs"/>
                  </a:rPr>
                  <a:t>exp</a:t>
                </a:r>
                <a:r>
                  <a:rPr lang="en-US" sz="1200" kern="1200" baseline="0" dirty="0">
                    <a:solidFill>
                      <a:schemeClr val="tx1"/>
                    </a:solidFill>
                    <a:effectLst/>
                    <a:latin typeface="+mn-lt"/>
                    <a:ea typeface="+mn-ea"/>
                    <a:cs typeface="+mn-cs"/>
                  </a:rPr>
                  <a:t>(</a:t>
                </a:r>
                <a14:m>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𝛽</m:t>
                    </m:r>
                  </m:oMath>
                </a14:m>
                <a:r>
                  <a:rPr lang="en-US" sz="1200" kern="1200" baseline="-25000" dirty="0">
                    <a:solidFill>
                      <a:schemeClr val="tx1"/>
                    </a:solidFill>
                    <a:effectLst/>
                    <a:latin typeface="+mn-lt"/>
                    <a:ea typeface="+mn-ea"/>
                    <a:cs typeface="+mn-cs"/>
                  </a:rPr>
                  <a:t>0</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the population average probability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Could use </a:t>
                </a:r>
                <a:r>
                  <a:rPr lang="en-US" sz="1200" kern="1200">
                    <a:solidFill>
                      <a:schemeClr val="tx1"/>
                    </a:solidFill>
                    <a:effectLst/>
                    <a:latin typeface="+mn-lt"/>
                    <a:ea typeface="+mn-ea"/>
                    <a:cs typeface="+mn-cs"/>
                  </a:rPr>
                  <a:t>scale factor: 3.29s</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ea typeface="+mn-ea"/>
                    <a:cs typeface="+mn-cs"/>
                  </a:rPr>
                  <a:t>exp</a:t>
                </a:r>
                <a:r>
                  <a:rPr lang="en-US" sz="1200" kern="1200" dirty="0" smtClean="0">
                    <a:solidFill>
                      <a:schemeClr val="tx1"/>
                    </a:solidFill>
                    <a:effectLst/>
                    <a:ea typeface="+mn-ea"/>
                    <a:cs typeface="+mn-cs"/>
                  </a:rPr>
                  <a:t>(</a:t>
                </a:r>
                <a:r>
                  <a:rPr lang="en-US" sz="1200" i="0" kern="1200" smtClean="0">
                    <a:solidFill>
                      <a:schemeClr val="tx1"/>
                    </a:solidFill>
                    <a:effectLst/>
                    <a:latin typeface="Cambria Math" panose="02040503050406030204" pitchFamily="18" charset="0"/>
                    <a:ea typeface="+mn-ea"/>
                    <a:cs typeface="+mn-cs"/>
                  </a:rPr>
                  <a:t>𝛽</a:t>
                </a:r>
                <a:r>
                  <a:rPr lang="en-US" sz="1200" kern="1200" baseline="-2500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)/(1 + </a:t>
                </a:r>
                <a:r>
                  <a:rPr lang="en-US" sz="1200" kern="1200" baseline="0" dirty="0" err="1" smtClean="0">
                    <a:solidFill>
                      <a:schemeClr val="tx1"/>
                    </a:solidFill>
                    <a:effectLst/>
                    <a:latin typeface="+mn-lt"/>
                    <a:ea typeface="+mn-ea"/>
                    <a:cs typeface="+mn-cs"/>
                  </a:rPr>
                  <a:t>exp</a:t>
                </a:r>
                <a:r>
                  <a:rPr lang="en-US" sz="1200" kern="1200" baseline="0" dirty="0" smtClean="0">
                    <a:solidFill>
                      <a:schemeClr val="tx1"/>
                    </a:solidFill>
                    <a:effectLst/>
                    <a:latin typeface="+mn-lt"/>
                    <a:ea typeface="+mn-ea"/>
                    <a:cs typeface="+mn-cs"/>
                  </a:rPr>
                  <a:t>(</a:t>
                </a:r>
                <a:r>
                  <a:rPr lang="en-US" sz="1200" i="0" kern="1200" smtClean="0">
                    <a:solidFill>
                      <a:schemeClr val="tx1"/>
                    </a:solidFill>
                    <a:effectLst/>
                    <a:latin typeface="Cambria Math" panose="02040503050406030204" pitchFamily="18" charset="0"/>
                    <a:ea typeface="+mn-ea"/>
                    <a:cs typeface="+mn-cs"/>
                  </a:rPr>
                  <a:t>𝛽</a:t>
                </a:r>
                <a:r>
                  <a:rPr lang="en-US" sz="1200" kern="1200" baseline="-2500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population average </a:t>
                </a:r>
                <a:r>
                  <a:rPr lang="en-US" sz="1200" kern="1200" dirty="0" smtClean="0">
                    <a:solidFill>
                      <a:schemeClr val="tx1"/>
                    </a:solidFill>
                    <a:effectLst/>
                    <a:latin typeface="+mn-lt"/>
                    <a:ea typeface="+mn-ea"/>
                    <a:cs typeface="+mn-cs"/>
                  </a:rPr>
                  <a:t>probability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Could use </a:t>
                </a:r>
                <a:r>
                  <a:rPr lang="en-US" sz="1200" kern="1200" smtClean="0">
                    <a:solidFill>
                      <a:schemeClr val="tx1"/>
                    </a:solidFill>
                    <a:effectLst/>
                    <a:latin typeface="+mn-lt"/>
                    <a:ea typeface="+mn-ea"/>
                    <a:cs typeface="+mn-cs"/>
                  </a:rPr>
                  <a:t>scale factor: 3.29s</a:t>
                </a:r>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0990382C-2C1C-4DA3-B199-5FC826D2EEFE}" type="slidenum">
              <a:rPr lang="en-US" altLang="en-US" smtClean="0"/>
              <a:pPr>
                <a:defRPr/>
              </a:pPr>
              <a:t>5</a:t>
            </a:fld>
            <a:endParaRPr lang="en-US" altLang="en-US"/>
          </a:p>
        </p:txBody>
      </p:sp>
    </p:spTree>
    <p:extLst>
      <p:ext uri="{BB962C8B-B14F-4D97-AF65-F5344CB8AC3E}">
        <p14:creationId xmlns:p14="http://schemas.microsoft.com/office/powerpoint/2010/main" val="22076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3B45"/>
                </a:solidFill>
                <a:effectLst/>
                <a:latin typeface="Lato Extended"/>
              </a:rPr>
              <a:t>The likelihood of prenatal care decreases as the mother’s age at birth increases and this rate of decrease does not seem to change across communities (don’t really need random slopes), though there is a fair bit of community to community variation in the overall probability (estimated overall intercept = .148, SD = 1.21).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correlation of one says we can perfectly predict the slope from the intercept. This could be from the variation in the slopes being so small, that once we know the intercept, we know the community?)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14</a:t>
            </a:fld>
            <a:endParaRPr lang="en-US" altLang="en-US"/>
          </a:p>
        </p:txBody>
      </p:sp>
    </p:spTree>
    <p:extLst>
      <p:ext uri="{BB962C8B-B14F-4D97-AF65-F5344CB8AC3E}">
        <p14:creationId xmlns:p14="http://schemas.microsoft.com/office/powerpoint/2010/main" val="163590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3B45"/>
                </a:solidFill>
                <a:effectLst/>
                <a:latin typeface="Lato Extended"/>
              </a:rPr>
              <a:t>There are two types of interactions here. One with an "interaction" between community and mom age through the random slopes. The other is a more "traditional" interaction between urban and mom age.  Both are trying to allow the rate of change in probability of prenatal care as mom's age to vary, one by community, the other by type of community.  Neither seems all that impressive, due to the small slope variance component (especially after adjust for urban) and due to the large p-value (.17) when added to the model.</a:t>
            </a:r>
          </a:p>
          <a:p>
            <a:endParaRPr lang="en-US" dirty="0"/>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15</a:t>
            </a:fld>
            <a:endParaRPr lang="en-US" altLang="en-US"/>
          </a:p>
        </p:txBody>
      </p:sp>
    </p:spTree>
    <p:extLst>
      <p:ext uri="{BB962C8B-B14F-4D97-AF65-F5344CB8AC3E}">
        <p14:creationId xmlns:p14="http://schemas.microsoft.com/office/powerpoint/2010/main" val="264247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Multilevel but not purely hierarchical</a:t>
            </a:r>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16</a:t>
            </a:fld>
            <a:endParaRPr lang="en-US" altLang="en-US"/>
          </a:p>
        </p:txBody>
      </p:sp>
    </p:spTree>
    <p:extLst>
      <p:ext uri="{BB962C8B-B14F-4D97-AF65-F5344CB8AC3E}">
        <p14:creationId xmlns:p14="http://schemas.microsoft.com/office/powerpoint/2010/main" val="992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Don’t start sentences with numbers, significant digits, tables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8224F2-4CC0-43B3-9EB5-A47233FC239C}" type="slidenum">
              <a:rPr lang="en-US" altLang="en-US" smtClean="0"/>
              <a:pPr/>
              <a:t>20</a:t>
            </a:fld>
            <a:endParaRPr lang="en-US" altLang="en-US"/>
          </a:p>
        </p:txBody>
      </p:sp>
    </p:spTree>
    <p:extLst>
      <p:ext uri="{BB962C8B-B14F-4D97-AF65-F5344CB8AC3E}">
        <p14:creationId xmlns:p14="http://schemas.microsoft.com/office/powerpoint/2010/main" val="225158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https://rips-irsp.com/articles/10.5334/irsp.90#ill-show-you-a-three-step-simplified-procedure-for-multilevel-logistic-regression</a:t>
            </a:r>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23</a:t>
            </a:fld>
            <a:endParaRPr lang="en-US" altLang="en-US"/>
          </a:p>
        </p:txBody>
      </p:sp>
    </p:spTree>
    <p:extLst>
      <p:ext uri="{BB962C8B-B14F-4D97-AF65-F5344CB8AC3E}">
        <p14:creationId xmlns:p14="http://schemas.microsoft.com/office/powerpoint/2010/main" val="203490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CF15C42-7CCA-4A25-8BA4-D448E3B4C442}" type="slidenum">
              <a:rPr lang="en-US" altLang="en-US"/>
              <a:pPr>
                <a:defRPr/>
              </a:pPr>
              <a:t>‹#›</a:t>
            </a:fld>
            <a:endParaRPr lang="en-US" altLang="en-US"/>
          </a:p>
        </p:txBody>
      </p:sp>
    </p:spTree>
    <p:extLst>
      <p:ext uri="{BB962C8B-B14F-4D97-AF65-F5344CB8AC3E}">
        <p14:creationId xmlns:p14="http://schemas.microsoft.com/office/powerpoint/2010/main" val="227202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DEC7E-4224-46DA-9573-009A122B3C91}" type="slidenum">
              <a:rPr lang="en-US" altLang="en-US"/>
              <a:pPr>
                <a:defRPr/>
              </a:pPr>
              <a:t>‹#›</a:t>
            </a:fld>
            <a:endParaRPr lang="en-US" altLang="en-US"/>
          </a:p>
        </p:txBody>
      </p:sp>
    </p:spTree>
    <p:extLst>
      <p:ext uri="{BB962C8B-B14F-4D97-AF65-F5344CB8AC3E}">
        <p14:creationId xmlns:p14="http://schemas.microsoft.com/office/powerpoint/2010/main" val="274508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C5A04C-BDDB-499A-BB93-55EA10DC3AB8}" type="slidenum">
              <a:rPr lang="en-US" altLang="en-US"/>
              <a:pPr>
                <a:defRPr/>
              </a:pPr>
              <a:t>‹#›</a:t>
            </a:fld>
            <a:endParaRPr lang="en-US" altLang="en-US"/>
          </a:p>
        </p:txBody>
      </p:sp>
    </p:spTree>
    <p:extLst>
      <p:ext uri="{BB962C8B-B14F-4D97-AF65-F5344CB8AC3E}">
        <p14:creationId xmlns:p14="http://schemas.microsoft.com/office/powerpoint/2010/main" val="34805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422408-1314-4A6B-B0A7-692FE7C5D4AD}" type="slidenum">
              <a:rPr lang="en-US" altLang="en-US"/>
              <a:pPr>
                <a:defRPr/>
              </a:pPr>
              <a:t>‹#›</a:t>
            </a:fld>
            <a:endParaRPr lang="en-US" altLang="en-US"/>
          </a:p>
        </p:txBody>
      </p:sp>
    </p:spTree>
    <p:extLst>
      <p:ext uri="{BB962C8B-B14F-4D97-AF65-F5344CB8AC3E}">
        <p14:creationId xmlns:p14="http://schemas.microsoft.com/office/powerpoint/2010/main" val="158362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C97EAF-2D2F-4616-8D72-A15BBCC62FB9}" type="slidenum">
              <a:rPr lang="en-US" altLang="en-US"/>
              <a:pPr>
                <a:defRPr/>
              </a:pPr>
              <a:t>‹#›</a:t>
            </a:fld>
            <a:endParaRPr lang="en-US" altLang="en-US"/>
          </a:p>
        </p:txBody>
      </p:sp>
    </p:spTree>
    <p:extLst>
      <p:ext uri="{BB962C8B-B14F-4D97-AF65-F5344CB8AC3E}">
        <p14:creationId xmlns:p14="http://schemas.microsoft.com/office/powerpoint/2010/main" val="289589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09584A-B9D0-4C9D-BE78-F1D1172632B4}" type="slidenum">
              <a:rPr lang="en-US" altLang="en-US"/>
              <a:pPr>
                <a:defRPr/>
              </a:pPr>
              <a:t>‹#›</a:t>
            </a:fld>
            <a:endParaRPr lang="en-US" altLang="en-US"/>
          </a:p>
        </p:txBody>
      </p:sp>
    </p:spTree>
    <p:extLst>
      <p:ext uri="{BB962C8B-B14F-4D97-AF65-F5344CB8AC3E}">
        <p14:creationId xmlns:p14="http://schemas.microsoft.com/office/powerpoint/2010/main" val="15628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1F26699-039E-4D85-ACEA-3E7982D4AFEF}" type="slidenum">
              <a:rPr lang="en-US" altLang="en-US"/>
              <a:pPr>
                <a:defRPr/>
              </a:pPr>
              <a:t>‹#›</a:t>
            </a:fld>
            <a:endParaRPr lang="en-US" altLang="en-US"/>
          </a:p>
        </p:txBody>
      </p:sp>
    </p:spTree>
    <p:extLst>
      <p:ext uri="{BB962C8B-B14F-4D97-AF65-F5344CB8AC3E}">
        <p14:creationId xmlns:p14="http://schemas.microsoft.com/office/powerpoint/2010/main" val="6909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16FE93-91BC-4F71-9002-DEB3D93AF201}" type="slidenum">
              <a:rPr lang="en-US" altLang="en-US"/>
              <a:pPr>
                <a:defRPr/>
              </a:pPr>
              <a:t>‹#›</a:t>
            </a:fld>
            <a:endParaRPr lang="en-US" altLang="en-US"/>
          </a:p>
        </p:txBody>
      </p:sp>
    </p:spTree>
    <p:extLst>
      <p:ext uri="{BB962C8B-B14F-4D97-AF65-F5344CB8AC3E}">
        <p14:creationId xmlns:p14="http://schemas.microsoft.com/office/powerpoint/2010/main" val="61825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F66F42B-5EBD-4F13-892C-5FA3D05CE579}" type="slidenum">
              <a:rPr lang="en-US" altLang="en-US"/>
              <a:pPr>
                <a:defRPr/>
              </a:pPr>
              <a:t>‹#›</a:t>
            </a:fld>
            <a:endParaRPr lang="en-US" altLang="en-US"/>
          </a:p>
        </p:txBody>
      </p:sp>
    </p:spTree>
    <p:extLst>
      <p:ext uri="{BB962C8B-B14F-4D97-AF65-F5344CB8AC3E}">
        <p14:creationId xmlns:p14="http://schemas.microsoft.com/office/powerpoint/2010/main" val="94243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8053B2-15B0-428D-A47F-91037EE9E56B}" type="slidenum">
              <a:rPr lang="en-US" altLang="en-US"/>
              <a:pPr>
                <a:defRPr/>
              </a:pPr>
              <a:t>‹#›</a:t>
            </a:fld>
            <a:endParaRPr lang="en-US" altLang="en-US"/>
          </a:p>
        </p:txBody>
      </p:sp>
    </p:spTree>
    <p:extLst>
      <p:ext uri="{BB962C8B-B14F-4D97-AF65-F5344CB8AC3E}">
        <p14:creationId xmlns:p14="http://schemas.microsoft.com/office/powerpoint/2010/main" val="34221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7D972F-08EF-46F1-AEA6-5D97701AA8F6}" type="slidenum">
              <a:rPr lang="en-US" altLang="en-US"/>
              <a:pPr>
                <a:defRPr/>
              </a:pPr>
              <a:t>‹#›</a:t>
            </a:fld>
            <a:endParaRPr lang="en-US" altLang="en-US"/>
          </a:p>
        </p:txBody>
      </p:sp>
    </p:spTree>
    <p:extLst>
      <p:ext uri="{BB962C8B-B14F-4D97-AF65-F5344CB8AC3E}">
        <p14:creationId xmlns:p14="http://schemas.microsoft.com/office/powerpoint/2010/main" val="18567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en-US"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en-US" altLang="en-US"/>
          </a:p>
        </p:txBody>
      </p:sp>
      <p:sp>
        <p:nvSpPr>
          <p:cNvPr id="5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28497073-AFB7-4B91-96E6-0DF0F4A6081F}"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8"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pt.stat.lsa.umich.edu/~kshedden/Courses/Stat504/posts/regression_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11225" y="1447800"/>
            <a:ext cx="7623175" cy="1752600"/>
          </a:xfrm>
        </p:spPr>
        <p:txBody>
          <a:bodyPr/>
          <a:lstStyle/>
          <a:p>
            <a:pPr eaLnBrk="1" hangingPunct="1"/>
            <a:r>
              <a:rPr lang="en-US" altLang="en-US" dirty="0"/>
              <a:t>Stat 414 – Day 14</a:t>
            </a:r>
          </a:p>
        </p:txBody>
      </p:sp>
      <p:sp>
        <p:nvSpPr>
          <p:cNvPr id="5123" name="Subtitle 2"/>
          <p:cNvSpPr>
            <a:spLocks noGrp="1"/>
          </p:cNvSpPr>
          <p:nvPr>
            <p:ph type="subTitle" idx="1"/>
          </p:nvPr>
        </p:nvSpPr>
        <p:spPr>
          <a:xfrm>
            <a:off x="1143000" y="2552700"/>
            <a:ext cx="6553200" cy="1752600"/>
          </a:xfrm>
        </p:spPr>
        <p:txBody>
          <a:bodyPr/>
          <a:lstStyle/>
          <a:p>
            <a:pPr eaLnBrk="1" hangingPunct="1"/>
            <a:r>
              <a:rPr lang="en-US" altLang="en-US" dirty="0"/>
              <a:t>Extending our multilevel models</a:t>
            </a:r>
          </a:p>
        </p:txBody>
      </p:sp>
      <p:pic>
        <p:nvPicPr>
          <p:cNvPr id="3" name="Picture 2">
            <a:extLst>
              <a:ext uri="{FF2B5EF4-FFF2-40B4-BE49-F238E27FC236}">
                <a16:creationId xmlns:a16="http://schemas.microsoft.com/office/drawing/2014/main" id="{CB12828F-EEDA-ADA4-D3E4-899CF1524E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200400"/>
            <a:ext cx="9144000" cy="3020416"/>
          </a:xfrm>
          <a:prstGeom prst="rect">
            <a:avLst/>
          </a:prstGeom>
        </p:spPr>
      </p:pic>
      <p:sp>
        <p:nvSpPr>
          <p:cNvPr id="4" name="TextBox 3">
            <a:extLst>
              <a:ext uri="{FF2B5EF4-FFF2-40B4-BE49-F238E27FC236}">
                <a16:creationId xmlns:a16="http://schemas.microsoft.com/office/drawing/2014/main" id="{2A32ED89-9421-3A47-436C-81206DDC2C67}"/>
              </a:ext>
            </a:extLst>
          </p:cNvPr>
          <p:cNvSpPr txBox="1"/>
          <p:nvPr/>
        </p:nvSpPr>
        <p:spPr>
          <a:xfrm>
            <a:off x="533400" y="6400800"/>
            <a:ext cx="4288353" cy="369332"/>
          </a:xfrm>
          <a:prstGeom prst="rect">
            <a:avLst/>
          </a:prstGeom>
          <a:noFill/>
        </p:spPr>
        <p:txBody>
          <a:bodyPr wrap="none" rtlCol="0">
            <a:spAutoFit/>
          </a:bodyPr>
          <a:lstStyle/>
          <a:p>
            <a:r>
              <a:rPr lang="en-US" dirty="0"/>
              <a:t>In my opinion, data scientists are worse!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416D-F958-D4AB-BC4E-C2F373DB6FF1}"/>
              </a:ext>
            </a:extLst>
          </p:cNvPr>
          <p:cNvSpPr>
            <a:spLocks noGrp="1"/>
          </p:cNvSpPr>
          <p:nvPr>
            <p:ph type="title"/>
          </p:nvPr>
        </p:nvSpPr>
        <p:spPr/>
        <p:txBody>
          <a:bodyPr/>
          <a:lstStyle/>
          <a:p>
            <a:r>
              <a:rPr lang="en-US" sz="3200" dirty="0"/>
              <a:t>https://www.andrewheiss.com/blog/2022/11/29/conditional-marginal-marginaleffects/</a:t>
            </a:r>
            <a:endParaRPr lang="en-US" dirty="0"/>
          </a:p>
        </p:txBody>
      </p:sp>
      <p:sp>
        <p:nvSpPr>
          <p:cNvPr id="3" name="Content Placeholder 2">
            <a:extLst>
              <a:ext uri="{FF2B5EF4-FFF2-40B4-BE49-F238E27FC236}">
                <a16:creationId xmlns:a16="http://schemas.microsoft.com/office/drawing/2014/main" id="{95876CFF-FAA9-CD27-A63F-1FD84EBBEE60}"/>
              </a:ext>
            </a:extLst>
          </p:cNvPr>
          <p:cNvSpPr>
            <a:spLocks noGrp="1"/>
          </p:cNvSpPr>
          <p:nvPr>
            <p:ph idx="1"/>
          </p:nvPr>
        </p:nvSpPr>
        <p:spPr/>
        <p:txBody>
          <a:bodyPr/>
          <a:lstStyle/>
          <a:p>
            <a:endParaRPr lang="en-US"/>
          </a:p>
        </p:txBody>
      </p:sp>
      <p:pic>
        <p:nvPicPr>
          <p:cNvPr id="5" name="Picture 4" descr="screen grab from webpage">
            <a:extLst>
              <a:ext uri="{FF2B5EF4-FFF2-40B4-BE49-F238E27FC236}">
                <a16:creationId xmlns:a16="http://schemas.microsoft.com/office/drawing/2014/main" id="{9FFE960F-ED83-1ACD-5D3C-30C3552A76F7}"/>
              </a:ext>
            </a:extLst>
          </p:cNvPr>
          <p:cNvPicPr>
            <a:picLocks noChangeAspect="1"/>
          </p:cNvPicPr>
          <p:nvPr/>
        </p:nvPicPr>
        <p:blipFill>
          <a:blip r:embed="rId2"/>
          <a:stretch>
            <a:fillRect/>
          </a:stretch>
        </p:blipFill>
        <p:spPr>
          <a:xfrm>
            <a:off x="388620" y="1417638"/>
            <a:ext cx="8229600" cy="3362325"/>
          </a:xfrm>
          <a:prstGeom prst="rect">
            <a:avLst/>
          </a:prstGeom>
        </p:spPr>
      </p:pic>
      <p:pic>
        <p:nvPicPr>
          <p:cNvPr id="7" name="Picture 6" descr="continued screen grab from webpage">
            <a:extLst>
              <a:ext uri="{FF2B5EF4-FFF2-40B4-BE49-F238E27FC236}">
                <a16:creationId xmlns:a16="http://schemas.microsoft.com/office/drawing/2014/main" id="{C4985E60-A32A-D7DD-6032-7901C57AE93A}"/>
              </a:ext>
            </a:extLst>
          </p:cNvPr>
          <p:cNvPicPr>
            <a:picLocks noChangeAspect="1"/>
          </p:cNvPicPr>
          <p:nvPr/>
        </p:nvPicPr>
        <p:blipFill>
          <a:blip r:embed="rId3"/>
          <a:stretch>
            <a:fillRect/>
          </a:stretch>
        </p:blipFill>
        <p:spPr>
          <a:xfrm>
            <a:off x="388620" y="4884102"/>
            <a:ext cx="8201025" cy="1685925"/>
          </a:xfrm>
          <a:prstGeom prst="rect">
            <a:avLst/>
          </a:prstGeom>
        </p:spPr>
      </p:pic>
    </p:spTree>
    <p:extLst>
      <p:ext uri="{BB962C8B-B14F-4D97-AF65-F5344CB8AC3E}">
        <p14:creationId xmlns:p14="http://schemas.microsoft.com/office/powerpoint/2010/main" val="990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4B42-BA05-A2FB-B97C-3EEB8998E95D}"/>
              </a:ext>
            </a:extLst>
          </p:cNvPr>
          <p:cNvSpPr>
            <a:spLocks noGrp="1"/>
          </p:cNvSpPr>
          <p:nvPr>
            <p:ph type="title"/>
          </p:nvPr>
        </p:nvSpPr>
        <p:spPr/>
        <p:txBody>
          <a:bodyPr/>
          <a:lstStyle/>
          <a:p>
            <a:r>
              <a:rPr lang="en-US" dirty="0"/>
              <a:t>Quick Example </a:t>
            </a:r>
          </a:p>
        </p:txBody>
      </p:sp>
      <p:graphicFrame>
        <p:nvGraphicFramePr>
          <p:cNvPr id="6" name="Content Placeholder 5">
            <a:extLst>
              <a:ext uri="{FF2B5EF4-FFF2-40B4-BE49-F238E27FC236}">
                <a16:creationId xmlns:a16="http://schemas.microsoft.com/office/drawing/2014/main" id="{DF52EF21-72A6-0A9A-3D98-48CAD583C325}"/>
              </a:ext>
            </a:extLst>
          </p:cNvPr>
          <p:cNvGraphicFramePr>
            <a:graphicFrameLocks noGrp="1"/>
          </p:cNvGraphicFramePr>
          <p:nvPr>
            <p:ph idx="1"/>
            <p:extLst>
              <p:ext uri="{D42A27DB-BD31-4B8C-83A1-F6EECF244321}">
                <p14:modId xmlns:p14="http://schemas.microsoft.com/office/powerpoint/2010/main" val="4287276580"/>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65110557"/>
                    </a:ext>
                  </a:extLst>
                </a:gridCol>
                <a:gridCol w="2057400">
                  <a:extLst>
                    <a:ext uri="{9D8B030D-6E8A-4147-A177-3AD203B41FA5}">
                      <a16:colId xmlns:a16="http://schemas.microsoft.com/office/drawing/2014/main" val="2977440738"/>
                    </a:ext>
                  </a:extLst>
                </a:gridCol>
                <a:gridCol w="2057400">
                  <a:extLst>
                    <a:ext uri="{9D8B030D-6E8A-4147-A177-3AD203B41FA5}">
                      <a16:colId xmlns:a16="http://schemas.microsoft.com/office/drawing/2014/main" val="2812595255"/>
                    </a:ext>
                  </a:extLst>
                </a:gridCol>
                <a:gridCol w="2057400">
                  <a:extLst>
                    <a:ext uri="{9D8B030D-6E8A-4147-A177-3AD203B41FA5}">
                      <a16:colId xmlns:a16="http://schemas.microsoft.com/office/drawing/2014/main" val="733371139"/>
                    </a:ext>
                  </a:extLst>
                </a:gridCol>
              </a:tblGrid>
              <a:tr h="370840">
                <a:tc>
                  <a:txBody>
                    <a:bodyPr/>
                    <a:lstStyle/>
                    <a:p>
                      <a:endParaRPr lang="en-US">
                        <a:solidFill>
                          <a:schemeClr val="tx1"/>
                        </a:solidFill>
                      </a:endParaRPr>
                    </a:p>
                  </a:txBody>
                  <a:tcPr/>
                </a:tc>
                <a:tc>
                  <a:txBody>
                    <a:bodyPr/>
                    <a:lstStyle/>
                    <a:p>
                      <a:r>
                        <a:rPr lang="en-US" dirty="0" err="1">
                          <a:solidFill>
                            <a:schemeClr val="tx1"/>
                          </a:solidFill>
                        </a:rPr>
                        <a:t>GroupA</a:t>
                      </a:r>
                      <a:endParaRPr lang="en-US" dirty="0">
                        <a:solidFill>
                          <a:schemeClr val="tx1"/>
                        </a:solidFill>
                      </a:endParaRPr>
                    </a:p>
                  </a:txBody>
                  <a:tcPr/>
                </a:tc>
                <a:tc>
                  <a:txBody>
                    <a:bodyPr/>
                    <a:lstStyle/>
                    <a:p>
                      <a:r>
                        <a:rPr lang="en-US" dirty="0" err="1">
                          <a:solidFill>
                            <a:schemeClr val="tx1"/>
                          </a:solidFill>
                        </a:rPr>
                        <a:t>GroupB</a:t>
                      </a:r>
                      <a:endParaRPr lang="en-US" dirty="0">
                        <a:solidFill>
                          <a:schemeClr val="tx1"/>
                        </a:solidFill>
                      </a:endParaRPr>
                    </a:p>
                  </a:txBody>
                  <a:tcPr/>
                </a:tc>
                <a:tc>
                  <a:txBody>
                    <a:bodyPr/>
                    <a:lstStyle/>
                    <a:p>
                      <a:r>
                        <a:rPr lang="en-US" dirty="0">
                          <a:solidFill>
                            <a:schemeClr val="tx1"/>
                          </a:solidFill>
                        </a:rPr>
                        <a:t>Total</a:t>
                      </a:r>
                    </a:p>
                  </a:txBody>
                  <a:tcPr/>
                </a:tc>
                <a:extLst>
                  <a:ext uri="{0D108BD9-81ED-4DB2-BD59-A6C34878D82A}">
                    <a16:rowId xmlns:a16="http://schemas.microsoft.com/office/drawing/2014/main" val="1489469201"/>
                  </a:ext>
                </a:extLst>
              </a:tr>
              <a:tr h="370840">
                <a:tc>
                  <a:txBody>
                    <a:bodyPr/>
                    <a:lstStyle/>
                    <a:p>
                      <a:r>
                        <a:rPr lang="en-US" dirty="0"/>
                        <a:t>Success</a:t>
                      </a:r>
                    </a:p>
                  </a:txBody>
                  <a:tcPr/>
                </a:tc>
                <a:tc>
                  <a:txBody>
                    <a:bodyPr/>
                    <a:lstStyle/>
                    <a:p>
                      <a:r>
                        <a:rPr lang="en-US" dirty="0"/>
                        <a:t>10</a:t>
                      </a:r>
                    </a:p>
                  </a:txBody>
                  <a:tcPr/>
                </a:tc>
                <a:tc>
                  <a:txBody>
                    <a:bodyPr/>
                    <a:lstStyle/>
                    <a:p>
                      <a:r>
                        <a:rPr lang="en-US" dirty="0"/>
                        <a:t>9</a:t>
                      </a:r>
                    </a:p>
                  </a:txBody>
                  <a:tcPr/>
                </a:tc>
                <a:tc>
                  <a:txBody>
                    <a:bodyPr/>
                    <a:lstStyle/>
                    <a:p>
                      <a:r>
                        <a:rPr lang="en-US" dirty="0"/>
                        <a:t>30</a:t>
                      </a:r>
                    </a:p>
                  </a:txBody>
                  <a:tcPr/>
                </a:tc>
                <a:extLst>
                  <a:ext uri="{0D108BD9-81ED-4DB2-BD59-A6C34878D82A}">
                    <a16:rowId xmlns:a16="http://schemas.microsoft.com/office/drawing/2014/main" val="2875804598"/>
                  </a:ext>
                </a:extLst>
              </a:tr>
              <a:tr h="370840">
                <a:tc>
                  <a:txBody>
                    <a:bodyPr/>
                    <a:lstStyle/>
                    <a:p>
                      <a:r>
                        <a:rPr lang="en-US" dirty="0"/>
                        <a:t>Failures</a:t>
                      </a:r>
                    </a:p>
                  </a:txBody>
                  <a:tcPr/>
                </a:tc>
                <a:tc>
                  <a:txBody>
                    <a:bodyPr/>
                    <a:lstStyle/>
                    <a:p>
                      <a:r>
                        <a:rPr lang="en-US" dirty="0"/>
                        <a:t>20</a:t>
                      </a:r>
                    </a:p>
                  </a:txBody>
                  <a:tcPr/>
                </a:tc>
                <a:tc>
                  <a:txBody>
                    <a:bodyPr/>
                    <a:lstStyle/>
                    <a:p>
                      <a:r>
                        <a:rPr lang="en-US" dirty="0"/>
                        <a:t>1</a:t>
                      </a:r>
                    </a:p>
                  </a:txBody>
                  <a:tcPr/>
                </a:tc>
                <a:tc>
                  <a:txBody>
                    <a:bodyPr/>
                    <a:lstStyle/>
                    <a:p>
                      <a:r>
                        <a:rPr lang="en-US" dirty="0"/>
                        <a:t>21</a:t>
                      </a:r>
                    </a:p>
                  </a:txBody>
                  <a:tcPr/>
                </a:tc>
                <a:extLst>
                  <a:ext uri="{0D108BD9-81ED-4DB2-BD59-A6C34878D82A}">
                    <a16:rowId xmlns:a16="http://schemas.microsoft.com/office/drawing/2014/main" val="867268705"/>
                  </a:ext>
                </a:extLst>
              </a:tr>
              <a:tr h="370840">
                <a:tc>
                  <a:txBody>
                    <a:bodyPr/>
                    <a:lstStyle/>
                    <a:p>
                      <a:r>
                        <a:rPr lang="en-US" dirty="0"/>
                        <a:t>Proportion</a:t>
                      </a:r>
                    </a:p>
                  </a:txBody>
                  <a:tcPr/>
                </a:tc>
                <a:tc>
                  <a:txBody>
                    <a:bodyPr/>
                    <a:lstStyle/>
                    <a:p>
                      <a:r>
                        <a:rPr lang="en-US" dirty="0"/>
                        <a:t>0.333</a:t>
                      </a:r>
                    </a:p>
                  </a:txBody>
                  <a:tcPr/>
                </a:tc>
                <a:tc>
                  <a:txBody>
                    <a:bodyPr/>
                    <a:lstStyle/>
                    <a:p>
                      <a:r>
                        <a:rPr lang="en-US" dirty="0"/>
                        <a:t>0.900</a:t>
                      </a:r>
                    </a:p>
                  </a:txBody>
                  <a:tcPr/>
                </a:tc>
                <a:tc>
                  <a:txBody>
                    <a:bodyPr/>
                    <a:lstStyle/>
                    <a:p>
                      <a:r>
                        <a:rPr lang="en-US" dirty="0"/>
                        <a:t>0.475</a:t>
                      </a:r>
                    </a:p>
                  </a:txBody>
                  <a:tcPr/>
                </a:tc>
                <a:extLst>
                  <a:ext uri="{0D108BD9-81ED-4DB2-BD59-A6C34878D82A}">
                    <a16:rowId xmlns:a16="http://schemas.microsoft.com/office/drawing/2014/main" val="1173619547"/>
                  </a:ext>
                </a:extLst>
              </a:tr>
            </a:tbl>
          </a:graphicData>
        </a:graphic>
      </p:graphicFrame>
      <p:pic>
        <p:nvPicPr>
          <p:cNvPr id="5" name="Picture 4" descr="segmented bar graph of table">
            <a:extLst>
              <a:ext uri="{FF2B5EF4-FFF2-40B4-BE49-F238E27FC236}">
                <a16:creationId xmlns:a16="http://schemas.microsoft.com/office/drawing/2014/main" id="{CD4B7978-1A20-B6CF-F35C-38F92E97FAE8}"/>
              </a:ext>
            </a:extLst>
          </p:cNvPr>
          <p:cNvPicPr>
            <a:picLocks noChangeAspect="1"/>
          </p:cNvPicPr>
          <p:nvPr/>
        </p:nvPicPr>
        <p:blipFill>
          <a:blip r:embed="rId2"/>
          <a:stretch>
            <a:fillRect/>
          </a:stretch>
        </p:blipFill>
        <p:spPr>
          <a:xfrm>
            <a:off x="-228600" y="3289856"/>
            <a:ext cx="5381625" cy="3162300"/>
          </a:xfrm>
          <a:prstGeom prst="rect">
            <a:avLst/>
          </a:prstGeom>
        </p:spPr>
      </p:pic>
      <p:sp>
        <p:nvSpPr>
          <p:cNvPr id="7" name="TextBox 6">
            <a:extLst>
              <a:ext uri="{FF2B5EF4-FFF2-40B4-BE49-F238E27FC236}">
                <a16:creationId xmlns:a16="http://schemas.microsoft.com/office/drawing/2014/main" id="{04BF2394-B312-F8FA-5667-A4402FFB0A5E}"/>
              </a:ext>
            </a:extLst>
          </p:cNvPr>
          <p:cNvSpPr txBox="1"/>
          <p:nvPr/>
        </p:nvSpPr>
        <p:spPr>
          <a:xfrm>
            <a:off x="5638800" y="3581400"/>
            <a:ext cx="3352200" cy="1477328"/>
          </a:xfrm>
          <a:prstGeom prst="rect">
            <a:avLst/>
          </a:prstGeom>
          <a:noFill/>
        </p:spPr>
        <p:txBody>
          <a:bodyPr wrap="none" rtlCol="0">
            <a:spAutoFit/>
          </a:bodyPr>
          <a:lstStyle/>
          <a:p>
            <a:r>
              <a:rPr lang="en-US" dirty="0"/>
              <a:t>Prediction for a typical person?</a:t>
            </a:r>
          </a:p>
          <a:p>
            <a:r>
              <a:rPr lang="en-US" dirty="0"/>
              <a:t>0.333</a:t>
            </a:r>
          </a:p>
          <a:p>
            <a:r>
              <a:rPr lang="en-US" dirty="0"/>
              <a:t>Prediction for the population </a:t>
            </a:r>
          </a:p>
          <a:p>
            <a:r>
              <a:rPr lang="en-US" dirty="0"/>
              <a:t>‘average”?</a:t>
            </a:r>
          </a:p>
          <a:p>
            <a:r>
              <a:rPr lang="en-US" dirty="0"/>
              <a:t>0.475</a:t>
            </a:r>
          </a:p>
        </p:txBody>
      </p:sp>
      <p:sp>
        <p:nvSpPr>
          <p:cNvPr id="8" name="TextBox 7">
            <a:extLst>
              <a:ext uri="{FF2B5EF4-FFF2-40B4-BE49-F238E27FC236}">
                <a16:creationId xmlns:a16="http://schemas.microsoft.com/office/drawing/2014/main" id="{ACCE225C-7BAA-B18E-DB79-0AC86951A822}"/>
              </a:ext>
            </a:extLst>
          </p:cNvPr>
          <p:cNvSpPr txBox="1"/>
          <p:nvPr/>
        </p:nvSpPr>
        <p:spPr>
          <a:xfrm>
            <a:off x="7086600" y="3877270"/>
            <a:ext cx="1441420" cy="923330"/>
          </a:xfrm>
          <a:prstGeom prst="rect">
            <a:avLst/>
          </a:prstGeom>
          <a:noFill/>
        </p:spPr>
        <p:txBody>
          <a:bodyPr wrap="none" rtlCol="0">
            <a:spAutoFit/>
          </a:bodyPr>
          <a:lstStyle/>
          <a:p>
            <a:r>
              <a:rPr lang="en-US" dirty="0">
                <a:solidFill>
                  <a:srgbClr val="0070C0"/>
                </a:solidFill>
              </a:rPr>
              <a:t>“conditional”</a:t>
            </a:r>
          </a:p>
          <a:p>
            <a:endParaRPr lang="en-US" dirty="0">
              <a:solidFill>
                <a:srgbClr val="0070C0"/>
              </a:solidFill>
            </a:endParaRPr>
          </a:p>
          <a:p>
            <a:r>
              <a:rPr lang="en-US" dirty="0">
                <a:solidFill>
                  <a:srgbClr val="0070C0"/>
                </a:solidFill>
              </a:rPr>
              <a:t>“marginal”</a:t>
            </a:r>
          </a:p>
        </p:txBody>
      </p:sp>
    </p:spTree>
    <p:extLst>
      <p:ext uri="{BB962C8B-B14F-4D97-AF65-F5344CB8AC3E}">
        <p14:creationId xmlns:p14="http://schemas.microsoft.com/office/powerpoint/2010/main" val="3020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0D27-6992-1F26-E41F-645C778EBA82}"/>
              </a:ext>
            </a:extLst>
          </p:cNvPr>
          <p:cNvSpPr>
            <a:spLocks noGrp="1"/>
          </p:cNvSpPr>
          <p:nvPr>
            <p:ph type="title"/>
          </p:nvPr>
        </p:nvSpPr>
        <p:spPr/>
        <p:txBody>
          <a:bodyPr/>
          <a:lstStyle/>
          <a:p>
            <a:r>
              <a:rPr lang="en-US" dirty="0">
                <a:hlinkClick r:id="rId2"/>
              </a:rPr>
              <a:t>terminology</a:t>
            </a:r>
            <a:endParaRPr lang="en-US" dirty="0"/>
          </a:p>
        </p:txBody>
      </p:sp>
      <p:sp>
        <p:nvSpPr>
          <p:cNvPr id="3" name="Content Placeholder 2">
            <a:extLst>
              <a:ext uri="{FF2B5EF4-FFF2-40B4-BE49-F238E27FC236}">
                <a16:creationId xmlns:a16="http://schemas.microsoft.com/office/drawing/2014/main" id="{134EEEB4-B2A8-5A0E-ECCC-9BDC6C7CE492}"/>
              </a:ext>
            </a:extLst>
          </p:cNvPr>
          <p:cNvSpPr>
            <a:spLocks noGrp="1"/>
          </p:cNvSpPr>
          <p:nvPr>
            <p:ph idx="1"/>
          </p:nvPr>
        </p:nvSpPr>
        <p:spPr/>
        <p:txBody>
          <a:bodyPr>
            <a:normAutofit fontScale="55000" lnSpcReduction="20000"/>
          </a:bodyPr>
          <a:lstStyle/>
          <a:p>
            <a:pPr algn="l">
              <a:buFont typeface="Arial" panose="020B0604020202020204" pitchFamily="34" charset="0"/>
              <a:buChar char="•"/>
            </a:pPr>
            <a:r>
              <a:rPr lang="en-US" b="0" i="1" dirty="0">
                <a:solidFill>
                  <a:srgbClr val="000000"/>
                </a:solidFill>
                <a:effectLst/>
                <a:latin typeface="Times New Roman" panose="02020603050405020304" pitchFamily="18" charset="0"/>
              </a:rPr>
              <a:t>Multilevel regression</a:t>
            </a:r>
            <a:r>
              <a:rPr lang="en-US" b="0" i="0" dirty="0">
                <a:solidFill>
                  <a:srgbClr val="000000"/>
                </a:solidFill>
                <a:effectLst/>
                <a:latin typeface="Times New Roman" panose="02020603050405020304" pitchFamily="18" charset="0"/>
              </a:rPr>
              <a:t>: … emphasizes the fact that in many data sets, there are complex inter-relationships between the observations that are not explained by the covariates. These inter-relationships allow us to speak in terms of unobserved “random effects” that are added to the linear predictors of one or more observations. This gives rise to dependence, and a way to model variances and covariances, although these are modeled through random effects, rather than directly.</a:t>
            </a:r>
          </a:p>
          <a:p>
            <a:pPr algn="l">
              <a:buFont typeface="Arial" panose="020B0604020202020204" pitchFamily="34" charset="0"/>
              <a:buChar char="•"/>
            </a:pPr>
            <a:r>
              <a:rPr lang="en-US" b="0" i="1" dirty="0">
                <a:solidFill>
                  <a:srgbClr val="000000"/>
                </a:solidFill>
                <a:effectLst/>
                <a:latin typeface="Times New Roman" panose="02020603050405020304" pitchFamily="18" charset="0"/>
              </a:rPr>
              <a:t>Conditional/marginal effect</a:t>
            </a:r>
            <a:r>
              <a:rPr lang="en-US" b="0" i="0" dirty="0">
                <a:solidFill>
                  <a:srgbClr val="000000"/>
                </a:solidFill>
                <a:effectLst/>
                <a:latin typeface="Times New Roman" panose="02020603050405020304" pitchFamily="18" charset="0"/>
              </a:rPr>
              <a:t> (in multilevel regression): In a multilevel model, a “marginal effect” is usually defined as the change in </a:t>
            </a:r>
            <a:r>
              <a:rPr lang="en-US" b="0" i="0" dirty="0">
                <a:solidFill>
                  <a:srgbClr val="000000"/>
                </a:solidFill>
                <a:effectLst/>
                <a:latin typeface="MJXc-TeX-math-I"/>
              </a:rPr>
              <a:t>expected response </a:t>
            </a:r>
            <a:r>
              <a:rPr lang="en-US" b="0" i="0" dirty="0">
                <a:solidFill>
                  <a:srgbClr val="000000"/>
                </a:solidFill>
                <a:effectLst/>
                <a:latin typeface="Times New Roman" panose="02020603050405020304" pitchFamily="18" charset="0"/>
              </a:rPr>
              <a:t>corresponding to a one unit change of a specific covariate </a:t>
            </a:r>
            <a:r>
              <a:rPr lang="en-US" b="0" i="0" dirty="0">
                <a:solidFill>
                  <a:srgbClr val="000000"/>
                </a:solidFill>
                <a:effectLst/>
                <a:latin typeface="MJXc-TeX-math-I"/>
              </a:rPr>
              <a:t>x</a:t>
            </a:r>
            <a:r>
              <a:rPr lang="en-US" b="0" i="0" dirty="0">
                <a:solidFill>
                  <a:srgbClr val="000000"/>
                </a:solidFill>
                <a:effectLst/>
                <a:latin typeface="Times New Roman" panose="02020603050405020304" pitchFamily="18" charset="0"/>
              </a:rPr>
              <a:t>. A “conditional effect” is usually defined as the change in </a:t>
            </a:r>
            <a:r>
              <a:rPr lang="en-US" b="0" i="0" dirty="0">
                <a:solidFill>
                  <a:srgbClr val="000000"/>
                </a:solidFill>
                <a:effectLst/>
                <a:latin typeface="MJXc-TeX-math-I"/>
              </a:rPr>
              <a:t>expected response conditional on the random effect </a:t>
            </a:r>
            <a:r>
              <a:rPr lang="en-US" b="0" i="0" dirty="0">
                <a:solidFill>
                  <a:srgbClr val="000000"/>
                </a:solidFill>
                <a:effectLst/>
                <a:latin typeface="Times New Roman" panose="02020603050405020304" pitchFamily="18" charset="0"/>
              </a:rPr>
              <a:t>for a one unit change in </a:t>
            </a:r>
            <a:r>
              <a:rPr lang="en-US" b="0" i="0" dirty="0">
                <a:solidFill>
                  <a:srgbClr val="000000"/>
                </a:solidFill>
                <a:effectLst/>
                <a:latin typeface="MJXc-TeX-math-I"/>
              </a:rPr>
              <a:t>x</a:t>
            </a:r>
            <a:r>
              <a:rPr lang="en-US" b="0" i="0" dirty="0">
                <a:solidFill>
                  <a:srgbClr val="000000"/>
                </a:solidFill>
                <a:effectLst/>
                <a:latin typeface="Times New Roman" panose="02020603050405020304" pitchFamily="18" charset="0"/>
              </a:rPr>
              <a:t>. For linear models, conditional and marginal effects are the same. But in nonlinear models the two types of effects differ. Methods either target the marginal effects, or the conditional effects, but usually not both. In most cases the conditional effect will be numerically larger than the marginal effect. Note that the word “effect”, while widely used, conveys causality that may not be warranted.</a:t>
            </a:r>
          </a:p>
          <a:p>
            <a:pPr lvl="1">
              <a:buFont typeface="Arial" panose="020B0604020202020204" pitchFamily="34" charset="0"/>
              <a:buChar char="•"/>
            </a:pPr>
            <a:r>
              <a:rPr lang="en-US" b="0" i="0" dirty="0">
                <a:solidFill>
                  <a:srgbClr val="000000"/>
                </a:solidFill>
                <a:effectLst/>
                <a:latin typeface="Times New Roman" panose="02020603050405020304" pitchFamily="18" charset="0"/>
              </a:rPr>
              <a:t>Another use of the term “marginal effect” arises in single-level regression models. In this case the marginal effect is the change in </a:t>
            </a:r>
            <a:r>
              <a:rPr lang="en-US" b="0" i="0" dirty="0">
                <a:solidFill>
                  <a:srgbClr val="000000"/>
                </a:solidFill>
                <a:effectLst/>
                <a:latin typeface="MJXc-TeX-math-I"/>
              </a:rPr>
              <a:t>expected response </a:t>
            </a:r>
            <a:r>
              <a:rPr lang="en-US" b="0" i="0" dirty="0">
                <a:solidFill>
                  <a:srgbClr val="000000"/>
                </a:solidFill>
                <a:effectLst/>
                <a:latin typeface="Times New Roman" panose="02020603050405020304" pitchFamily="18" charset="0"/>
              </a:rPr>
              <a:t>corresponding to a one unit change of </a:t>
            </a:r>
            <a:r>
              <a:rPr lang="en-US" b="0" i="0" dirty="0" err="1">
                <a:solidFill>
                  <a:srgbClr val="000000"/>
                </a:solidFill>
                <a:effectLst/>
                <a:latin typeface="MJXc-TeX-math-I"/>
              </a:rPr>
              <a:t>xk</a:t>
            </a:r>
            <a:r>
              <a:rPr lang="en-US" b="0" i="0" dirty="0">
                <a:solidFill>
                  <a:srgbClr val="000000"/>
                </a:solidFill>
                <a:effectLst/>
                <a:latin typeface="Times New Roman" panose="02020603050405020304" pitchFamily="18" charset="0"/>
              </a:rPr>
              <a:t>, while the conditional effect is the change in </a:t>
            </a:r>
            <a:r>
              <a:rPr lang="en-US" dirty="0">
                <a:solidFill>
                  <a:srgbClr val="000000"/>
                </a:solidFill>
                <a:latin typeface="MJXc-TeX-math-I"/>
              </a:rPr>
              <a:t>expected response </a:t>
            </a:r>
            <a:r>
              <a:rPr lang="en-US" b="0" i="0" dirty="0">
                <a:solidFill>
                  <a:srgbClr val="000000"/>
                </a:solidFill>
                <a:effectLst/>
                <a:latin typeface="Times New Roman" panose="02020603050405020304" pitchFamily="18" charset="0"/>
              </a:rPr>
              <a:t>corresponding to a single unit change in </a:t>
            </a:r>
            <a:r>
              <a:rPr lang="en-US" b="0" i="0" dirty="0" err="1">
                <a:solidFill>
                  <a:srgbClr val="000000"/>
                </a:solidFill>
                <a:effectLst/>
                <a:latin typeface="MJXc-TeX-math-I"/>
              </a:rPr>
              <a:t>xk</a:t>
            </a:r>
            <a:r>
              <a:rPr lang="en-US" b="0" i="0" dirty="0">
                <a:solidFill>
                  <a:srgbClr val="000000"/>
                </a:solidFill>
                <a:effectLst/>
                <a:latin typeface="Times New Roman" panose="02020603050405020304" pitchFamily="18" charset="0"/>
              </a:rPr>
              <a:t> with the other variables </a:t>
            </a:r>
            <a:r>
              <a:rPr lang="en-US" dirty="0" err="1">
                <a:solidFill>
                  <a:srgbClr val="000000"/>
                </a:solidFill>
                <a:latin typeface="MJXc-TeX-math-I"/>
              </a:rPr>
              <a:t>xj</a:t>
            </a:r>
            <a:r>
              <a:rPr lang="en-US" dirty="0">
                <a:solidFill>
                  <a:srgbClr val="000000"/>
                </a:solidFill>
                <a:latin typeface="MJXc-TeX-math-I"/>
              </a:rPr>
              <a:t> </a:t>
            </a:r>
            <a:r>
              <a:rPr lang="en-US" b="0" i="0" dirty="0">
                <a:solidFill>
                  <a:srgbClr val="000000"/>
                </a:solidFill>
                <a:effectLst/>
                <a:latin typeface="Times New Roman" panose="02020603050405020304" pitchFamily="18" charset="0"/>
              </a:rPr>
              <a:t>held fixed. </a:t>
            </a:r>
            <a:endParaRPr lang="en-US" dirty="0"/>
          </a:p>
        </p:txBody>
      </p:sp>
    </p:spTree>
    <p:extLst>
      <p:ext uri="{BB962C8B-B14F-4D97-AF65-F5344CB8AC3E}">
        <p14:creationId xmlns:p14="http://schemas.microsoft.com/office/powerpoint/2010/main" val="93315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mom’s age, random slopes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Level 1: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𝑚𝑎𝑔𝑒</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𝑖𝑗</m:t>
                        </m:r>
                      </m:sub>
                    </m:sSub>
                  </m:oMath>
                </a14:m>
                <a:br>
                  <a:rPr lang="en-US" dirty="0"/>
                </a:br>
                <a:r>
                  <a:rPr lang="en-US" dirty="0"/>
                  <a:t>Level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br>
                  <a:rPr lang="en-US" dirty="0"/>
                </a:b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oMath>
                </a14:m>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𝑐𝑜𝑣</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01</m:t>
                          </m:r>
                        </m:sub>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93" t="-135"/>
                </a:stretch>
              </a:blipFill>
            </p:spPr>
            <p:txBody>
              <a:bodyPr/>
              <a:lstStyle/>
              <a:p>
                <a:r>
                  <a:rPr lang="en-US">
                    <a:noFill/>
                  </a:rPr>
                  <a:t> </a:t>
                </a:r>
              </a:p>
            </p:txBody>
          </p:sp>
        </mc:Fallback>
      </mc:AlternateContent>
    </p:spTree>
    <p:extLst>
      <p:ext uri="{BB962C8B-B14F-4D97-AF65-F5344CB8AC3E}">
        <p14:creationId xmlns:p14="http://schemas.microsoft.com/office/powerpoint/2010/main" val="110462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E209-AE4D-0631-D089-8A81A18EEE35}"/>
              </a:ext>
            </a:extLst>
          </p:cNvPr>
          <p:cNvSpPr>
            <a:spLocks noGrp="1"/>
          </p:cNvSpPr>
          <p:nvPr>
            <p:ph type="title"/>
          </p:nvPr>
        </p:nvSpPr>
        <p:spPr/>
        <p:txBody>
          <a:bodyPr/>
          <a:lstStyle/>
          <a:p>
            <a:r>
              <a:rPr lang="en-US" dirty="0"/>
              <a:t>Random slopes mom’s age</a:t>
            </a:r>
          </a:p>
        </p:txBody>
      </p:sp>
      <p:sp>
        <p:nvSpPr>
          <p:cNvPr id="3" name="Content Placeholder 2">
            <a:extLst>
              <a:ext uri="{FF2B5EF4-FFF2-40B4-BE49-F238E27FC236}">
                <a16:creationId xmlns:a16="http://schemas.microsoft.com/office/drawing/2014/main" id="{BE5347AD-024B-0388-2F14-C57710B2C0A5}"/>
              </a:ext>
            </a:extLst>
          </p:cNvPr>
          <p:cNvSpPr>
            <a:spLocks noGrp="1"/>
          </p:cNvSpPr>
          <p:nvPr>
            <p:ph idx="1"/>
          </p:nvPr>
        </p:nvSpPr>
        <p:spPr/>
        <p:txBody>
          <a:bodyPr/>
          <a:lstStyle/>
          <a:p>
            <a:endParaRPr lang="en-US"/>
          </a:p>
        </p:txBody>
      </p:sp>
      <p:pic>
        <p:nvPicPr>
          <p:cNvPr id="4" name="Picture 3" descr="ggpredict output of different communities">
            <a:extLst>
              <a:ext uri="{FF2B5EF4-FFF2-40B4-BE49-F238E27FC236}">
                <a16:creationId xmlns:a16="http://schemas.microsoft.com/office/drawing/2014/main" id="{50B5445F-B081-279F-15CD-56F2B1A6BD49}"/>
              </a:ext>
            </a:extLst>
          </p:cNvPr>
          <p:cNvPicPr>
            <a:picLocks noChangeAspect="1"/>
          </p:cNvPicPr>
          <p:nvPr/>
        </p:nvPicPr>
        <p:blipFill>
          <a:blip r:embed="rId3"/>
          <a:stretch>
            <a:fillRect/>
          </a:stretch>
        </p:blipFill>
        <p:spPr>
          <a:xfrm>
            <a:off x="838200" y="3619874"/>
            <a:ext cx="4249696" cy="2662237"/>
          </a:xfrm>
          <a:prstGeom prst="rect">
            <a:avLst/>
          </a:prstGeom>
        </p:spPr>
      </p:pic>
      <p:pic>
        <p:nvPicPr>
          <p:cNvPr id="6" name="Picture 5" descr="computer output">
            <a:extLst>
              <a:ext uri="{FF2B5EF4-FFF2-40B4-BE49-F238E27FC236}">
                <a16:creationId xmlns:a16="http://schemas.microsoft.com/office/drawing/2014/main" id="{E51B581D-ADC3-052D-5649-76861F377DD0}"/>
              </a:ext>
            </a:extLst>
          </p:cNvPr>
          <p:cNvPicPr>
            <a:picLocks noChangeAspect="1"/>
          </p:cNvPicPr>
          <p:nvPr/>
        </p:nvPicPr>
        <p:blipFill>
          <a:blip r:embed="rId4"/>
          <a:stretch>
            <a:fillRect/>
          </a:stretch>
        </p:blipFill>
        <p:spPr>
          <a:xfrm>
            <a:off x="990600" y="1828800"/>
            <a:ext cx="4343400" cy="1552575"/>
          </a:xfrm>
          <a:prstGeom prst="rect">
            <a:avLst/>
          </a:prstGeom>
        </p:spPr>
      </p:pic>
      <p:sp>
        <p:nvSpPr>
          <p:cNvPr id="7" name="TextBox 6">
            <a:extLst>
              <a:ext uri="{FF2B5EF4-FFF2-40B4-BE49-F238E27FC236}">
                <a16:creationId xmlns:a16="http://schemas.microsoft.com/office/drawing/2014/main" id="{F67E38E3-592E-8AC8-F395-99E78E1C8EB9}"/>
              </a:ext>
            </a:extLst>
          </p:cNvPr>
          <p:cNvSpPr txBox="1"/>
          <p:nvPr/>
        </p:nvSpPr>
        <p:spPr>
          <a:xfrm>
            <a:off x="5052037" y="1908549"/>
            <a:ext cx="3886200" cy="1477328"/>
          </a:xfrm>
          <a:prstGeom prst="rect">
            <a:avLst/>
          </a:prstGeom>
          <a:noFill/>
        </p:spPr>
        <p:txBody>
          <a:bodyPr wrap="square" rtlCol="0">
            <a:spAutoFit/>
          </a:bodyPr>
          <a:lstStyle/>
          <a:p>
            <a:r>
              <a:rPr lang="en-US" dirty="0"/>
              <a:t>Communities with higher intercepts </a:t>
            </a:r>
          </a:p>
          <a:p>
            <a:r>
              <a:rPr lang="en-US" dirty="0"/>
              <a:t>tend to have a larger (less negative) change with mom’s age, but not much community to community variation in slopes</a:t>
            </a:r>
          </a:p>
        </p:txBody>
      </p:sp>
      <p:cxnSp>
        <p:nvCxnSpPr>
          <p:cNvPr id="10" name="Straight Arrow Connector 9">
            <a:extLst>
              <a:ext uri="{FF2B5EF4-FFF2-40B4-BE49-F238E27FC236}">
                <a16:creationId xmlns:a16="http://schemas.microsoft.com/office/drawing/2014/main" id="{644B4CD7-4EA8-BFBC-E308-57DE23C0CC74}"/>
              </a:ext>
              <a:ext uri="{C183D7F6-B498-43B3-948B-1728B52AA6E4}">
                <adec:decorative xmlns:adec="http://schemas.microsoft.com/office/drawing/2017/decorative" val="1"/>
              </a:ext>
            </a:extLst>
          </p:cNvPr>
          <p:cNvCxnSpPr/>
          <p:nvPr/>
        </p:nvCxnSpPr>
        <p:spPr>
          <a:xfrm flipH="1">
            <a:off x="4419600" y="2370214"/>
            <a:ext cx="632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 of slopes vs. intercepts">
            <a:extLst>
              <a:ext uri="{FF2B5EF4-FFF2-40B4-BE49-F238E27FC236}">
                <a16:creationId xmlns:a16="http://schemas.microsoft.com/office/drawing/2014/main" id="{1CBA2EBB-BE98-EBC1-37AB-C591CF027C61}"/>
              </a:ext>
            </a:extLst>
          </p:cNvPr>
          <p:cNvPicPr>
            <a:picLocks noChangeAspect="1"/>
          </p:cNvPicPr>
          <p:nvPr/>
        </p:nvPicPr>
        <p:blipFill>
          <a:blip r:embed="rId5"/>
          <a:stretch>
            <a:fillRect/>
          </a:stretch>
        </p:blipFill>
        <p:spPr>
          <a:xfrm>
            <a:off x="5336693" y="3872286"/>
            <a:ext cx="2940531" cy="1704601"/>
          </a:xfrm>
          <a:prstGeom prst="rect">
            <a:avLst/>
          </a:prstGeom>
        </p:spPr>
      </p:pic>
      <p:pic>
        <p:nvPicPr>
          <p:cNvPr id="12" name="Picture 11" descr="graph of intercepts vs. slopes">
            <a:extLst>
              <a:ext uri="{FF2B5EF4-FFF2-40B4-BE49-F238E27FC236}">
                <a16:creationId xmlns:a16="http://schemas.microsoft.com/office/drawing/2014/main" id="{65CC5DA4-DC21-5DF5-A455-FD7968344541}"/>
              </a:ext>
            </a:extLst>
          </p:cNvPr>
          <p:cNvPicPr>
            <a:picLocks noChangeAspect="1"/>
          </p:cNvPicPr>
          <p:nvPr/>
        </p:nvPicPr>
        <p:blipFill>
          <a:blip r:embed="rId6"/>
          <a:stretch>
            <a:fillRect/>
          </a:stretch>
        </p:blipFill>
        <p:spPr>
          <a:xfrm>
            <a:off x="5241335" y="3619874"/>
            <a:ext cx="3445465" cy="2280863"/>
          </a:xfrm>
          <a:prstGeom prst="rect">
            <a:avLst/>
          </a:prstGeom>
        </p:spPr>
      </p:pic>
      <p:pic>
        <p:nvPicPr>
          <p:cNvPr id="14" name="Picture 13" descr="graph of slopes vs. estimated probabilities at average age">
            <a:extLst>
              <a:ext uri="{FF2B5EF4-FFF2-40B4-BE49-F238E27FC236}">
                <a16:creationId xmlns:a16="http://schemas.microsoft.com/office/drawing/2014/main" id="{4410ABF5-5786-8102-B120-ADF8A35C81C1}"/>
              </a:ext>
            </a:extLst>
          </p:cNvPr>
          <p:cNvPicPr>
            <a:picLocks noChangeAspect="1"/>
          </p:cNvPicPr>
          <p:nvPr/>
        </p:nvPicPr>
        <p:blipFill>
          <a:blip r:embed="rId7"/>
          <a:stretch>
            <a:fillRect/>
          </a:stretch>
        </p:blipFill>
        <p:spPr>
          <a:xfrm>
            <a:off x="5241335" y="3938962"/>
            <a:ext cx="3743795" cy="2191963"/>
          </a:xfrm>
          <a:prstGeom prst="rect">
            <a:avLst/>
          </a:prstGeom>
        </p:spPr>
      </p:pic>
    </p:spTree>
    <p:extLst>
      <p:ext uri="{BB962C8B-B14F-4D97-AF65-F5344CB8AC3E}">
        <p14:creationId xmlns:p14="http://schemas.microsoft.com/office/powerpoint/2010/main" val="25774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mputer output">
            <a:extLst>
              <a:ext uri="{FF2B5EF4-FFF2-40B4-BE49-F238E27FC236}">
                <a16:creationId xmlns:a16="http://schemas.microsoft.com/office/drawing/2014/main" id="{E0413169-6176-E068-B8EB-4BF7B3C27A80}"/>
              </a:ext>
            </a:extLst>
          </p:cNvPr>
          <p:cNvPicPr>
            <a:picLocks noChangeAspect="1"/>
          </p:cNvPicPr>
          <p:nvPr/>
        </p:nvPicPr>
        <p:blipFill>
          <a:blip r:embed="rId3"/>
          <a:stretch>
            <a:fillRect/>
          </a:stretch>
        </p:blipFill>
        <p:spPr>
          <a:xfrm>
            <a:off x="914400" y="1798330"/>
            <a:ext cx="5286375" cy="342900"/>
          </a:xfrm>
          <a:prstGeom prst="rect">
            <a:avLst/>
          </a:prstGeom>
        </p:spPr>
      </p:pic>
      <p:pic>
        <p:nvPicPr>
          <p:cNvPr id="15" name="Picture 14" descr="computer output">
            <a:extLst>
              <a:ext uri="{FF2B5EF4-FFF2-40B4-BE49-F238E27FC236}">
                <a16:creationId xmlns:a16="http://schemas.microsoft.com/office/drawing/2014/main" id="{82F834DE-3433-61E4-81BB-AF51CE807B18}"/>
              </a:ext>
            </a:extLst>
          </p:cNvPr>
          <p:cNvPicPr>
            <a:picLocks noChangeAspect="1"/>
          </p:cNvPicPr>
          <p:nvPr/>
        </p:nvPicPr>
        <p:blipFill>
          <a:blip r:embed="rId4"/>
          <a:stretch>
            <a:fillRect/>
          </a:stretch>
        </p:blipFill>
        <p:spPr>
          <a:xfrm>
            <a:off x="1066800" y="2590800"/>
            <a:ext cx="4552950" cy="1800225"/>
          </a:xfrm>
          <a:prstGeom prst="rect">
            <a:avLst/>
          </a:prstGeom>
        </p:spPr>
      </p:pic>
      <p:pic>
        <p:nvPicPr>
          <p:cNvPr id="20" name="Picture 19" descr="computer output">
            <a:extLst>
              <a:ext uri="{FF2B5EF4-FFF2-40B4-BE49-F238E27FC236}">
                <a16:creationId xmlns:a16="http://schemas.microsoft.com/office/drawing/2014/main" id="{1A84AF44-AE55-379F-D501-DFBAB9C25935}"/>
              </a:ext>
            </a:extLst>
          </p:cNvPr>
          <p:cNvPicPr>
            <a:picLocks noChangeAspect="1"/>
          </p:cNvPicPr>
          <p:nvPr/>
        </p:nvPicPr>
        <p:blipFill>
          <a:blip r:embed="rId5"/>
          <a:stretch>
            <a:fillRect/>
          </a:stretch>
        </p:blipFill>
        <p:spPr>
          <a:xfrm>
            <a:off x="1066800" y="4716771"/>
            <a:ext cx="5553075" cy="933450"/>
          </a:xfrm>
          <a:prstGeom prst="rect">
            <a:avLst/>
          </a:prstGeom>
        </p:spPr>
      </p:pic>
      <p:sp>
        <p:nvSpPr>
          <p:cNvPr id="5" name="Rectangle: Rounded Corners 4">
            <a:extLst>
              <a:ext uri="{FF2B5EF4-FFF2-40B4-BE49-F238E27FC236}">
                <a16:creationId xmlns:a16="http://schemas.microsoft.com/office/drawing/2014/main" id="{2C052098-E768-5E60-E30F-8B1713DC2FD0}"/>
              </a:ext>
              <a:ext uri="{C183D7F6-B498-43B3-948B-1728B52AA6E4}">
                <adec:decorative xmlns:adec="http://schemas.microsoft.com/office/drawing/2017/decorative" val="1"/>
              </a:ext>
            </a:extLst>
          </p:cNvPr>
          <p:cNvSpPr/>
          <p:nvPr/>
        </p:nvSpPr>
        <p:spPr>
          <a:xfrm>
            <a:off x="5105400" y="1867208"/>
            <a:ext cx="1371600" cy="3693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Don’t need random slopes?</a:t>
            </a:r>
          </a:p>
        </p:txBody>
      </p:sp>
    </p:spTree>
    <p:extLst>
      <p:ext uri="{BB962C8B-B14F-4D97-AF65-F5344CB8AC3E}">
        <p14:creationId xmlns:p14="http://schemas.microsoft.com/office/powerpoint/2010/main" val="278084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701B-5743-0C1D-7871-02AF4F1C96E2}"/>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134ED08D-1642-9C8C-79AD-6A037EC0ABC2}"/>
              </a:ext>
            </a:extLst>
          </p:cNvPr>
          <p:cNvSpPr>
            <a:spLocks noGrp="1"/>
          </p:cNvSpPr>
          <p:nvPr>
            <p:ph idx="1"/>
          </p:nvPr>
        </p:nvSpPr>
        <p:spPr/>
        <p:txBody>
          <a:bodyPr/>
          <a:lstStyle/>
          <a:p>
            <a:r>
              <a:rPr lang="en-US" dirty="0"/>
              <a:t>Multiple random effects but not hierarchical, e.g., hockey player and goalie</a:t>
            </a:r>
          </a:p>
          <a:p>
            <a:endParaRPr lang="en-US" dirty="0"/>
          </a:p>
          <a:p>
            <a:endParaRPr lang="en-US" dirty="0"/>
          </a:p>
          <a:p>
            <a:endParaRPr lang="en-US" dirty="0"/>
          </a:p>
          <a:p>
            <a:r>
              <a:rPr lang="en-US" dirty="0"/>
              <a:t>Students from same primary school can go to different secondary schools</a:t>
            </a:r>
          </a:p>
          <a:p>
            <a:r>
              <a:rPr lang="en-US" dirty="0"/>
              <a:t>“Cross-classified”</a:t>
            </a:r>
          </a:p>
        </p:txBody>
      </p:sp>
      <p:pic>
        <p:nvPicPr>
          <p:cNvPr id="5" name="Picture 4" descr="schematic of crossed effects">
            <a:extLst>
              <a:ext uri="{FF2B5EF4-FFF2-40B4-BE49-F238E27FC236}">
                <a16:creationId xmlns:a16="http://schemas.microsoft.com/office/drawing/2014/main" id="{4C846C62-9690-A68B-5F5F-27C631738D8A}"/>
              </a:ext>
            </a:extLst>
          </p:cNvPr>
          <p:cNvPicPr>
            <a:picLocks noChangeAspect="1"/>
          </p:cNvPicPr>
          <p:nvPr/>
        </p:nvPicPr>
        <p:blipFill>
          <a:blip r:embed="rId3"/>
          <a:stretch>
            <a:fillRect/>
          </a:stretch>
        </p:blipFill>
        <p:spPr>
          <a:xfrm>
            <a:off x="1833562" y="2733675"/>
            <a:ext cx="5476875" cy="1390650"/>
          </a:xfrm>
          <a:prstGeom prst="rect">
            <a:avLst/>
          </a:prstGeom>
        </p:spPr>
      </p:pic>
      <p:pic>
        <p:nvPicPr>
          <p:cNvPr id="6" name="Picture 5" descr="table showing how student secondary and primary schools can differ">
            <a:extLst>
              <a:ext uri="{FF2B5EF4-FFF2-40B4-BE49-F238E27FC236}">
                <a16:creationId xmlns:a16="http://schemas.microsoft.com/office/drawing/2014/main" id="{298B5369-AFB7-4FAC-A031-3EDDEB045C7B}"/>
              </a:ext>
            </a:extLst>
          </p:cNvPr>
          <p:cNvPicPr>
            <a:picLocks noChangeAspect="1"/>
          </p:cNvPicPr>
          <p:nvPr/>
        </p:nvPicPr>
        <p:blipFill>
          <a:blip r:embed="rId4"/>
          <a:stretch>
            <a:fillRect/>
          </a:stretch>
        </p:blipFill>
        <p:spPr>
          <a:xfrm>
            <a:off x="4800600" y="457200"/>
            <a:ext cx="3290203" cy="4238625"/>
          </a:xfrm>
          <a:prstGeom prst="rect">
            <a:avLst/>
          </a:prstGeom>
        </p:spPr>
      </p:pic>
    </p:spTree>
    <p:extLst>
      <p:ext uri="{BB962C8B-B14F-4D97-AF65-F5344CB8AC3E}">
        <p14:creationId xmlns:p14="http://schemas.microsoft.com/office/powerpoint/2010/main" val="40657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EFD8-08F0-D0B8-5AC2-AE24087AAF61}"/>
              </a:ext>
            </a:extLst>
          </p:cNvPr>
          <p:cNvSpPr>
            <a:spLocks noGrp="1"/>
          </p:cNvSpPr>
          <p:nvPr>
            <p:ph type="title"/>
          </p:nvPr>
        </p:nvSpPr>
        <p:spPr/>
        <p:txBody>
          <a:bodyPr/>
          <a:lstStyle/>
          <a:p>
            <a:r>
              <a:rPr lang="en-US" dirty="0"/>
              <a:t>“Additive” effects</a:t>
            </a:r>
          </a:p>
        </p:txBody>
      </p:sp>
      <p:sp>
        <p:nvSpPr>
          <p:cNvPr id="3" name="Content Placeholder 2">
            <a:extLst>
              <a:ext uri="{FF2B5EF4-FFF2-40B4-BE49-F238E27FC236}">
                <a16:creationId xmlns:a16="http://schemas.microsoft.com/office/drawing/2014/main" id="{9F840301-E3C2-48C9-EC81-8B1E12DEA33D}"/>
              </a:ext>
            </a:extLst>
          </p:cNvPr>
          <p:cNvSpPr>
            <a:spLocks noGrp="1"/>
          </p:cNvSpPr>
          <p:nvPr>
            <p:ph idx="1"/>
          </p:nvPr>
        </p:nvSpPr>
        <p:spPr/>
        <p:txBody>
          <a:bodyPr/>
          <a:lstStyle/>
          <a:p>
            <a:r>
              <a:rPr lang="en-US" sz="2800" dirty="0">
                <a:solidFill>
                  <a:srgbClr val="1D2125"/>
                </a:solidFill>
                <a:effectLst/>
                <a:latin typeface="Segoe UI" panose="020B0502040204020203" pitchFamily="34" charset="0"/>
                <a:ea typeface="Calibri" panose="020F0502020204030204" pitchFamily="34" charset="0"/>
                <a:cs typeface="Times New Roman" panose="02020603050405020304" pitchFamily="18" charset="0"/>
              </a:rPr>
              <a:t>The standard cross-classified model assumes that the higher level units have additive effects on the response. That is, the total school effect on the response is simply the additive sum of the secondary school effect and the primary school effect. This implies that the effect a secondary school has on its students is the same for all its students, irrespective of which primary schools they attended.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3686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0F40-0BAF-81E7-37AF-A4A92D298136}"/>
              </a:ext>
            </a:extLst>
          </p:cNvPr>
          <p:cNvSpPr>
            <a:spLocks noGrp="1"/>
          </p:cNvSpPr>
          <p:nvPr>
            <p:ph type="title"/>
          </p:nvPr>
        </p:nvSpPr>
        <p:spPr/>
        <p:txBody>
          <a:bodyPr/>
          <a:lstStyle/>
          <a:p>
            <a:r>
              <a:rPr lang="en-US" dirty="0"/>
              <a:t>Cross-classified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3FD37E-A535-F8FC-7460-4E29E107BD2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𝑖𝑗𝑘</m:t>
                        </m:r>
                      </m:sub>
                    </m:sSub>
                    <m:r>
                      <a:rPr lang="en-US" b="0" i="1" smtClean="0">
                        <a:latin typeface="Cambria Math" panose="02040503050406030204" pitchFamily="18" charset="0"/>
                      </a:rPr>
                      <m:t>=</m:t>
                    </m:r>
                    <m:r>
                      <a:rPr lang="en-US" b="0" i="1" smtClean="0">
                        <a:latin typeface="Cambria Math" panose="02040503050406030204" pitchFamily="18" charset="0"/>
                      </a:rPr>
                      <m:t>𝑖𝑛𝑡𝑒𝑟𝑐𝑒𝑝𝑡</m:t>
                    </m:r>
                    <m:r>
                      <a:rPr lang="en-US" b="0" i="1" smtClean="0">
                        <a:latin typeface="Cambria Math" panose="02040503050406030204" pitchFamily="18" charset="0"/>
                      </a:rPr>
                      <m:t>+</m:t>
                    </m:r>
                    <m:r>
                      <a:rPr lang="en-US" b="0" i="1" smtClean="0">
                        <a:latin typeface="Cambria Math" panose="02040503050406030204" pitchFamily="18" charset="0"/>
                      </a:rPr>
                      <m:t>𝑝𝑠𝑐h</m:t>
                    </m:r>
                    <m:r>
                      <a:rPr lang="en-US" b="0" i="1" smtClean="0">
                        <a:latin typeface="Cambria Math" panose="02040503050406030204" pitchFamily="18" charset="0"/>
                      </a:rPr>
                      <m:t> </m:t>
                    </m:r>
                    <m:r>
                      <a:rPr lang="en-US" b="0" i="1" smtClean="0">
                        <a:latin typeface="Cambria Math" panose="02040503050406030204" pitchFamily="18" charset="0"/>
                      </a:rPr>
                      <m:t>𝑒𝑓𝑓𝑒𝑐𝑡</m:t>
                    </m:r>
                    <m:r>
                      <a:rPr lang="en-US" b="0" i="1" smtClean="0">
                        <a:latin typeface="Cambria Math" panose="02040503050406030204" pitchFamily="18" charset="0"/>
                      </a:rPr>
                      <m:t>+</m:t>
                    </m:r>
                    <m:r>
                      <a:rPr lang="en-US" b="0" i="1" smtClean="0">
                        <a:latin typeface="Cambria Math" panose="02040503050406030204" pitchFamily="18" charset="0"/>
                      </a:rPr>
                      <m:t>𝑠𝑠𝑐h</m:t>
                    </m:r>
                    <m:r>
                      <a:rPr lang="en-US" b="0" i="1" smtClean="0">
                        <a:latin typeface="Cambria Math" panose="02040503050406030204" pitchFamily="18" charset="0"/>
                      </a:rPr>
                      <m:t> </m:t>
                    </m:r>
                    <m:r>
                      <a:rPr lang="en-US" b="0" i="1" smtClean="0">
                        <a:latin typeface="Cambria Math" panose="02040503050406030204" pitchFamily="18" charset="0"/>
                      </a:rPr>
                      <m:t>𝑒𝑓𝑓𝑒𝑐𝑡</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𝑜𝑘</m:t>
                        </m:r>
                      </m:sub>
                    </m:sSub>
                  </m:oMath>
                </a14:m>
                <a:endParaRPr lang="en-US" dirty="0"/>
              </a:p>
            </p:txBody>
          </p:sp>
        </mc:Choice>
        <mc:Fallback xmlns="">
          <p:sp>
            <p:nvSpPr>
              <p:cNvPr id="3" name="Content Placeholder 2">
                <a:extLst>
                  <a:ext uri="{FF2B5EF4-FFF2-40B4-BE49-F238E27FC236}">
                    <a16:creationId xmlns:a16="http://schemas.microsoft.com/office/drawing/2014/main" id="{473FD37E-A535-F8FC-7460-4E29E107BD2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4" name="Picture 3" descr="schematic of imperfect hierarchy">
            <a:extLst>
              <a:ext uri="{FF2B5EF4-FFF2-40B4-BE49-F238E27FC236}">
                <a16:creationId xmlns:a16="http://schemas.microsoft.com/office/drawing/2014/main" id="{230AA369-D53A-320B-C435-335E746C5EAF}"/>
              </a:ext>
            </a:extLst>
          </p:cNvPr>
          <p:cNvPicPr>
            <a:picLocks noChangeAspect="1"/>
          </p:cNvPicPr>
          <p:nvPr/>
        </p:nvPicPr>
        <p:blipFill>
          <a:blip r:embed="rId3"/>
          <a:stretch>
            <a:fillRect/>
          </a:stretch>
        </p:blipFill>
        <p:spPr>
          <a:xfrm>
            <a:off x="2057400" y="990600"/>
            <a:ext cx="5410200" cy="3255368"/>
          </a:xfrm>
          <a:prstGeom prst="rect">
            <a:avLst/>
          </a:prstGeom>
        </p:spPr>
      </p:pic>
    </p:spTree>
    <p:extLst>
      <p:ext uri="{BB962C8B-B14F-4D97-AF65-F5344CB8AC3E}">
        <p14:creationId xmlns:p14="http://schemas.microsoft.com/office/powerpoint/2010/main" val="56264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C8D5-026A-0C89-2C71-3E715ABD1270}"/>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FC088A3B-9AAE-900B-9230-A2DEF28DF8F4}"/>
              </a:ext>
            </a:extLst>
          </p:cNvPr>
          <p:cNvSpPr>
            <a:spLocks noGrp="1"/>
          </p:cNvSpPr>
          <p:nvPr>
            <p:ph idx="1"/>
          </p:nvPr>
        </p:nvSpPr>
        <p:spPr/>
        <p:txBody>
          <a:bodyPr/>
          <a:lstStyle/>
          <a:p>
            <a:r>
              <a:rPr lang="en-US" dirty="0"/>
              <a:t>Finish Computer Problem 14</a:t>
            </a:r>
          </a:p>
          <a:p>
            <a:r>
              <a:rPr lang="en-US" dirty="0"/>
              <a:t>Review Ch. 13 on imperfect hierarchies</a:t>
            </a:r>
          </a:p>
          <a:p>
            <a:r>
              <a:rPr lang="en-US" dirty="0"/>
              <a:t>Quiz 14</a:t>
            </a:r>
          </a:p>
          <a:p>
            <a:r>
              <a:rPr lang="en-US" dirty="0"/>
              <a:t>Start HW 7</a:t>
            </a:r>
          </a:p>
          <a:p>
            <a:r>
              <a:rPr lang="en-US" dirty="0"/>
              <a:t>Working on project</a:t>
            </a:r>
          </a:p>
          <a:p>
            <a:pPr lvl="1"/>
            <a:r>
              <a:rPr lang="en-US" dirty="0"/>
              <a:t>See “project advice” to follow</a:t>
            </a:r>
          </a:p>
        </p:txBody>
      </p:sp>
    </p:spTree>
    <p:extLst>
      <p:ext uri="{BB962C8B-B14F-4D97-AF65-F5344CB8AC3E}">
        <p14:creationId xmlns:p14="http://schemas.microsoft.com/office/powerpoint/2010/main" val="217001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3B92-2AAF-EFD2-C36F-8E555C63113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BF5540F0-CC3D-2810-C4EE-15F2D8756D8B}"/>
              </a:ext>
            </a:extLst>
          </p:cNvPr>
          <p:cNvSpPr>
            <a:spLocks noGrp="1"/>
          </p:cNvSpPr>
          <p:nvPr>
            <p:ph idx="1"/>
          </p:nvPr>
        </p:nvSpPr>
        <p:spPr/>
        <p:txBody>
          <a:bodyPr/>
          <a:lstStyle/>
          <a:p>
            <a:r>
              <a:rPr lang="en-US" dirty="0"/>
              <a:t>Logistic regression multilevel models (Ch. 17)</a:t>
            </a:r>
          </a:p>
          <a:p>
            <a:r>
              <a:rPr lang="en-US" dirty="0"/>
              <a:t>Cross-classified hierarchies (Ch. 13)</a:t>
            </a:r>
          </a:p>
          <a:p>
            <a:r>
              <a:rPr lang="en-US" dirty="0"/>
              <a:t>More on longitudinal data (more complicated covariance structures) (Ch. 15)</a:t>
            </a:r>
          </a:p>
          <a:p>
            <a:endParaRPr lang="en-US" dirty="0"/>
          </a:p>
        </p:txBody>
      </p:sp>
    </p:spTree>
    <p:extLst>
      <p:ext uri="{BB962C8B-B14F-4D97-AF65-F5344CB8AC3E}">
        <p14:creationId xmlns:p14="http://schemas.microsoft.com/office/powerpoint/2010/main" val="3429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Project advice</a:t>
            </a:r>
          </a:p>
        </p:txBody>
      </p:sp>
      <p:sp>
        <p:nvSpPr>
          <p:cNvPr id="3" name="Content Placeholder 2"/>
          <p:cNvSpPr>
            <a:spLocks noGrp="1"/>
          </p:cNvSpPr>
          <p:nvPr>
            <p:ph idx="1"/>
          </p:nvPr>
        </p:nvSpPr>
        <p:spPr>
          <a:xfrm>
            <a:off x="457200" y="1371600"/>
            <a:ext cx="8458200" cy="4953000"/>
          </a:xfrm>
        </p:spPr>
        <p:txBody>
          <a:bodyPr>
            <a:normAutofit fontScale="85000" lnSpcReduction="20000"/>
          </a:bodyPr>
          <a:lstStyle/>
          <a:p>
            <a:pPr>
              <a:defRPr/>
            </a:pPr>
            <a:r>
              <a:rPr lang="en-US" dirty="0"/>
              <a:t>Tell a story with the data</a:t>
            </a:r>
          </a:p>
          <a:p>
            <a:pPr lvl="1">
              <a:defRPr/>
            </a:pPr>
            <a:r>
              <a:rPr lang="en-US" dirty="0"/>
              <a:t>Clearly identify primary variables (e.g., RV)</a:t>
            </a:r>
          </a:p>
          <a:p>
            <a:pPr lvl="1">
              <a:defRPr/>
            </a:pPr>
            <a:r>
              <a:rPr lang="en-US" dirty="0"/>
              <a:t>Don’t just list numbers</a:t>
            </a:r>
          </a:p>
          <a:p>
            <a:pPr>
              <a:defRPr/>
            </a:pPr>
            <a:r>
              <a:rPr lang="en-US" dirty="0"/>
              <a:t>Don’t assume audience is familiar with your data</a:t>
            </a:r>
          </a:p>
          <a:p>
            <a:pPr>
              <a:defRPr/>
            </a:pPr>
            <a:r>
              <a:rPr lang="en-US" dirty="0"/>
              <a:t>Use </a:t>
            </a:r>
            <a:r>
              <a:rPr lang="en-US" dirty="0">
                <a:solidFill>
                  <a:srgbClr val="FF0000"/>
                </a:solidFill>
              </a:rPr>
              <a:t>graphs</a:t>
            </a:r>
            <a:r>
              <a:rPr lang="en-US" dirty="0"/>
              <a:t> to help tell your story</a:t>
            </a:r>
          </a:p>
          <a:p>
            <a:pPr lvl="1">
              <a:defRPr/>
            </a:pPr>
            <a:r>
              <a:rPr lang="en-US" dirty="0"/>
              <a:t>How the graphs and the model agree</a:t>
            </a:r>
          </a:p>
          <a:p>
            <a:pPr lvl="1">
              <a:defRPr/>
            </a:pPr>
            <a:r>
              <a:rPr lang="en-US" dirty="0"/>
              <a:t>Concern vs. interesting feature</a:t>
            </a:r>
          </a:p>
          <a:p>
            <a:pPr lvl="1">
              <a:defRPr/>
            </a:pPr>
            <a:r>
              <a:rPr lang="en-US" dirty="0"/>
              <a:t>Model vs. data</a:t>
            </a:r>
          </a:p>
          <a:p>
            <a:pPr>
              <a:defRPr/>
            </a:pPr>
            <a:r>
              <a:rPr lang="en-US" dirty="0"/>
              <a:t>Start simple (impress with visuals, quality)</a:t>
            </a:r>
          </a:p>
          <a:p>
            <a:pPr lvl="1">
              <a:defRPr/>
            </a:pPr>
            <a:r>
              <a:rPr lang="en-US" dirty="0"/>
              <a:t>Why multilevel, structure of the data, assumptions (audience)</a:t>
            </a:r>
          </a:p>
          <a:p>
            <a:pPr lvl="1">
              <a:defRPr/>
            </a:pPr>
            <a:r>
              <a:rPr lang="en-US" dirty="0"/>
              <a:t>Null model, ICC</a:t>
            </a:r>
          </a:p>
          <a:p>
            <a:pPr lvl="1">
              <a:defRPr/>
            </a:pPr>
            <a:r>
              <a:rPr lang="en-US" dirty="0"/>
              <a:t>Be ready to justify choices</a:t>
            </a:r>
          </a:p>
          <a:p>
            <a:pPr lvl="1">
              <a:defRPr/>
            </a:pPr>
            <a:r>
              <a:rPr lang="en-US" dirty="0"/>
              <a:t>Keep audience’s interest</a:t>
            </a:r>
          </a:p>
        </p:txBody>
      </p:sp>
    </p:spTree>
    <p:extLst>
      <p:ext uri="{BB962C8B-B14F-4D97-AF65-F5344CB8AC3E}">
        <p14:creationId xmlns:p14="http://schemas.microsoft.com/office/powerpoint/2010/main" val="415653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Project advice (2)</a:t>
            </a:r>
          </a:p>
        </p:txBody>
      </p:sp>
      <p:sp>
        <p:nvSpPr>
          <p:cNvPr id="3" name="Content Placeholder 2"/>
          <p:cNvSpPr>
            <a:spLocks noGrp="1"/>
          </p:cNvSpPr>
          <p:nvPr>
            <p:ph idx="1"/>
          </p:nvPr>
        </p:nvSpPr>
        <p:spPr/>
        <p:txBody>
          <a:bodyPr>
            <a:normAutofit fontScale="92500" lnSpcReduction="20000"/>
          </a:bodyPr>
          <a:lstStyle/>
          <a:p>
            <a:pPr>
              <a:defRPr/>
            </a:pPr>
            <a:r>
              <a:rPr lang="en-US" dirty="0"/>
              <a:t>Graphs of </a:t>
            </a:r>
            <a:r>
              <a:rPr lang="en-US" i="1" dirty="0"/>
              <a:t>models</a:t>
            </a:r>
          </a:p>
          <a:p>
            <a:pPr lvl="1">
              <a:defRPr/>
            </a:pPr>
            <a:r>
              <a:rPr lang="en-US" dirty="0">
                <a:latin typeface="Calibri" panose="020F0502020204030204" pitchFamily="34" charset="0"/>
                <a:cs typeface="Calibri" panose="020F0502020204030204" pitchFamily="34" charset="0"/>
              </a:rPr>
              <a:t>plot(</a:t>
            </a:r>
            <a:r>
              <a:rPr lang="en-US" dirty="0" err="1">
                <a:latin typeface="Calibri" panose="020F0502020204030204" pitchFamily="34" charset="0"/>
                <a:cs typeface="Calibri" panose="020F0502020204030204" pitchFamily="34" charset="0"/>
              </a:rPr>
              <a:t>ggeffects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ggpredict</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model.income</a:t>
            </a:r>
            <a:r>
              <a:rPr lang="en-US" dirty="0">
                <a:latin typeface="Calibri" panose="020F0502020204030204" pitchFamily="34" charset="0"/>
                <a:cs typeface="Calibri" panose="020F0502020204030204" pitchFamily="34" charset="0"/>
              </a:rPr>
              <a:t>, terms=c("income", "COUNTRY [sample=9]"), type="re"))</a:t>
            </a:r>
            <a:endParaRPr lang="en-US" i="1" dirty="0"/>
          </a:p>
          <a:p>
            <a:pPr>
              <a:defRPr/>
            </a:pPr>
            <a:r>
              <a:rPr lang="en-US" dirty="0"/>
              <a:t>Features of “final model”</a:t>
            </a:r>
          </a:p>
          <a:p>
            <a:pPr lvl="1">
              <a:defRPr/>
            </a:pPr>
            <a:r>
              <a:rPr lang="en-US" dirty="0"/>
              <a:t>Includes important EVs (research question, covariates)</a:t>
            </a:r>
          </a:p>
          <a:p>
            <a:pPr lvl="1">
              <a:defRPr/>
            </a:pPr>
            <a:r>
              <a:rPr lang="en-US" dirty="0"/>
              <a:t>Potential interactions have been investigated</a:t>
            </a:r>
          </a:p>
          <a:p>
            <a:pPr lvl="1">
              <a:defRPr/>
            </a:pPr>
            <a:r>
              <a:rPr lang="en-US" dirty="0"/>
              <a:t>Variables are centered where can enhance interpretation</a:t>
            </a:r>
          </a:p>
          <a:p>
            <a:pPr lvl="1">
              <a:defRPr/>
            </a:pPr>
            <a:r>
              <a:rPr lang="en-US" dirty="0"/>
              <a:t>Unnecessary terms have been removed</a:t>
            </a:r>
          </a:p>
          <a:p>
            <a:pPr lvl="1">
              <a:defRPr/>
            </a:pPr>
            <a:r>
              <a:rPr lang="en-US" dirty="0"/>
              <a:t>Checked validity using residual plots</a:t>
            </a:r>
          </a:p>
          <a:p>
            <a:pPr lvl="1">
              <a:defRPr/>
            </a:pPr>
            <a:r>
              <a:rPr lang="en-US" dirty="0"/>
              <a:t>Defensible/context</a:t>
            </a:r>
          </a:p>
          <a:p>
            <a:pPr>
              <a:defRPr/>
            </a:pPr>
            <a:endParaRPr lang="en-US" dirty="0"/>
          </a:p>
        </p:txBody>
      </p:sp>
    </p:spTree>
    <p:extLst>
      <p:ext uri="{BB962C8B-B14F-4D97-AF65-F5344CB8AC3E}">
        <p14:creationId xmlns:p14="http://schemas.microsoft.com/office/powerpoint/2010/main" val="3072963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F11D-70F0-4324-990D-93F045A438E7}"/>
              </a:ext>
            </a:extLst>
          </p:cNvPr>
          <p:cNvSpPr>
            <a:spLocks noGrp="1"/>
          </p:cNvSpPr>
          <p:nvPr>
            <p:ph type="title"/>
          </p:nvPr>
        </p:nvSpPr>
        <p:spPr/>
        <p:txBody>
          <a:bodyPr/>
          <a:lstStyle/>
          <a:p>
            <a:r>
              <a:rPr lang="en-US" dirty="0"/>
              <a:t>Project advice (3)</a:t>
            </a:r>
          </a:p>
        </p:txBody>
      </p:sp>
      <p:sp>
        <p:nvSpPr>
          <p:cNvPr id="3" name="Content Placeholder 2">
            <a:extLst>
              <a:ext uri="{FF2B5EF4-FFF2-40B4-BE49-F238E27FC236}">
                <a16:creationId xmlns:a16="http://schemas.microsoft.com/office/drawing/2014/main" id="{A24E2603-763D-4245-9567-D30A760D78E2}"/>
              </a:ext>
            </a:extLst>
          </p:cNvPr>
          <p:cNvSpPr>
            <a:spLocks noGrp="1"/>
          </p:cNvSpPr>
          <p:nvPr>
            <p:ph idx="1"/>
          </p:nvPr>
        </p:nvSpPr>
        <p:spPr/>
        <p:txBody>
          <a:bodyPr/>
          <a:lstStyle/>
          <a:p>
            <a:r>
              <a:rPr lang="en-US" dirty="0"/>
              <a:t>Comparing models</a:t>
            </a:r>
          </a:p>
          <a:p>
            <a:pPr marL="0" indent="0" algn="l">
              <a:buNone/>
            </a:pPr>
            <a:r>
              <a:rPr lang="it-IT" sz="2400" b="0" i="0" u="none" strike="noStrike" baseline="0" dirty="0">
                <a:solidFill>
                  <a:srgbClr val="333333"/>
                </a:solidFill>
                <a:latin typeface="SourceCodePro-Regular"/>
              </a:rPr>
              <a:t>performance::compare_performance(m1,m2, </a:t>
            </a:r>
            <a:r>
              <a:rPr lang="en-US" sz="2400" b="0" i="0" u="none" strike="noStrike" baseline="0" dirty="0">
                <a:solidFill>
                  <a:srgbClr val="333333"/>
                </a:solidFill>
                <a:latin typeface="SourceCodePro-Regular"/>
              </a:rPr>
              <a:t>metrics = c(</a:t>
            </a:r>
            <a:r>
              <a:rPr lang="en-US" sz="2400" b="0" i="0" u="none" strike="noStrike" baseline="0" dirty="0">
                <a:solidFill>
                  <a:srgbClr val="DE1144"/>
                </a:solidFill>
                <a:latin typeface="SourceCodePro-Regular"/>
              </a:rPr>
              <a:t>"BIC"</a:t>
            </a:r>
            <a:r>
              <a:rPr lang="en-US" sz="2400" b="0" i="0" u="none" strike="noStrike" baseline="0" dirty="0">
                <a:solidFill>
                  <a:srgbClr val="333333"/>
                </a:solidFill>
                <a:latin typeface="SourceCodePro-Regular"/>
              </a:rPr>
              <a:t>, </a:t>
            </a:r>
            <a:r>
              <a:rPr lang="en-US" sz="2400" b="0" i="0" u="none" strike="noStrike" baseline="0" dirty="0">
                <a:solidFill>
                  <a:srgbClr val="DE1144"/>
                </a:solidFill>
                <a:latin typeface="SourceCodePro-Regular"/>
              </a:rPr>
              <a:t>“AIC"</a:t>
            </a:r>
            <a:r>
              <a:rPr lang="en-US" sz="2400" b="0" i="0" u="none" strike="noStrike" baseline="0" dirty="0">
                <a:solidFill>
                  <a:srgbClr val="333333"/>
                </a:solidFill>
                <a:latin typeface="SourceCodePro-Regular"/>
              </a:rPr>
              <a:t>), bf = </a:t>
            </a:r>
            <a:r>
              <a:rPr lang="en-US" sz="2400" b="0" i="0" u="none" strike="noStrike" baseline="0" dirty="0">
                <a:solidFill>
                  <a:srgbClr val="008181"/>
                </a:solidFill>
                <a:latin typeface="SourceCodePro-Regular"/>
              </a:rPr>
              <a:t>FALSE</a:t>
            </a:r>
            <a:r>
              <a:rPr lang="en-US" sz="2400" b="0" i="0" u="none" strike="noStrike" baseline="0" dirty="0">
                <a:solidFill>
                  <a:srgbClr val="333333"/>
                </a:solidFill>
                <a:latin typeface="SourceCodePro-Regular"/>
              </a:rPr>
              <a:t>)</a:t>
            </a:r>
          </a:p>
          <a:p>
            <a:pPr marL="0" indent="0" algn="l">
              <a:buNone/>
            </a:pPr>
            <a:r>
              <a:rPr lang="en-US" sz="2400" b="0" i="0" u="none" strike="noStrike" baseline="0" dirty="0" err="1">
                <a:solidFill>
                  <a:srgbClr val="333333"/>
                </a:solidFill>
                <a:latin typeface="SourceCodePro-Regular"/>
              </a:rPr>
              <a:t>texreg</a:t>
            </a:r>
            <a:r>
              <a:rPr lang="en-US" sz="2400" b="0" i="0" u="none" strike="noStrike" baseline="0" dirty="0">
                <a:solidFill>
                  <a:srgbClr val="333333"/>
                </a:solidFill>
                <a:latin typeface="SourceCodePro-Regular"/>
              </a:rPr>
              <a:t>::</a:t>
            </a:r>
            <a:r>
              <a:rPr lang="en-US" sz="2400" b="0" i="0" u="none" strike="noStrike" baseline="0" dirty="0" err="1">
                <a:solidFill>
                  <a:srgbClr val="333333"/>
                </a:solidFill>
                <a:latin typeface="SourceCodePro-Regular"/>
              </a:rPr>
              <a:t>screenreg</a:t>
            </a:r>
            <a:r>
              <a:rPr lang="en-US" sz="2400" b="0" i="0" u="none" strike="noStrike" baseline="0" dirty="0">
                <a:solidFill>
                  <a:srgbClr val="333333"/>
                </a:solidFill>
                <a:latin typeface="SourceCodePro-Regular"/>
              </a:rPr>
              <a:t>(list(m1, m2), digits = 3, </a:t>
            </a:r>
            <a:r>
              <a:rPr lang="en-US" sz="2400" b="0" i="0" u="none" strike="noStrike" baseline="0" dirty="0" err="1">
                <a:solidFill>
                  <a:srgbClr val="333333"/>
                </a:solidFill>
                <a:latin typeface="SourceCodePro-Regular"/>
              </a:rPr>
              <a:t>single.row</a:t>
            </a:r>
            <a:r>
              <a:rPr lang="en-US" sz="2400" b="0" i="0" u="none" strike="noStrike" baseline="0" dirty="0">
                <a:solidFill>
                  <a:srgbClr val="333333"/>
                </a:solidFill>
                <a:latin typeface="SourceCodePro-Regular"/>
              </a:rPr>
              <a:t> = TRUE, stars = 0, </a:t>
            </a:r>
            <a:r>
              <a:rPr lang="en-US" sz="2400" b="0" i="0" u="none" strike="noStrike" baseline="0" dirty="0" err="1">
                <a:solidFill>
                  <a:srgbClr val="333333"/>
                </a:solidFill>
                <a:latin typeface="SourceCodePro-Regular"/>
              </a:rPr>
              <a:t>custom.model.names</a:t>
            </a:r>
            <a:r>
              <a:rPr lang="en-US" sz="2400" b="0" i="0" u="none" strike="noStrike" baseline="0" dirty="0">
                <a:solidFill>
                  <a:srgbClr val="333333"/>
                </a:solidFill>
                <a:latin typeface="SourceCodePro-Regular"/>
              </a:rPr>
              <a:t>=c(“m1", “m2"))</a:t>
            </a:r>
          </a:p>
          <a:p>
            <a:pPr marL="0" indent="0" algn="l">
              <a:buNone/>
            </a:pPr>
            <a:r>
              <a:rPr lang="en-US" sz="2400" dirty="0">
                <a:solidFill>
                  <a:srgbClr val="333333"/>
                </a:solidFill>
                <a:latin typeface="SourceCodePro-Regular"/>
              </a:rPr>
              <a:t>stargazer</a:t>
            </a:r>
            <a:endParaRPr lang="en-US" sz="2400" b="0" i="0" u="none" strike="noStrike" baseline="0" dirty="0">
              <a:solidFill>
                <a:srgbClr val="333333"/>
              </a:solidFill>
              <a:latin typeface="SourceCodePro-Regular"/>
            </a:endParaRPr>
          </a:p>
          <a:p>
            <a:r>
              <a:rPr lang="en-US" dirty="0">
                <a:solidFill>
                  <a:srgbClr val="333333"/>
                </a:solidFill>
              </a:rPr>
              <a:t>Warning messages</a:t>
            </a:r>
          </a:p>
          <a:p>
            <a:pPr marL="0" indent="0" algn="l">
              <a:buNone/>
            </a:pPr>
            <a:r>
              <a:rPr lang="en-US" sz="2400" dirty="0">
                <a:latin typeface="SourceCodePro-Regular"/>
              </a:rPr>
              <a:t>```{r, echo=FALSE}</a:t>
            </a:r>
          </a:p>
          <a:p>
            <a:pPr marL="0" indent="0" algn="l">
              <a:buNone/>
            </a:pPr>
            <a:r>
              <a:rPr lang="en-US" sz="2400" dirty="0">
                <a:latin typeface="SourceCodePro-Regular"/>
              </a:rPr>
              <a:t>```{r message=FALSE}</a:t>
            </a:r>
          </a:p>
          <a:p>
            <a:pPr marL="0" indent="0" algn="l">
              <a:buNone/>
            </a:pPr>
            <a:r>
              <a:rPr lang="en-US" sz="2400" dirty="0" err="1">
                <a:latin typeface="SourceCodePro-Regular"/>
              </a:rPr>
              <a:t>knitr</a:t>
            </a:r>
            <a:r>
              <a:rPr lang="en-US" sz="2400" dirty="0">
                <a:latin typeface="SourceCodePro-Regular"/>
              </a:rPr>
              <a:t>::</a:t>
            </a:r>
            <a:r>
              <a:rPr lang="en-US" sz="2400" dirty="0" err="1">
                <a:latin typeface="SourceCodePro-Regular"/>
              </a:rPr>
              <a:t>opts_chunk$set</a:t>
            </a:r>
            <a:r>
              <a:rPr lang="en-US" sz="2400" dirty="0">
                <a:latin typeface="SourceCodePro-Regular"/>
              </a:rPr>
              <a:t>(warning = FALSE, message = FALSE) </a:t>
            </a:r>
          </a:p>
          <a:p>
            <a:pPr marL="0" indent="0" algn="l">
              <a:buNone/>
            </a:pPr>
            <a:endParaRPr lang="en-US" sz="2400" dirty="0"/>
          </a:p>
        </p:txBody>
      </p:sp>
    </p:spTree>
    <p:extLst>
      <p:ext uri="{BB962C8B-B14F-4D97-AF65-F5344CB8AC3E}">
        <p14:creationId xmlns:p14="http://schemas.microsoft.com/office/powerpoint/2010/main" val="292618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614F-3094-D8DA-F3B5-EA126B734852}"/>
              </a:ext>
            </a:extLst>
          </p:cNvPr>
          <p:cNvSpPr>
            <a:spLocks noGrp="1"/>
          </p:cNvSpPr>
          <p:nvPr>
            <p:ph type="title"/>
          </p:nvPr>
        </p:nvSpPr>
        <p:spPr/>
        <p:txBody>
          <a:bodyPr/>
          <a:lstStyle/>
          <a:p>
            <a:r>
              <a:rPr lang="en-US" dirty="0"/>
              <a:t>Example flowchart</a:t>
            </a:r>
          </a:p>
        </p:txBody>
      </p:sp>
      <p:sp>
        <p:nvSpPr>
          <p:cNvPr id="3" name="Content Placeholder 2">
            <a:extLst>
              <a:ext uri="{FF2B5EF4-FFF2-40B4-BE49-F238E27FC236}">
                <a16:creationId xmlns:a16="http://schemas.microsoft.com/office/drawing/2014/main" id="{26551530-BEDB-9C61-7CEE-7C8E316F4FC2}"/>
              </a:ext>
            </a:extLst>
          </p:cNvPr>
          <p:cNvSpPr>
            <a:spLocks noGrp="1"/>
          </p:cNvSpPr>
          <p:nvPr>
            <p:ph idx="1"/>
          </p:nvPr>
        </p:nvSpPr>
        <p:spPr/>
        <p:txBody>
          <a:bodyPr/>
          <a:lstStyle/>
          <a:p>
            <a:endParaRPr lang="en-US"/>
          </a:p>
        </p:txBody>
      </p:sp>
      <p:pic>
        <p:nvPicPr>
          <p:cNvPr id="5" name="Picture 4" descr="figure showing progression of model building">
            <a:extLst>
              <a:ext uri="{FF2B5EF4-FFF2-40B4-BE49-F238E27FC236}">
                <a16:creationId xmlns:a16="http://schemas.microsoft.com/office/drawing/2014/main" id="{8D1B9705-B5FE-36D6-7700-898ACD0674FA}"/>
              </a:ext>
            </a:extLst>
          </p:cNvPr>
          <p:cNvPicPr>
            <a:picLocks noChangeAspect="1"/>
          </p:cNvPicPr>
          <p:nvPr/>
        </p:nvPicPr>
        <p:blipFill>
          <a:blip r:embed="rId3"/>
          <a:stretch>
            <a:fillRect/>
          </a:stretch>
        </p:blipFill>
        <p:spPr>
          <a:xfrm>
            <a:off x="2362200" y="914400"/>
            <a:ext cx="4155913" cy="5583563"/>
          </a:xfrm>
          <a:prstGeom prst="rect">
            <a:avLst/>
          </a:prstGeom>
        </p:spPr>
      </p:pic>
    </p:spTree>
    <p:extLst>
      <p:ext uri="{BB962C8B-B14F-4D97-AF65-F5344CB8AC3E}">
        <p14:creationId xmlns:p14="http://schemas.microsoft.com/office/powerpoint/2010/main" val="16458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a:t>
            </a:r>
          </a:p>
        </p:txBody>
      </p:sp>
      <p:sp>
        <p:nvSpPr>
          <p:cNvPr id="3" name="Content Placeholder 2"/>
          <p:cNvSpPr>
            <a:spLocks noGrp="1"/>
          </p:cNvSpPr>
          <p:nvPr>
            <p:ph idx="1"/>
          </p:nvPr>
        </p:nvSpPr>
        <p:spPr/>
        <p:txBody>
          <a:bodyPr>
            <a:normAutofit/>
          </a:bodyPr>
          <a:lstStyle/>
          <a:p>
            <a:r>
              <a:rPr lang="en-US" dirty="0"/>
              <a:t>When you have a categorical (binary) response, can’t really fit a line…</a:t>
            </a:r>
          </a:p>
          <a:p>
            <a:endParaRPr lang="en-US" dirty="0"/>
          </a:p>
          <a:p>
            <a:endParaRPr lang="en-US" dirty="0"/>
          </a:p>
          <a:p>
            <a:endParaRPr lang="en-US" dirty="0"/>
          </a:p>
          <a:p>
            <a:endParaRPr lang="en-US" dirty="0"/>
          </a:p>
          <a:p>
            <a:r>
              <a:rPr lang="en-US" dirty="0"/>
              <a:t>Instead, will transform the data by computing the “log odds” of success (same direction)</a:t>
            </a:r>
          </a:p>
          <a:p>
            <a:endParaRPr lang="en-US" dirty="0"/>
          </a:p>
          <a:p>
            <a:endParaRPr lang="en-US" dirty="0"/>
          </a:p>
          <a:p>
            <a:endParaRPr lang="en-US" dirty="0"/>
          </a:p>
        </p:txBody>
      </p:sp>
      <p:pic>
        <p:nvPicPr>
          <p:cNvPr id="5" name="Picture 4" descr="graph of 0s and 1s across x-value">
            <a:extLst>
              <a:ext uri="{FF2B5EF4-FFF2-40B4-BE49-F238E27FC236}">
                <a16:creationId xmlns:a16="http://schemas.microsoft.com/office/drawing/2014/main" id="{AF272916-034C-6186-E4A4-F1B115D27E9A}"/>
              </a:ext>
            </a:extLst>
          </p:cNvPr>
          <p:cNvPicPr>
            <a:picLocks noChangeAspect="1"/>
          </p:cNvPicPr>
          <p:nvPr/>
        </p:nvPicPr>
        <p:blipFill>
          <a:blip r:embed="rId2"/>
          <a:stretch>
            <a:fillRect/>
          </a:stretch>
        </p:blipFill>
        <p:spPr>
          <a:xfrm>
            <a:off x="914400" y="2606039"/>
            <a:ext cx="3408363" cy="2171700"/>
          </a:xfrm>
          <a:prstGeom prst="rect">
            <a:avLst/>
          </a:prstGeom>
        </p:spPr>
      </p:pic>
      <p:pic>
        <p:nvPicPr>
          <p:cNvPr id="7" name="Picture 6" descr="fitting a model to the &quot;proportion&quot; (average) of 0s and 1s">
            <a:extLst>
              <a:ext uri="{FF2B5EF4-FFF2-40B4-BE49-F238E27FC236}">
                <a16:creationId xmlns:a16="http://schemas.microsoft.com/office/drawing/2014/main" id="{F21F2CB8-C047-F6B3-AE4A-F17E7C6D1E55}"/>
              </a:ext>
            </a:extLst>
          </p:cNvPr>
          <p:cNvPicPr>
            <a:picLocks noChangeAspect="1"/>
          </p:cNvPicPr>
          <p:nvPr/>
        </p:nvPicPr>
        <p:blipFill>
          <a:blip r:embed="rId3"/>
          <a:stretch>
            <a:fillRect/>
          </a:stretch>
        </p:blipFill>
        <p:spPr>
          <a:xfrm>
            <a:off x="4481512" y="2590800"/>
            <a:ext cx="3607721" cy="2301240"/>
          </a:xfrm>
          <a:prstGeom prst="rect">
            <a:avLst/>
          </a:prstGeom>
        </p:spPr>
      </p:pic>
    </p:spTree>
    <p:extLst>
      <p:ext uri="{BB962C8B-B14F-4D97-AF65-F5344CB8AC3E}">
        <p14:creationId xmlns:p14="http://schemas.microsoft.com/office/powerpoint/2010/main" val="200067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Y­</a:t>
                </a:r>
                <a:r>
                  <a:rPr lang="en-US" baseline="-25000" dirty="0" err="1"/>
                  <a:t>ij</a:t>
                </a:r>
                <a:r>
                  <a:rPr lang="en-US" baseline="-25000" dirty="0"/>
                  <a:t> </a:t>
                </a:r>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oMath>
                </a14:m>
                <a:r>
                  <a:rPr lang="en-US" dirty="0"/>
                  <a:t>  </a:t>
                </a:r>
              </a:p>
              <a:p>
                <a:pPr lvl="1"/>
                <a:r>
                  <a:rPr lang="en-US" dirty="0"/>
                  <a:t>but </a:t>
                </a:r>
                <a:r>
                  <a:rPr lang="en-US" dirty="0" err="1"/>
                  <a:t>Var</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e>
                    </m:d>
                  </m:oMath>
                </a14:m>
                <a:r>
                  <a:rPr lang="en-US" dirty="0"/>
                  <a:t> (weird residuals)</a:t>
                </a:r>
              </a:p>
              <a:p>
                <a:pPr lvl="1"/>
                <a:r>
                  <a:rPr lang="en-US" dirty="0"/>
                  <a:t>Some software will allow a “scale factor” (</a:t>
                </a:r>
                <a:r>
                  <a:rPr lang="en-US" dirty="0" err="1"/>
                  <a:t>overdispersion</a:t>
                </a:r>
                <a:r>
                  <a:rPr lang="en-US" dirty="0"/>
                  <a:t>)</a:t>
                </a:r>
              </a:p>
              <a:p>
                <a:r>
                  <a:rPr lang="en-US" dirty="0"/>
                  <a:t>Random intercepts</a:t>
                </a:r>
              </a:p>
              <a:p>
                <a:pPr marL="0" indent="0">
                  <a:buNone/>
                </a:pPr>
                <a14:m>
                  <m:oMath xmlns:m="http://schemas.openxmlformats.org/officeDocument/2006/math">
                    <m:r>
                      <a:rPr lang="en-US" i="1">
                        <a:latin typeface="Cambria Math" panose="02040503050406030204" pitchFamily="18" charset="0"/>
                      </a:rPr>
                      <m:t>𝑙𝑜𝑔</m:t>
                    </m:r>
                    <m:d>
                      <m:dPr>
                        <m:begChr m:val="["/>
                        <m:endChr m:val="]"/>
                        <m:ctrlPr>
                          <a:rPr lang="en-US" i="1">
                            <a:latin typeface="Cambria Math" panose="02040503050406030204" pitchFamily="18" charset="0"/>
                          </a:rPr>
                        </m:ctrlPr>
                      </m:dPr>
                      <m:e>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r>
                              <a:rPr lang="en-US" i="1">
                                <a:latin typeface="Cambria Math" panose="02040503050406030204" pitchFamily="18" charset="0"/>
                              </a:rPr>
                              <m:t>)</m:t>
                            </m:r>
                          </m:den>
                        </m:f>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r>
                  <a:rPr lang="en-US" dirty="0"/>
                  <a:t> </a:t>
                </a:r>
                <a14:m>
                  <m:oMath xmlns:m="http://schemas.openxmlformats.org/officeDocument/2006/math">
                    <m:r>
                      <a:rPr lang="en-US" i="1">
                        <a:latin typeface="Cambria Math" panose="02040503050406030204" pitchFamily="18" charset="0"/>
                      </a:rPr>
                      <m:t>𝑤h𝑒𝑟𝑒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𝑜𝑗</m:t>
                        </m:r>
                      </m:sub>
                    </m:sSub>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(0, </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a14:m>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m:t>
                        </m:r>
                      </m:sub>
                      <m:sup>
                        <m:r>
                          <a:rPr lang="en-US" i="1">
                            <a:latin typeface="Cambria Math" panose="02040503050406030204" pitchFamily="18" charset="0"/>
                          </a:rPr>
                          <m:t>2</m:t>
                        </m:r>
                      </m:sup>
                    </m:sSubSup>
                  </m:oMath>
                </a14:m>
                <a:r>
                  <a:rPr lang="en-US" dirty="0"/>
                  <a:t> represents the community to community variation in intercepts</a:t>
                </a:r>
              </a:p>
              <a:p>
                <a:pPr lvl="1"/>
                <a:r>
                  <a:rPr lang="en-US" dirty="0"/>
                  <a:t>Assuming probability doesn’t vary within community…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44" t="-1615" r="-1778" b="-269"/>
                </a:stretch>
              </a:blipFill>
            </p:spPr>
            <p:txBody>
              <a:bodyPr/>
              <a:lstStyle/>
              <a:p>
                <a:r>
                  <a:rPr lang="en-US">
                    <a:noFill/>
                  </a:rPr>
                  <a:t> </a:t>
                </a:r>
              </a:p>
            </p:txBody>
          </p:sp>
        </mc:Fallback>
      </mc:AlternateContent>
    </p:spTree>
    <p:extLst>
      <p:ext uri="{BB962C8B-B14F-4D97-AF65-F5344CB8AC3E}">
        <p14:creationId xmlns:p14="http://schemas.microsoft.com/office/powerpoint/2010/main" val="323988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Lots of variation in the sample proportions across communities</a:t>
            </a:r>
          </a:p>
          <a:p>
            <a:pPr lvl="1"/>
            <a:r>
              <a:rPr lang="en-US" dirty="0"/>
              <a:t>Statistically significant chi-square test</a:t>
            </a:r>
          </a:p>
          <a:p>
            <a:r>
              <a:rPr lang="en-US" dirty="0"/>
              <a:t>Random intercepts model</a:t>
            </a:r>
          </a:p>
        </p:txBody>
      </p:sp>
      <p:pic>
        <p:nvPicPr>
          <p:cNvPr id="4" name="Picture 3" descr="computer output"/>
          <p:cNvPicPr>
            <a:picLocks noChangeAspect="1"/>
          </p:cNvPicPr>
          <p:nvPr/>
        </p:nvPicPr>
        <p:blipFill>
          <a:blip r:embed="rId3"/>
          <a:stretch>
            <a:fillRect/>
          </a:stretch>
        </p:blipFill>
        <p:spPr>
          <a:xfrm>
            <a:off x="762000" y="3657600"/>
            <a:ext cx="6381750" cy="1990725"/>
          </a:xfrm>
          <a:prstGeom prst="rect">
            <a:avLst/>
          </a:prstGeom>
        </p:spPr>
      </p:pic>
      <p:sp>
        <p:nvSpPr>
          <p:cNvPr id="5" name="TextBox 4"/>
          <p:cNvSpPr txBox="1"/>
          <p:nvPr/>
        </p:nvSpPr>
        <p:spPr>
          <a:xfrm>
            <a:off x="2438400" y="5571700"/>
            <a:ext cx="1337226" cy="646331"/>
          </a:xfrm>
          <a:prstGeom prst="rect">
            <a:avLst/>
          </a:prstGeom>
          <a:noFill/>
        </p:spPr>
        <p:txBody>
          <a:bodyPr wrap="none" rtlCol="0">
            <a:spAutoFit/>
          </a:bodyPr>
          <a:lstStyle/>
          <a:p>
            <a:r>
              <a:rPr lang="en-US" u="sng" dirty="0"/>
              <a:t>      e</a:t>
            </a:r>
            <a:r>
              <a:rPr lang="en-US" u="sng" baseline="30000" dirty="0"/>
              <a:t>0.148</a:t>
            </a:r>
            <a:r>
              <a:rPr lang="en-US" u="sng" dirty="0"/>
              <a:t>    </a:t>
            </a:r>
            <a:endParaRPr lang="en-US" u="sng" baseline="30000" dirty="0"/>
          </a:p>
          <a:p>
            <a:r>
              <a:rPr lang="en-US" dirty="0"/>
              <a:t>(1 + e</a:t>
            </a:r>
            <a:r>
              <a:rPr lang="en-US" baseline="30000" dirty="0"/>
              <a:t>0.148</a:t>
            </a:r>
            <a:r>
              <a:rPr lang="en-US" dirty="0"/>
              <a:t>)</a:t>
            </a:r>
          </a:p>
        </p:txBody>
      </p:sp>
      <p:sp>
        <p:nvSpPr>
          <p:cNvPr id="6" name="TextBox 5"/>
          <p:cNvSpPr txBox="1"/>
          <p:nvPr/>
        </p:nvSpPr>
        <p:spPr>
          <a:xfrm>
            <a:off x="3775626" y="5718905"/>
            <a:ext cx="768159" cy="369332"/>
          </a:xfrm>
          <a:prstGeom prst="rect">
            <a:avLst/>
          </a:prstGeom>
          <a:noFill/>
        </p:spPr>
        <p:txBody>
          <a:bodyPr wrap="none" rtlCol="0">
            <a:spAutoFit/>
          </a:bodyPr>
          <a:lstStyle/>
          <a:p>
            <a:r>
              <a:rPr lang="en-US" dirty="0"/>
              <a:t>=.537</a:t>
            </a:r>
          </a:p>
        </p:txBody>
      </p:sp>
      <p:pic>
        <p:nvPicPr>
          <p:cNvPr id="7" name="Picture 6" descr="histogram of estimated intercepts"/>
          <p:cNvPicPr>
            <a:picLocks noChangeAspect="1"/>
          </p:cNvPicPr>
          <p:nvPr/>
        </p:nvPicPr>
        <p:blipFill>
          <a:blip r:embed="rId4"/>
          <a:stretch>
            <a:fillRect/>
          </a:stretch>
        </p:blipFill>
        <p:spPr>
          <a:xfrm>
            <a:off x="412654" y="442546"/>
            <a:ext cx="7743825" cy="3305175"/>
          </a:xfrm>
          <a:prstGeom prst="rect">
            <a:avLst/>
          </a:prstGeom>
        </p:spPr>
      </p:pic>
      <p:pic>
        <p:nvPicPr>
          <p:cNvPr id="8" name="Picture 7" descr="mean of estimated intercepts is 0.513"/>
          <p:cNvPicPr>
            <a:picLocks noChangeAspect="1"/>
          </p:cNvPicPr>
          <p:nvPr/>
        </p:nvPicPr>
        <p:blipFill>
          <a:blip r:embed="rId5"/>
          <a:stretch>
            <a:fillRect/>
          </a:stretch>
        </p:blipFill>
        <p:spPr>
          <a:xfrm>
            <a:off x="2709862" y="3219450"/>
            <a:ext cx="3724275" cy="419100"/>
          </a:xfrm>
          <a:prstGeom prst="rect">
            <a:avLst/>
          </a:prstGeom>
        </p:spPr>
      </p:pic>
      <p:pic>
        <p:nvPicPr>
          <p:cNvPr id="9" name="Picture 8" descr="icc = .3079"/>
          <p:cNvPicPr>
            <a:picLocks noChangeAspect="1"/>
          </p:cNvPicPr>
          <p:nvPr/>
        </p:nvPicPr>
        <p:blipFill>
          <a:blip r:embed="rId6"/>
          <a:stretch>
            <a:fillRect/>
          </a:stretch>
        </p:blipFill>
        <p:spPr>
          <a:xfrm>
            <a:off x="5045171" y="3900487"/>
            <a:ext cx="3686175" cy="752475"/>
          </a:xfrm>
          <a:prstGeom prst="rect">
            <a:avLst/>
          </a:prstGeom>
        </p:spPr>
      </p:pic>
    </p:spTree>
    <p:extLst>
      <p:ext uri="{BB962C8B-B14F-4D97-AF65-F5344CB8AC3E}">
        <p14:creationId xmlns:p14="http://schemas.microsoft.com/office/powerpoint/2010/main" val="33459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 mom’s age</a:t>
            </a:r>
          </a:p>
        </p:txBody>
      </p:sp>
      <p:sp>
        <p:nvSpPr>
          <p:cNvPr id="3" name="Content Placeholder 2"/>
          <p:cNvSpPr>
            <a:spLocks noGrp="1"/>
          </p:cNvSpPr>
          <p:nvPr>
            <p:ph idx="1"/>
          </p:nvPr>
        </p:nvSpPr>
        <p:spPr/>
        <p:txBody>
          <a:bodyPr/>
          <a:lstStyle/>
          <a:p>
            <a:r>
              <a:rPr lang="en-US" dirty="0"/>
              <a:t>Allows probability to change within community</a:t>
            </a:r>
          </a:p>
          <a:p>
            <a:endParaRPr lang="en-US" dirty="0"/>
          </a:p>
        </p:txBody>
      </p:sp>
      <p:grpSp>
        <p:nvGrpSpPr>
          <p:cNvPr id="9" name="Group 8" descr="graph of fitted model, including estimate at mean age of 23.6 years (magec = 0)"/>
          <p:cNvGrpSpPr/>
          <p:nvPr/>
        </p:nvGrpSpPr>
        <p:grpSpPr>
          <a:xfrm>
            <a:off x="441960" y="3886713"/>
            <a:ext cx="4729163" cy="2361687"/>
            <a:chOff x="681037" y="1485900"/>
            <a:chExt cx="4729163" cy="2361687"/>
          </a:xfrm>
        </p:grpSpPr>
        <p:pic>
          <p:nvPicPr>
            <p:cNvPr id="5" name="Picture 4"/>
            <p:cNvPicPr>
              <a:picLocks noChangeAspect="1"/>
            </p:cNvPicPr>
            <p:nvPr/>
          </p:nvPicPr>
          <p:blipFill>
            <a:blip r:embed="rId2"/>
            <a:stretch>
              <a:fillRect/>
            </a:stretch>
          </p:blipFill>
          <p:spPr>
            <a:xfrm>
              <a:off x="681037" y="1485900"/>
              <a:ext cx="4729163" cy="2361687"/>
            </a:xfrm>
            <a:prstGeom prst="rect">
              <a:avLst/>
            </a:prstGeom>
          </p:spPr>
        </p:pic>
        <p:cxnSp>
          <p:nvCxnSpPr>
            <p:cNvPr id="7" name="Straight Connector 6"/>
            <p:cNvCxnSpPr/>
            <p:nvPr/>
          </p:nvCxnSpPr>
          <p:spPr>
            <a:xfrm flipV="1">
              <a:off x="2362200" y="2133600"/>
              <a:ext cx="0" cy="1066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357813" y="4326195"/>
            <a:ext cx="3544560" cy="646331"/>
          </a:xfrm>
          <a:prstGeom prst="rect">
            <a:avLst/>
          </a:prstGeom>
          <a:noFill/>
        </p:spPr>
        <p:txBody>
          <a:bodyPr wrap="none" rtlCol="0">
            <a:spAutoFit/>
          </a:bodyPr>
          <a:lstStyle/>
          <a:p>
            <a:r>
              <a:rPr lang="en-US" dirty="0"/>
              <a:t>mage = 23.6 years</a:t>
            </a:r>
          </a:p>
          <a:p>
            <a:r>
              <a:rPr lang="en-US" dirty="0" err="1"/>
              <a:t>pred</a:t>
            </a:r>
            <a:r>
              <a:rPr lang="en-US" dirty="0"/>
              <a:t> </a:t>
            </a:r>
            <a:r>
              <a:rPr lang="en-US" dirty="0" err="1"/>
              <a:t>prob</a:t>
            </a:r>
            <a:r>
              <a:rPr lang="en-US" dirty="0"/>
              <a:t> = e</a:t>
            </a:r>
            <a:r>
              <a:rPr lang="en-US" baseline="30000" dirty="0"/>
              <a:t>.145</a:t>
            </a:r>
            <a:r>
              <a:rPr lang="en-US" dirty="0"/>
              <a:t>/(1+ e</a:t>
            </a:r>
            <a:r>
              <a:rPr lang="en-US" baseline="30000" dirty="0"/>
              <a:t>.145</a:t>
            </a:r>
            <a:r>
              <a:rPr lang="en-US" dirty="0"/>
              <a:t>) = .536</a:t>
            </a:r>
            <a:endParaRPr lang="en-US" baseline="30000" dirty="0"/>
          </a:p>
        </p:txBody>
      </p:sp>
      <p:pic>
        <p:nvPicPr>
          <p:cNvPr id="10" name="Picture 9" descr="computer output"/>
          <p:cNvPicPr>
            <a:picLocks noChangeAspect="1"/>
          </p:cNvPicPr>
          <p:nvPr/>
        </p:nvPicPr>
        <p:blipFill>
          <a:blip r:embed="rId3"/>
          <a:stretch>
            <a:fillRect/>
          </a:stretch>
        </p:blipFill>
        <p:spPr>
          <a:xfrm>
            <a:off x="609600" y="2764033"/>
            <a:ext cx="7781925" cy="1038225"/>
          </a:xfrm>
          <a:prstGeom prst="rect">
            <a:avLst/>
          </a:prstGeom>
        </p:spPr>
      </p:pic>
    </p:spTree>
    <p:extLst>
      <p:ext uri="{BB962C8B-B14F-4D97-AF65-F5344CB8AC3E}">
        <p14:creationId xmlns:p14="http://schemas.microsoft.com/office/powerpoint/2010/main" val="93844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Predicted probability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40-year-old</a:t>
            </a:r>
          </a:p>
          <a:p>
            <a:pPr lvl="1"/>
            <a:r>
              <a:rPr lang="en-US" sz="2400" dirty="0"/>
              <a:t>Predicted log odds = .1446 - .03236(40-23.6) = -.386</a:t>
            </a:r>
          </a:p>
          <a:p>
            <a:pPr lvl="1"/>
            <a:r>
              <a:rPr lang="en-US" sz="2400" dirty="0"/>
              <a:t>Predicted odds = </a:t>
            </a:r>
            <a:r>
              <a:rPr lang="en-US" sz="2400" dirty="0" err="1"/>
              <a:t>exp</a:t>
            </a:r>
            <a:r>
              <a:rPr lang="en-US" sz="2400" dirty="0"/>
              <a:t>(-.386) = .6797</a:t>
            </a:r>
          </a:p>
          <a:p>
            <a:pPr lvl="1"/>
            <a:r>
              <a:rPr lang="en-US" sz="2400" dirty="0"/>
              <a:t>Predicted probability = .6797/1.6797 = .404</a:t>
            </a:r>
          </a:p>
          <a:p>
            <a:pPr lvl="1"/>
            <a:r>
              <a:rPr lang="en-US" sz="2400" dirty="0"/>
              <a:t>In the average community</a:t>
            </a:r>
          </a:p>
        </p:txBody>
      </p:sp>
      <p:pic>
        <p:nvPicPr>
          <p:cNvPr id="4" name="Picture 3" descr="model output"/>
          <p:cNvPicPr>
            <a:picLocks noChangeAspect="1"/>
          </p:cNvPicPr>
          <p:nvPr/>
        </p:nvPicPr>
        <p:blipFill>
          <a:blip r:embed="rId2"/>
          <a:stretch>
            <a:fillRect/>
          </a:stretch>
        </p:blipFill>
        <p:spPr>
          <a:xfrm>
            <a:off x="681037" y="1619250"/>
            <a:ext cx="7781925" cy="1038225"/>
          </a:xfrm>
          <a:prstGeom prst="rect">
            <a:avLst/>
          </a:prstGeom>
        </p:spPr>
      </p:pic>
      <p:pic>
        <p:nvPicPr>
          <p:cNvPr id="5" name="Picture 4" descr="graph of fitted model including predict at mom age of 40"/>
          <p:cNvPicPr>
            <a:picLocks noChangeAspect="1"/>
          </p:cNvPicPr>
          <p:nvPr/>
        </p:nvPicPr>
        <p:blipFill>
          <a:blip r:embed="rId3"/>
          <a:stretch>
            <a:fillRect/>
          </a:stretch>
        </p:blipFill>
        <p:spPr>
          <a:xfrm>
            <a:off x="2239278" y="1004597"/>
            <a:ext cx="4665441" cy="2267529"/>
          </a:xfrm>
          <a:prstGeom prst="rect">
            <a:avLst/>
          </a:prstGeom>
        </p:spPr>
      </p:pic>
      <p:grpSp>
        <p:nvGrpSpPr>
          <p:cNvPr id="6" name="Group 5" descr="mapping of mom age of 40 to predicted probability">
            <a:extLst>
              <a:ext uri="{FF2B5EF4-FFF2-40B4-BE49-F238E27FC236}">
                <a16:creationId xmlns:a16="http://schemas.microsoft.com/office/drawing/2014/main" id="{7013887D-0EDA-BF86-D87C-F281497DB717}"/>
              </a:ext>
            </a:extLst>
          </p:cNvPr>
          <p:cNvGrpSpPr/>
          <p:nvPr/>
        </p:nvGrpSpPr>
        <p:grpSpPr>
          <a:xfrm>
            <a:off x="2819400" y="2138361"/>
            <a:ext cx="2895600" cy="519114"/>
            <a:chOff x="2819400" y="2138361"/>
            <a:chExt cx="2895600" cy="519114"/>
          </a:xfrm>
        </p:grpSpPr>
        <p:cxnSp>
          <p:nvCxnSpPr>
            <p:cNvPr id="7" name="Straight Connector 6"/>
            <p:cNvCxnSpPr/>
            <p:nvPr/>
          </p:nvCxnSpPr>
          <p:spPr>
            <a:xfrm flipV="1">
              <a:off x="5715000" y="2138362"/>
              <a:ext cx="0" cy="519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19400" y="2138361"/>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62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a:t>
            </a:r>
            <a:r>
              <a:rPr lang="en-US" dirty="0" err="1"/>
              <a:t>ggpredict</a:t>
            </a:r>
            <a:r>
              <a:rPr lang="en-US" dirty="0"/>
              <a:t>…)</a:t>
            </a:r>
          </a:p>
        </p:txBody>
      </p:sp>
      <p:sp>
        <p:nvSpPr>
          <p:cNvPr id="3" name="Content Placeholder 2"/>
          <p:cNvSpPr>
            <a:spLocks noGrp="1"/>
          </p:cNvSpPr>
          <p:nvPr>
            <p:ph idx="1"/>
          </p:nvPr>
        </p:nvSpPr>
        <p:spPr/>
        <p:txBody>
          <a:bodyPr/>
          <a:lstStyle/>
          <a:p>
            <a:endParaRPr lang="en-US"/>
          </a:p>
        </p:txBody>
      </p:sp>
      <p:pic>
        <p:nvPicPr>
          <p:cNvPr id="6" name="Picture 5" descr="ggpredict output showing lines for different communities">
            <a:extLst>
              <a:ext uri="{FF2B5EF4-FFF2-40B4-BE49-F238E27FC236}">
                <a16:creationId xmlns:a16="http://schemas.microsoft.com/office/drawing/2014/main" id="{6FD4F79A-07F6-430A-BF8C-43C9860627FE}"/>
              </a:ext>
            </a:extLst>
          </p:cNvPr>
          <p:cNvPicPr>
            <a:picLocks noChangeAspect="1"/>
          </p:cNvPicPr>
          <p:nvPr/>
        </p:nvPicPr>
        <p:blipFill>
          <a:blip r:embed="rId2"/>
          <a:stretch>
            <a:fillRect/>
          </a:stretch>
        </p:blipFill>
        <p:spPr>
          <a:xfrm>
            <a:off x="1266825" y="1404937"/>
            <a:ext cx="6610350" cy="4048125"/>
          </a:xfrm>
          <a:prstGeom prst="rect">
            <a:avLst/>
          </a:prstGeom>
        </p:spPr>
      </p:pic>
    </p:spTree>
    <p:extLst>
      <p:ext uri="{BB962C8B-B14F-4D97-AF65-F5344CB8AC3E}">
        <p14:creationId xmlns:p14="http://schemas.microsoft.com/office/powerpoint/2010/main" val="368046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86F8-E28A-466D-B0FC-BB3D5D7DCDBA}"/>
              </a:ext>
            </a:extLst>
          </p:cNvPr>
          <p:cNvSpPr>
            <a:spLocks noGrp="1"/>
          </p:cNvSpPr>
          <p:nvPr>
            <p:ph type="title"/>
          </p:nvPr>
        </p:nvSpPr>
        <p:spPr/>
        <p:txBody>
          <a:bodyPr/>
          <a:lstStyle/>
          <a:p>
            <a:r>
              <a:rPr lang="en-US" dirty="0"/>
              <a:t>Multilevel logistic models</a:t>
            </a:r>
          </a:p>
        </p:txBody>
      </p:sp>
      <p:sp>
        <p:nvSpPr>
          <p:cNvPr id="3" name="Content Placeholder 2">
            <a:extLst>
              <a:ext uri="{FF2B5EF4-FFF2-40B4-BE49-F238E27FC236}">
                <a16:creationId xmlns:a16="http://schemas.microsoft.com/office/drawing/2014/main" id="{E9B1D284-94A4-492A-9056-3BBE294C9541}"/>
              </a:ext>
            </a:extLst>
          </p:cNvPr>
          <p:cNvSpPr>
            <a:spLocks noGrp="1"/>
          </p:cNvSpPr>
          <p:nvPr>
            <p:ph idx="1"/>
          </p:nvPr>
        </p:nvSpPr>
        <p:spPr>
          <a:xfrm>
            <a:off x="457200" y="1600200"/>
            <a:ext cx="4800600" cy="4530725"/>
          </a:xfrm>
        </p:spPr>
        <p:txBody>
          <a:bodyPr/>
          <a:lstStyle/>
          <a:p>
            <a:r>
              <a:rPr lang="en-US" sz="2400" dirty="0"/>
              <a:t>Average community </a:t>
            </a:r>
          </a:p>
          <a:p>
            <a:pPr marL="0" indent="0">
              <a:buNone/>
            </a:pPr>
            <a:r>
              <a:rPr lang="en-US" sz="2400" dirty="0"/>
              <a:t>(“subject-specific”) </a:t>
            </a:r>
          </a:p>
          <a:p>
            <a:endParaRPr lang="en-US" dirty="0"/>
          </a:p>
          <a:p>
            <a:r>
              <a:rPr lang="en-US" dirty="0"/>
              <a:t>Random intercepts</a:t>
            </a:r>
          </a:p>
          <a:p>
            <a:pPr marL="0" indent="0">
              <a:buNone/>
            </a:pPr>
            <a:r>
              <a:rPr lang="en-US" sz="2400" dirty="0"/>
              <a:t>(black = typical cluster)</a:t>
            </a:r>
          </a:p>
          <a:p>
            <a:endParaRPr lang="en-US" dirty="0"/>
          </a:p>
          <a:p>
            <a:r>
              <a:rPr lang="en-US" sz="2400" dirty="0"/>
              <a:t>Average predicted probability</a:t>
            </a:r>
          </a:p>
          <a:p>
            <a:pPr marL="0" indent="0">
              <a:buNone/>
            </a:pPr>
            <a:r>
              <a:rPr lang="en-US" sz="2400" dirty="0"/>
              <a:t>(“Marginal” association)</a:t>
            </a:r>
            <a:r>
              <a:rPr lang="en-US" dirty="0"/>
              <a:t> </a:t>
            </a:r>
          </a:p>
        </p:txBody>
      </p:sp>
      <p:pic>
        <p:nvPicPr>
          <p:cNvPr id="5" name="Picture 4" descr="subject specific curve">
            <a:extLst>
              <a:ext uri="{FF2B5EF4-FFF2-40B4-BE49-F238E27FC236}">
                <a16:creationId xmlns:a16="http://schemas.microsoft.com/office/drawing/2014/main" id="{42B0848D-466A-4400-9F55-EB46AA6E47B6}"/>
              </a:ext>
            </a:extLst>
          </p:cNvPr>
          <p:cNvPicPr>
            <a:picLocks noChangeAspect="1"/>
          </p:cNvPicPr>
          <p:nvPr/>
        </p:nvPicPr>
        <p:blipFill>
          <a:blip r:embed="rId2"/>
          <a:stretch>
            <a:fillRect/>
          </a:stretch>
        </p:blipFill>
        <p:spPr>
          <a:xfrm>
            <a:off x="4968388" y="838200"/>
            <a:ext cx="3724274" cy="1986004"/>
          </a:xfrm>
          <a:prstGeom prst="rect">
            <a:avLst/>
          </a:prstGeom>
        </p:spPr>
      </p:pic>
      <p:pic>
        <p:nvPicPr>
          <p:cNvPr id="7" name="Picture 6" descr="subject specific curve is the &quot;average&quot; or &quot;typical&quot; curve, the curve with all random effects = 0">
            <a:extLst>
              <a:ext uri="{FF2B5EF4-FFF2-40B4-BE49-F238E27FC236}">
                <a16:creationId xmlns:a16="http://schemas.microsoft.com/office/drawing/2014/main" id="{D5AE866E-AFBE-476D-B0BF-8535223C50C0}"/>
              </a:ext>
            </a:extLst>
          </p:cNvPr>
          <p:cNvPicPr>
            <a:picLocks noChangeAspect="1"/>
          </p:cNvPicPr>
          <p:nvPr/>
        </p:nvPicPr>
        <p:blipFill>
          <a:blip r:embed="rId3"/>
          <a:stretch>
            <a:fillRect/>
          </a:stretch>
        </p:blipFill>
        <p:spPr>
          <a:xfrm>
            <a:off x="4953000" y="2667000"/>
            <a:ext cx="3733800" cy="2007955"/>
          </a:xfrm>
          <a:prstGeom prst="rect">
            <a:avLst/>
          </a:prstGeom>
        </p:spPr>
      </p:pic>
      <p:pic>
        <p:nvPicPr>
          <p:cNvPr id="9" name="Picture 8" descr="the marginal association which averages the probabilities across the communities is &quot;flatter&quot;">
            <a:extLst>
              <a:ext uri="{FF2B5EF4-FFF2-40B4-BE49-F238E27FC236}">
                <a16:creationId xmlns:a16="http://schemas.microsoft.com/office/drawing/2014/main" id="{D71487F1-B2B0-498C-874B-6ADC464256D9}"/>
              </a:ext>
            </a:extLst>
          </p:cNvPr>
          <p:cNvPicPr>
            <a:picLocks noChangeAspect="1"/>
          </p:cNvPicPr>
          <p:nvPr/>
        </p:nvPicPr>
        <p:blipFill>
          <a:blip r:embed="rId4"/>
          <a:stretch>
            <a:fillRect/>
          </a:stretch>
        </p:blipFill>
        <p:spPr>
          <a:xfrm>
            <a:off x="5127590" y="4658114"/>
            <a:ext cx="3609975" cy="1917049"/>
          </a:xfrm>
          <a:prstGeom prst="rect">
            <a:avLst/>
          </a:prstGeom>
        </p:spPr>
      </p:pic>
    </p:spTree>
    <p:extLst>
      <p:ext uri="{BB962C8B-B14F-4D97-AF65-F5344CB8AC3E}">
        <p14:creationId xmlns:p14="http://schemas.microsoft.com/office/powerpoint/2010/main" val="1912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56004</TotalTime>
  <Words>1428</Words>
  <Application>Microsoft Office PowerPoint</Application>
  <PresentationFormat>On-screen Show (4:3)</PresentationFormat>
  <Paragraphs>166</Paragraphs>
  <Slides>23</Slides>
  <Notes>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Cambria Math</vt:lpstr>
      <vt:lpstr>Garamond</vt:lpstr>
      <vt:lpstr>Lato Extended</vt:lpstr>
      <vt:lpstr>MJXc-TeX-math-I</vt:lpstr>
      <vt:lpstr>Segoe UI</vt:lpstr>
      <vt:lpstr>SourceCodePro-Regular</vt:lpstr>
      <vt:lpstr>Times New Roman</vt:lpstr>
      <vt:lpstr>Wingdings</vt:lpstr>
      <vt:lpstr>Default Theme</vt:lpstr>
      <vt:lpstr>Stat 414 – Day 14</vt:lpstr>
      <vt:lpstr>What’s next</vt:lpstr>
      <vt:lpstr>Logistic Regression</vt:lpstr>
      <vt:lpstr>Multilevel Logistic Regression</vt:lpstr>
      <vt:lpstr>Example 2</vt:lpstr>
      <vt:lpstr>Include mom’s age</vt:lpstr>
      <vt:lpstr>Predicted probability</vt:lpstr>
      <vt:lpstr>plot(ggpredict…)</vt:lpstr>
      <vt:lpstr>Multilevel logistic models</vt:lpstr>
      <vt:lpstr>https://www.andrewheiss.com/blog/2022/11/29/conditional-marginal-marginaleffects/</vt:lpstr>
      <vt:lpstr>Quick Example </vt:lpstr>
      <vt:lpstr>terminology</vt:lpstr>
      <vt:lpstr>Including mom’s age, random slopes</vt:lpstr>
      <vt:lpstr>Random slopes mom’s age</vt:lpstr>
      <vt:lpstr>Don’t need random slopes?</vt:lpstr>
      <vt:lpstr>What about</vt:lpstr>
      <vt:lpstr>“Additive” effects</vt:lpstr>
      <vt:lpstr>Cross-classified </vt:lpstr>
      <vt:lpstr>To Do</vt:lpstr>
      <vt:lpstr>Project advice</vt:lpstr>
      <vt:lpstr>Project advice (2)</vt:lpstr>
      <vt:lpstr>Project advice (3)</vt:lpstr>
      <vt:lpstr>Example flowchart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ITS/CSS</dc:creator>
  <cp:lastModifiedBy>Beth L. Chance</cp:lastModifiedBy>
  <cp:revision>279</cp:revision>
  <cp:lastPrinted>2014-11-17T15:09:05Z</cp:lastPrinted>
  <dcterms:created xsi:type="dcterms:W3CDTF">2008-05-19T22:24:48Z</dcterms:created>
  <dcterms:modified xsi:type="dcterms:W3CDTF">2025-11-09T22:55:17Z</dcterms:modified>
</cp:coreProperties>
</file>