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400" r:id="rId3"/>
    <p:sldId id="427" r:id="rId4"/>
    <p:sldId id="426" r:id="rId5"/>
    <p:sldId id="397" r:id="rId6"/>
    <p:sldId id="428" r:id="rId7"/>
    <p:sldId id="379" r:id="rId8"/>
    <p:sldId id="459" r:id="rId9"/>
    <p:sldId id="450" r:id="rId10"/>
    <p:sldId id="362" r:id="rId11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2292" autoAdjust="0"/>
    <p:restoredTop sz="86472" autoAdjust="0"/>
  </p:normalViewPr>
  <p:slideViewPr>
    <p:cSldViewPr>
      <p:cViewPr varScale="1">
        <p:scale>
          <a:sx n="62" d="100"/>
          <a:sy n="62" d="100"/>
        </p:scale>
        <p:origin x="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8897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2088" y="-58"/>
      </p:cViewPr>
      <p:guideLst>
        <p:guide orient="horz" pos="2928"/>
        <p:guide pos="216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Sheet1!$A$3:$A$43</c:f>
              <c:numCache>
                <c:formatCode>General</c:formatCode>
                <c:ptCount val="41"/>
                <c:pt idx="0">
                  <c:v>-2</c:v>
                </c:pt>
                <c:pt idx="1">
                  <c:v>-1.9</c:v>
                </c:pt>
                <c:pt idx="2">
                  <c:v>-1.8</c:v>
                </c:pt>
                <c:pt idx="3">
                  <c:v>-1.7</c:v>
                </c:pt>
                <c:pt idx="4">
                  <c:v>-1.6</c:v>
                </c:pt>
                <c:pt idx="5">
                  <c:v>-1.5</c:v>
                </c:pt>
                <c:pt idx="6">
                  <c:v>-1.4</c:v>
                </c:pt>
                <c:pt idx="7">
                  <c:v>-1.3</c:v>
                </c:pt>
                <c:pt idx="8">
                  <c:v>-1.2</c:v>
                </c:pt>
                <c:pt idx="9">
                  <c:v>-1.1000000000000001</c:v>
                </c:pt>
                <c:pt idx="10">
                  <c:v>-1</c:v>
                </c:pt>
                <c:pt idx="11">
                  <c:v>-0.9</c:v>
                </c:pt>
                <c:pt idx="12">
                  <c:v>-0.8</c:v>
                </c:pt>
                <c:pt idx="13">
                  <c:v>-0.7</c:v>
                </c:pt>
                <c:pt idx="14">
                  <c:v>-0.6</c:v>
                </c:pt>
                <c:pt idx="15">
                  <c:v>-0.5</c:v>
                </c:pt>
                <c:pt idx="16">
                  <c:v>-0.4</c:v>
                </c:pt>
                <c:pt idx="17">
                  <c:v>-0.3</c:v>
                </c:pt>
                <c:pt idx="18">
                  <c:v>-0.2</c:v>
                </c:pt>
                <c:pt idx="19">
                  <c:v>-0.1</c:v>
                </c:pt>
                <c:pt idx="20">
                  <c:v>0</c:v>
                </c:pt>
                <c:pt idx="21">
                  <c:v>0.1</c:v>
                </c:pt>
                <c:pt idx="22">
                  <c:v>0.2</c:v>
                </c:pt>
                <c:pt idx="23">
                  <c:v>0.3</c:v>
                </c:pt>
                <c:pt idx="24">
                  <c:v>0.4</c:v>
                </c:pt>
                <c:pt idx="25">
                  <c:v>0.5</c:v>
                </c:pt>
                <c:pt idx="26">
                  <c:v>0.6</c:v>
                </c:pt>
                <c:pt idx="27">
                  <c:v>0.7</c:v>
                </c:pt>
                <c:pt idx="28">
                  <c:v>0.8</c:v>
                </c:pt>
                <c:pt idx="29">
                  <c:v>0.9</c:v>
                </c:pt>
                <c:pt idx="30">
                  <c:v>1</c:v>
                </c:pt>
                <c:pt idx="31">
                  <c:v>1.1000000000000001</c:v>
                </c:pt>
                <c:pt idx="32">
                  <c:v>1.2</c:v>
                </c:pt>
                <c:pt idx="33">
                  <c:v>1.3</c:v>
                </c:pt>
                <c:pt idx="34">
                  <c:v>1.4</c:v>
                </c:pt>
                <c:pt idx="35">
                  <c:v>1.5</c:v>
                </c:pt>
                <c:pt idx="36">
                  <c:v>1.6</c:v>
                </c:pt>
                <c:pt idx="37">
                  <c:v>1.7</c:v>
                </c:pt>
                <c:pt idx="38">
                  <c:v>1.8</c:v>
                </c:pt>
                <c:pt idx="39">
                  <c:v>1.9</c:v>
                </c:pt>
                <c:pt idx="40">
                  <c:v>2</c:v>
                </c:pt>
              </c:numCache>
            </c:numRef>
          </c:cat>
          <c:val>
            <c:numRef>
              <c:f>Sheet1!$B$3:$B$43</c:f>
              <c:numCache>
                <c:formatCode>General</c:formatCode>
                <c:ptCount val="41"/>
                <c:pt idx="0">
                  <c:v>55.784470000000006</c:v>
                </c:pt>
                <c:pt idx="1">
                  <c:v>53.431616500000004</c:v>
                </c:pt>
                <c:pt idx="2">
                  <c:v>51.137603000000006</c:v>
                </c:pt>
                <c:pt idx="3">
                  <c:v>48.902429499999997</c:v>
                </c:pt>
                <c:pt idx="4">
                  <c:v>46.726096000000005</c:v>
                </c:pt>
                <c:pt idx="5">
                  <c:v>44.608602500000003</c:v>
                </c:pt>
                <c:pt idx="6">
                  <c:v>42.549949000000005</c:v>
                </c:pt>
                <c:pt idx="7">
                  <c:v>40.550135500000003</c:v>
                </c:pt>
                <c:pt idx="8">
                  <c:v>38.609162000000005</c:v>
                </c:pt>
                <c:pt idx="9">
                  <c:v>36.727028500000003</c:v>
                </c:pt>
                <c:pt idx="10">
                  <c:v>34.903735000000005</c:v>
                </c:pt>
                <c:pt idx="11">
                  <c:v>33.139281500000003</c:v>
                </c:pt>
                <c:pt idx="12">
                  <c:v>31.433668000000004</c:v>
                </c:pt>
                <c:pt idx="13">
                  <c:v>29.786894499999995</c:v>
                </c:pt>
                <c:pt idx="14">
                  <c:v>28.198961000000004</c:v>
                </c:pt>
                <c:pt idx="15">
                  <c:v>26.669867500000002</c:v>
                </c:pt>
                <c:pt idx="16">
                  <c:v>25.199614000000004</c:v>
                </c:pt>
                <c:pt idx="17">
                  <c:v>23.788200500000002</c:v>
                </c:pt>
                <c:pt idx="18">
                  <c:v>22.435627</c:v>
                </c:pt>
                <c:pt idx="19">
                  <c:v>21.141893500000002</c:v>
                </c:pt>
                <c:pt idx="20">
                  <c:v>19.907</c:v>
                </c:pt>
                <c:pt idx="21">
                  <c:v>18.730946500000002</c:v>
                </c:pt>
                <c:pt idx="22">
                  <c:v>17.613733</c:v>
                </c:pt>
                <c:pt idx="23">
                  <c:v>16.555359500000002</c:v>
                </c:pt>
                <c:pt idx="24">
                  <c:v>15.555826</c:v>
                </c:pt>
                <c:pt idx="25">
                  <c:v>14.6151325</c:v>
                </c:pt>
                <c:pt idx="26">
                  <c:v>13.733279</c:v>
                </c:pt>
                <c:pt idx="27">
                  <c:v>12.9102655</c:v>
                </c:pt>
                <c:pt idx="28">
                  <c:v>12.146091999999999</c:v>
                </c:pt>
                <c:pt idx="29">
                  <c:v>11.440758499999999</c:v>
                </c:pt>
                <c:pt idx="30">
                  <c:v>10.794264999999999</c:v>
                </c:pt>
                <c:pt idx="31">
                  <c:v>10.206611499999998</c:v>
                </c:pt>
                <c:pt idx="32">
                  <c:v>9.6777979999999992</c:v>
                </c:pt>
                <c:pt idx="33">
                  <c:v>9.207824500000001</c:v>
                </c:pt>
                <c:pt idx="34">
                  <c:v>8.7966909999999991</c:v>
                </c:pt>
                <c:pt idx="35">
                  <c:v>8.4443974999999991</c:v>
                </c:pt>
                <c:pt idx="36">
                  <c:v>8.1509440000000009</c:v>
                </c:pt>
                <c:pt idx="37">
                  <c:v>7.9163304999999973</c:v>
                </c:pt>
                <c:pt idx="38">
                  <c:v>7.740556999999999</c:v>
                </c:pt>
                <c:pt idx="39">
                  <c:v>7.623623499999999</c:v>
                </c:pt>
                <c:pt idx="40">
                  <c:v>7.565529999999999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F4-4270-AFBC-3A20ACADC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87359967"/>
        <c:axId val="1387361887"/>
      </c:lineChart>
      <c:catAx>
        <c:axId val="13873599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NAP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361887"/>
        <c:crosses val="autoZero"/>
        <c:auto val="1"/>
        <c:lblAlgn val="ctr"/>
        <c:lblOffset val="100"/>
        <c:noMultiLvlLbl val="0"/>
      </c:catAx>
      <c:valAx>
        <c:axId val="13873618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Variance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3599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61843F-4A55-DF96-BE86-F559A1702C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34" tIns="46217" rIns="92434" bIns="46217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E42FE2-4B21-3F28-2677-6666BEE710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34" tIns="46217" rIns="92434" bIns="46217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6327ABB-1DA9-459F-8E71-88674023D8CF}" type="datetimeFigureOut">
              <a:rPr lang="en-US"/>
              <a:pPr>
                <a:defRPr/>
              </a:pPr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603A8-DB30-DCEF-0766-14FAF81869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34" tIns="46217" rIns="92434" bIns="46217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F719C1-E3D8-D847-0803-85A6E9F7CD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EC17EC-E24E-427F-B984-9E386E6FF1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903520-DA8D-3B91-DD44-46AD4ACE47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558BCE-B24A-93EE-3F86-EDFE98E180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B305470-3DF0-482C-8FEB-C8422B6F4055}" type="datetimeFigureOut">
              <a:rPr lang="en-US"/>
              <a:pPr>
                <a:defRPr/>
              </a:pPr>
              <a:t>11/3/2025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E2E74E-8987-4A1A-ACA9-183AF93B96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F807376-F91F-EC02-1877-F7DC90A2BE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975" y="4416425"/>
            <a:ext cx="55054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11D53-3A64-9B89-3171-95122B1225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183DE-7AEF-3D80-DD3A-8A9E267C20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0E3B9C-4CF0-4579-A2F2-634E322CD0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5F001EED-B7B9-E492-B92F-DB7AEF3002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9CF94007-9B2E-FDF9-3E98-DF16CAF9E5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677C4FEF-EB1A-19D9-93B2-5762E15F84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2281061-CC0B-4A64-BB42-4844D9903C1B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4E7CC-437F-C2DA-D827-FDF35AC1F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4F9C01-FC22-7E1A-AF16-52712A5FCE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1CFE4E-3B6B-93FF-6E17-758D86DAEB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EC252-A0F0-9A50-2BC7-A3D2CEB62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90382C-2C1C-4DA3-B199-5FC826D2EEFE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54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90382C-2C1C-4DA3-B199-5FC826D2EEFE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449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Underdispersion</a:t>
            </a:r>
            <a:r>
              <a:rPr lang="en-US" baseline="0" dirty="0"/>
              <a:t> implies misspecification of model (e.g., omission of interactions)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Overdispersion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can occur if omit important random effects/ level, small group sizes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90382C-2C1C-4DA3-B199-5FC826D2EEFE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59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72BD9296-BEE9-19F5-81EB-9F220E143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5FD63121-A4A8-B6E4-AC3A-4FC42A7D1C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DF8462-962F-79CE-2FDC-6282C91BA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188A33-2E5A-2D35-6F55-BEC3804AA8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046E75-EA6C-A6AE-5D12-5FFCE195B6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77AC0-71CA-4C8E-B881-B4F5B18540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95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2E12C0-CBC7-3A27-1C7A-3BCE05B019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6A7590-ED6E-4A29-0B45-C961A99B41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849A2B-2521-E428-DD9F-E6F645968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E3A4E-07D7-41CD-A658-B6F595B52D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210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8EAD91-E123-A717-A165-7EF4B10496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0BD3FE-75F2-81A5-DA00-C2A56573A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76EF90-BA91-EA25-F5C3-E7A579CC4C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D0894-8DFF-48D2-B94E-FAE6952EF1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18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B1D2F1-7BB8-C860-F720-CA49BC874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D0845F-597D-6EAA-973E-1BBBE597D0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EF97E4-CEEB-B2F6-B3CA-434B8A7A04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7ECD-0021-402F-8399-0CB1F6DE3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3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2435A1-371E-CB0D-BE70-5B0CDA0A8F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04E76C-211F-931E-5ADF-A710B06390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C8DE47-33F7-B493-B569-80A7A56C0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FC15E-C0C1-4E3E-AAA6-D85734FE9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950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D7BC9F-296F-60DD-6C9A-D560197B2C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4EA8E9-DB0A-8FA4-3958-E7D776E07B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D18DD6-3E97-666A-1395-85D0AA2600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4CD16-30F2-42FC-A30A-3537D8A686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895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8194EB-CBB5-0D29-A9EA-AF255741AC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718EB2-CDDE-78B6-A454-BA8D151F8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D619998-5ACA-DD7F-7338-304AAC883C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1CCAF-A6CC-4D78-B5F4-4AE131E2F8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86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F05C40-F0F5-7E7F-B4E7-98F032F379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503ACF4-3CD9-1BBD-AF9F-8582E0281B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F014A34-46F4-DE5B-50E6-EED6EDD99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5DE34-A8F1-4159-BEE4-B7EB913942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141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F764E5-EE75-3845-CFD2-CD8C67109F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78E631-A595-A22C-5230-0882F13E18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AF02E7-68AF-8196-792D-33109E6057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B92F9-B79F-4CF5-9490-E794632EEE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9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2B2DE5-6EC4-A056-778A-C3BC90AAD5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A7D452-1C60-F37E-A64D-D2B47EF9C4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FC72C3-3770-01F8-97ED-7B4036A072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29A4-8102-4233-9665-D375C47E06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65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F86732-F8D1-0AC4-95E7-5705B987F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38C8FB-A1A2-D712-A00C-AFFCC1449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434974-4038-E8E5-B766-9290CAF85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45511-4B91-41B5-935C-F8312D9BC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3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4C6D3DC-D25B-9CB4-B5D2-FF9B5A714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86421FE-9541-B74A-4E53-6194EBCE5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5D38A265-342B-D0A2-E57C-A7D86A4C63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11E11D6-5EC3-95BC-A5FB-B4C585AC4B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5ECAE34-BFDF-597C-73FE-5DDAFA8300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7E021196-7A03-48FC-AB2A-0FAD563D87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9C7BF8E9-9A5C-BD72-ED92-BF5B804B5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86E12BE3-90A2-C5F6-3E91-B31D5F692A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4DBA557-0F61-CFB4-2927-6E4A57FC6B0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Stat 414 – Day 13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6DD781E3-3001-A575-BC06-D0F6AD785C0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4457700"/>
            <a:ext cx="6553200" cy="1752600"/>
          </a:xfrm>
        </p:spPr>
        <p:txBody>
          <a:bodyPr/>
          <a:lstStyle/>
          <a:p>
            <a:pPr eaLnBrk="1" hangingPunct="1"/>
            <a:r>
              <a:rPr lang="en-US" altLang="en-US" dirty="0"/>
              <a:t>Recap random slopes</a:t>
            </a:r>
          </a:p>
          <a:p>
            <a:pPr eaLnBrk="1" hangingPunct="1"/>
            <a:r>
              <a:rPr lang="en-US" altLang="en-US" dirty="0"/>
              <a:t>Brief intro to logistic regression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4EAA37AF-EC84-F395-EBCC-696813872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 Do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4A828B55-D284-90BF-746E-A7CEF63136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Quiz 13</a:t>
            </a:r>
          </a:p>
          <a:p>
            <a:r>
              <a:rPr lang="en-US" altLang="en-US" dirty="0"/>
              <a:t>Computer problem 13 – example 3</a:t>
            </a:r>
          </a:p>
          <a:p>
            <a:r>
              <a:rPr lang="en-US" altLang="en-US" dirty="0"/>
              <a:t>Continue HW 6</a:t>
            </a:r>
          </a:p>
          <a:p>
            <a:r>
              <a:rPr lang="en-US" altLang="en-US" dirty="0"/>
              <a:t>Continue working on projects (3</a:t>
            </a:r>
            <a:r>
              <a:rPr lang="en-US" altLang="en-US" baseline="30000" dirty="0"/>
              <a:t>rd</a:t>
            </a:r>
            <a:r>
              <a:rPr lang="en-US" altLang="en-US" dirty="0"/>
              <a:t> project report)</a:t>
            </a:r>
          </a:p>
          <a:p>
            <a:pPr lvl="1"/>
            <a:r>
              <a:rPr lang="en-US" altLang="en-US" dirty="0"/>
              <a:t>Nov 10 target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A82F-00B0-409E-BC1D-71EB52A9F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of the random slopes 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055392-AD3A-4154-8825-991A1B5D1C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Var(</a:t>
                </a:r>
                <a:r>
                  <a:rPr lang="en-US" i="1" dirty="0" err="1"/>
                  <a:t>Y­</a:t>
                </a:r>
                <a:r>
                  <a:rPr lang="en-US" i="1" baseline="-25000" dirty="0" err="1"/>
                  <a:t>ij</a:t>
                </a:r>
                <a:r>
                  <a:rPr lang="en-US" dirty="0"/>
                  <a:t>)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Heteroscedasticity!</a:t>
                </a:r>
              </a:p>
              <a:p>
                <a:r>
                  <a:rPr lang="en-US" dirty="0" err="1"/>
                  <a:t>Cov</a:t>
                </a:r>
                <a:r>
                  <a:rPr lang="en-US" dirty="0"/>
                  <a:t>(</a:t>
                </a:r>
                <a:r>
                  <a:rPr lang="en-US" i="1" dirty="0"/>
                  <a:t>Y</a:t>
                </a:r>
                <a:r>
                  <a:rPr lang="en-US" i="1" baseline="-25000" dirty="0"/>
                  <a:t>aj</a:t>
                </a:r>
                <a:r>
                  <a:rPr lang="en-US" dirty="0"/>
                  <a:t>, </a:t>
                </a:r>
                <a:r>
                  <a:rPr lang="en-US" i="1" dirty="0" err="1"/>
                  <a:t>Y</a:t>
                </a:r>
                <a:r>
                  <a:rPr lang="en-US" i="1" baseline="-25000" dirty="0" err="1"/>
                  <a:t>bj</a:t>
                </a:r>
                <a:r>
                  <a:rPr lang="en-US" dirty="0"/>
                  <a:t>):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01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𝑎𝑗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𝑏𝑗</m:t>
                            </m:r>
                          </m:sub>
                        </m:sSub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+ </m:t>
                    </m:r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8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𝑎𝑗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𝑏𝑗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  <a:p>
                <a:pPr lvl="1"/>
                <a:r>
                  <a:rPr lang="en-US" sz="2400" dirty="0"/>
                  <a:t>Correlation will depend on which observations!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055392-AD3A-4154-8825-991A1B5D1C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910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9EB4E-2540-A7D8-3297-DDFD57A09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5F63F-BA66-468B-B7AA-1872C7CDA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Variances with random slopes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FEB08-5474-6B46-0102-15243A58E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latinLnBrk="1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Random effects:</a:t>
            </a:r>
          </a:p>
          <a:p>
            <a:pPr marL="0" indent="0" latinLnBrk="1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Groups   Name        Variance Std.Dev. Corr </a:t>
            </a:r>
          </a:p>
          <a:p>
            <a:pPr marL="0" indent="0" latinLnBrk="1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Beach    (Intercept) 12.600   3.550         </a:t>
            </a:r>
          </a:p>
          <a:p>
            <a:pPr marL="0" indent="0" latinLnBrk="1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NAP          2.942   1.715    -0.99</a:t>
            </a:r>
          </a:p>
          <a:p>
            <a:pPr marL="0" indent="0" latinLnBrk="1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Residual              7.307   2.703      </a:t>
            </a:r>
          </a:p>
          <a:p>
            <a:pPr marL="0" indent="0" latinLnBrk="1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C057EE1-E008-8612-4010-96F824D0E89D}"/>
                  </a:ext>
                </a:extLst>
              </p:cNvPr>
              <p:cNvSpPr txBox="1"/>
              <p:nvPr/>
            </p:nvSpPr>
            <p:spPr>
              <a:xfrm>
                <a:off x="533400" y="3221186"/>
                <a:ext cx="8763000" cy="4156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+2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= 12.6 + 2(-.99)(3.55)(1.715)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dirty="0"/>
                  <a:t> + 2.942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baseline="30000" dirty="0"/>
                  <a:t>2 </a:t>
                </a:r>
                <a:r>
                  <a:rPr lang="en-US" dirty="0"/>
                  <a:t>+ 7.307 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C057EE1-E008-8612-4010-96F824D0E8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221186"/>
                <a:ext cx="8763000" cy="415627"/>
              </a:xfrm>
              <a:prstGeom prst="rect">
                <a:avLst/>
              </a:prstGeom>
              <a:blipFill>
                <a:blip r:embed="rId3"/>
                <a:stretch>
                  <a:fillRect t="-4348"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A6052C6-3809-C33A-BFA6-44C3DB3FE7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909962"/>
              </p:ext>
            </p:extLst>
          </p:nvPr>
        </p:nvGraphicFramePr>
        <p:xfrm>
          <a:off x="1905000" y="36193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E7791275-4CB3-06EE-321F-5DA7EA046E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0" y="457200"/>
            <a:ext cx="1967622" cy="140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5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38506-E2FA-408F-5655-57DE985E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Variances with random slopes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C807E-78DE-9C00-53AE-B792E684D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latinLnBrk="1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Picture 4" descr="random slopes model has unequal variances along the diagonal">
            <a:extLst>
              <a:ext uri="{FF2B5EF4-FFF2-40B4-BE49-F238E27FC236}">
                <a16:creationId xmlns:a16="http://schemas.microsoft.com/office/drawing/2014/main" id="{0995C98D-8B5E-0896-0B67-42523A2BB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3505200"/>
            <a:ext cx="4476750" cy="1371600"/>
          </a:xfrm>
          <a:prstGeom prst="rect">
            <a:avLst/>
          </a:prstGeom>
        </p:spPr>
      </p:pic>
      <p:pic>
        <p:nvPicPr>
          <p:cNvPr id="8" name="Picture 9" descr="NAP values of five sites in beach 1">
            <a:extLst>
              <a:ext uri="{FF2B5EF4-FFF2-40B4-BE49-F238E27FC236}">
                <a16:creationId xmlns:a16="http://schemas.microsoft.com/office/drawing/2014/main" id="{F5A19430-F7E6-0A07-DC15-674BC7185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75104"/>
            <a:ext cx="6605294" cy="1501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random slopes model has different correlations depending on which pair of sites looking at">
            <a:extLst>
              <a:ext uri="{FF2B5EF4-FFF2-40B4-BE49-F238E27FC236}">
                <a16:creationId xmlns:a16="http://schemas.microsoft.com/office/drawing/2014/main" id="{CDDA3A7D-619E-0DB5-104A-AF8D2619CA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3555" y="4867267"/>
            <a:ext cx="5276889" cy="115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68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in mind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Variance in intercepts, covariance of pairs of observations </a:t>
            </a:r>
            <a:r>
              <a:rPr lang="en-US" i="1" dirty="0"/>
              <a:t>changes with x</a:t>
            </a:r>
            <a:endParaRPr lang="en-US" dirty="0"/>
          </a:p>
          <a:p>
            <a:r>
              <a:rPr lang="en-US" dirty="0"/>
              <a:t>Doesn’t make sense to compute ICC (within school correlation) with random slopes</a:t>
            </a:r>
          </a:p>
          <a:p>
            <a:pPr lvl="1"/>
            <a:r>
              <a:rPr lang="en-US" dirty="0"/>
              <a:t>Or just for </a:t>
            </a:r>
            <a:r>
              <a:rPr lang="en-US" i="1" dirty="0"/>
              <a:t>x</a:t>
            </a:r>
            <a:r>
              <a:rPr lang="en-US" dirty="0"/>
              <a:t> = 0</a:t>
            </a:r>
          </a:p>
          <a:p>
            <a:pPr lvl="1"/>
            <a:r>
              <a:rPr lang="en-US" dirty="0"/>
              <a:t>Be clear which variance you are “explaining”</a:t>
            </a:r>
          </a:p>
        </p:txBody>
      </p:sp>
    </p:spTree>
    <p:extLst>
      <p:ext uri="{BB962C8B-B14F-4D97-AF65-F5344CB8AC3E}">
        <p14:creationId xmlns:p14="http://schemas.microsoft.com/office/powerpoint/2010/main" val="51634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ADFF5-A1A8-CE58-53BD-4D0B18CC2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5DC60-B13B-0BE8-5192-811D21DD4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random slopes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51DEE-84EE-C663-0731-7FD474BAF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PISA data, model 4</a:t>
            </a:r>
          </a:p>
          <a:p>
            <a:pPr marL="0" indent="0">
              <a:buNone/>
            </a:pP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z_read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cen_pos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cen_escs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+ female + (1 +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cen_escs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+ female |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schoolid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Random effects: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Groups   Name        Variance Std.Dev. Corr  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schoolid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(Intercept) 0.18716  0.4326         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cen_escs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0.01782  0.1335   -0.41 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female      0.02218  0.1489   -0.49 -0.26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Residual             0.67069  0.8190             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Number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 13559, groups: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schoolid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354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4FB235-1B89-A827-0A5C-A851FEF67CD5}"/>
              </a:ext>
            </a:extLst>
          </p:cNvPr>
          <p:cNvGrpSpPr/>
          <p:nvPr/>
        </p:nvGrpSpPr>
        <p:grpSpPr>
          <a:xfrm>
            <a:off x="5241508" y="3733800"/>
            <a:ext cx="3597692" cy="1371600"/>
            <a:chOff x="5241508" y="3733800"/>
            <a:chExt cx="3597692" cy="1371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328772-BA43-EA12-2615-0A79B9BA6BAA}"/>
                </a:ext>
              </a:extLst>
            </p:cNvPr>
            <p:cNvSpPr/>
            <p:nvPr/>
          </p:nvSpPr>
          <p:spPr>
            <a:xfrm>
              <a:off x="6477000" y="4114800"/>
              <a:ext cx="2362200" cy="990600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31D459D-942F-DA57-D9B7-76EB5F34A9DA}"/>
                </a:ext>
              </a:extLst>
            </p:cNvPr>
            <p:cNvSpPr txBox="1"/>
            <p:nvPr/>
          </p:nvSpPr>
          <p:spPr>
            <a:xfrm>
              <a:off x="6477000" y="3733800"/>
              <a:ext cx="2313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Intercept    </a:t>
              </a:r>
              <a:r>
                <a:rPr lang="en-US" dirty="0" err="1"/>
                <a:t>cen_escs</a:t>
              </a:r>
              <a:endParaRPr lang="en-US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DDA3853-2066-F47A-6266-810A189141EF}"/>
                </a:ext>
              </a:extLst>
            </p:cNvPr>
            <p:cNvSpPr txBox="1"/>
            <p:nvPr/>
          </p:nvSpPr>
          <p:spPr>
            <a:xfrm>
              <a:off x="5241508" y="4168170"/>
              <a:ext cx="1159292" cy="78483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cen_escs</a:t>
              </a:r>
              <a:endParaRPr lang="en-US" dirty="0"/>
            </a:p>
            <a:p>
              <a:endParaRPr lang="en-US" sz="900" dirty="0"/>
            </a:p>
            <a:p>
              <a:r>
                <a:rPr lang="en-US" dirty="0"/>
                <a:t>female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1BCF60-773F-FB07-1B01-930A338AD726}"/>
              </a:ext>
            </a:extLst>
          </p:cNvPr>
          <p:cNvGrpSpPr/>
          <p:nvPr/>
        </p:nvGrpSpPr>
        <p:grpSpPr>
          <a:xfrm>
            <a:off x="76200" y="4876800"/>
            <a:ext cx="6545382" cy="1207532"/>
            <a:chOff x="76200" y="4876800"/>
            <a:chExt cx="6545382" cy="120753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8B02CA9-A851-AFEC-9952-44AF0AE0301B}"/>
                </a:ext>
              </a:extLst>
            </p:cNvPr>
            <p:cNvSpPr txBox="1"/>
            <p:nvPr/>
          </p:nvSpPr>
          <p:spPr>
            <a:xfrm>
              <a:off x="76200" y="5715000"/>
              <a:ext cx="6545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Most of the random variation is among students within schools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A433856-61D0-4B0A-D4A8-83D9863DAF0C}"/>
                </a:ext>
              </a:extLst>
            </p:cNvPr>
            <p:cNvSpPr/>
            <p:nvPr/>
          </p:nvSpPr>
          <p:spPr>
            <a:xfrm>
              <a:off x="3810000" y="4876800"/>
              <a:ext cx="1279108" cy="381000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6084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FB661-9512-9ADE-5745-9CEFE8AD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random slopes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B8606-755A-514B-889F-8F98FB54A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try not to over do it – models will have trouble converging</a:t>
            </a:r>
          </a:p>
          <a:p>
            <a:pPr lvl="1"/>
            <a:r>
              <a:rPr lang="en-US" dirty="0"/>
              <a:t>Adds many covariance terms C(k,2) where k is the number of terms with random slopes</a:t>
            </a:r>
          </a:p>
          <a:p>
            <a:pPr lvl="1"/>
            <a:r>
              <a:rPr lang="en-US" dirty="0"/>
              <a:t>Can force the random slopes to not be correlated, but consider context</a:t>
            </a:r>
          </a:p>
          <a:p>
            <a:pPr lvl="1"/>
            <a:r>
              <a:rPr lang="en-US" dirty="0"/>
              <a:t>Centering variables can help with convergence</a:t>
            </a:r>
          </a:p>
          <a:p>
            <a:r>
              <a:rPr lang="en-US" dirty="0"/>
              <a:t>Note: Models can also have different sources of random intercepts…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05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 Regression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you have a categorical (binary) response, can’t really fit a line…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Instead, will transform the data by computing the “log odds” of success (same direction)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272916-034C-6186-E4A4-F1B115D27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606039"/>
            <a:ext cx="3408363" cy="21717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1F2CB8-C047-F6B3-AE4A-F17E7C6D1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1512" y="2590800"/>
            <a:ext cx="3607721" cy="230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670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Multilevel Logistic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Y­</a:t>
                </a:r>
                <a:r>
                  <a:rPr lang="en-US" baseline="-25000" dirty="0" err="1"/>
                  <a:t>ij</a:t>
                </a:r>
                <a:r>
                  <a:rPr lang="en-US" baseline="-25000" dirty="0"/>
                  <a:t> 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/>
                  <a:t>  </a:t>
                </a:r>
              </a:p>
              <a:p>
                <a:pPr lvl="1"/>
                <a:r>
                  <a:rPr lang="en-US" dirty="0"/>
                  <a:t>but </a:t>
                </a:r>
                <a:r>
                  <a:rPr lang="en-US" dirty="0" err="1"/>
                  <a:t>Var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1−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(weird residuals)</a:t>
                </a:r>
              </a:p>
              <a:p>
                <a:pPr lvl="1"/>
                <a:r>
                  <a:rPr lang="en-US" dirty="0"/>
                  <a:t>Some software will allow a “scale factor” (</a:t>
                </a:r>
                <a:r>
                  <a:rPr lang="en-US" dirty="0" err="1"/>
                  <a:t>overdispersion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Random intercepts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𝑙𝑜𝑔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(1−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𝑤h𝑒𝑟𝑒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~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(0, </m:t>
                    </m:r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represents the community to community variation in intercepts</a:t>
                </a:r>
              </a:p>
              <a:p>
                <a:pPr lvl="1"/>
                <a:r>
                  <a:rPr lang="en-US" dirty="0"/>
                  <a:t>Assuming probability doesn’t vary within community…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444" t="-1615" r="-1778" b="-2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98880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32343</TotalTime>
  <Words>513</Words>
  <Application>Microsoft Office PowerPoint</Application>
  <PresentationFormat>On-screen Show (4:3)</PresentationFormat>
  <Paragraphs>74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 Math</vt:lpstr>
      <vt:lpstr>Courier New</vt:lpstr>
      <vt:lpstr>Garamond</vt:lpstr>
      <vt:lpstr>Times New Roman</vt:lpstr>
      <vt:lpstr>Wingdings</vt:lpstr>
      <vt:lpstr>Default Theme</vt:lpstr>
      <vt:lpstr>Stat 414 – Day 13</vt:lpstr>
      <vt:lpstr>Implications of the random slopes …</vt:lpstr>
      <vt:lpstr>Variances with random slopes</vt:lpstr>
      <vt:lpstr>Variances with random slopes cont.</vt:lpstr>
      <vt:lpstr>Keep in mind</vt:lpstr>
      <vt:lpstr>Multiple random slopes</vt:lpstr>
      <vt:lpstr>Multiple random slopes</vt:lpstr>
      <vt:lpstr>Logistic Regression </vt:lpstr>
      <vt:lpstr>Multilevel Logistic Regression</vt:lpstr>
      <vt:lpstr>To 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ITS/CSS</dc:creator>
  <cp:lastModifiedBy>Beth L. Chance</cp:lastModifiedBy>
  <cp:revision>178</cp:revision>
  <cp:lastPrinted>2014-11-17T15:09:05Z</cp:lastPrinted>
  <dcterms:created xsi:type="dcterms:W3CDTF">2008-05-19T22:24:48Z</dcterms:created>
  <dcterms:modified xsi:type="dcterms:W3CDTF">2025-11-05T16:07:56Z</dcterms:modified>
</cp:coreProperties>
</file>