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7"/>
  </p:notesMasterIdLst>
  <p:handoutMasterIdLst>
    <p:handoutMasterId r:id="rId28"/>
  </p:handoutMasterIdLst>
  <p:sldIdLst>
    <p:sldId id="256" r:id="rId2"/>
    <p:sldId id="448" r:id="rId3"/>
    <p:sldId id="454" r:id="rId4"/>
    <p:sldId id="453" r:id="rId5"/>
    <p:sldId id="436" r:id="rId6"/>
    <p:sldId id="450" r:id="rId7"/>
    <p:sldId id="449" r:id="rId8"/>
    <p:sldId id="451" r:id="rId9"/>
    <p:sldId id="441" r:id="rId10"/>
    <p:sldId id="440" r:id="rId11"/>
    <p:sldId id="423" r:id="rId12"/>
    <p:sldId id="404" r:id="rId13"/>
    <p:sldId id="443" r:id="rId14"/>
    <p:sldId id="455" r:id="rId15"/>
    <p:sldId id="456" r:id="rId16"/>
    <p:sldId id="457" r:id="rId17"/>
    <p:sldId id="452" r:id="rId18"/>
    <p:sldId id="444" r:id="rId19"/>
    <p:sldId id="424" r:id="rId20"/>
    <p:sldId id="425" r:id="rId21"/>
    <p:sldId id="422" r:id="rId22"/>
    <p:sldId id="426" r:id="rId23"/>
    <p:sldId id="400" r:id="rId24"/>
    <p:sldId id="397" r:id="rId25"/>
    <p:sldId id="431" r:id="rId26"/>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36" autoAdjust="0"/>
    <p:restoredTop sz="86472" autoAdjust="0"/>
  </p:normalViewPr>
  <p:slideViewPr>
    <p:cSldViewPr>
      <p:cViewPr varScale="1">
        <p:scale>
          <a:sx n="64" d="100"/>
          <a:sy n="64" d="100"/>
        </p:scale>
        <p:origin x="456" y="51"/>
      </p:cViewPr>
      <p:guideLst>
        <p:guide orient="horz" pos="2160"/>
        <p:guide pos="2880"/>
      </p:guideLst>
    </p:cSldViewPr>
  </p:slideViewPr>
  <p:outlineViewPr>
    <p:cViewPr>
      <p:scale>
        <a:sx n="33" d="100"/>
        <a:sy n="33" d="100"/>
      </p:scale>
      <p:origin x="264" y="288979"/>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3" d="100"/>
          <a:sy n="43" d="100"/>
        </p:scale>
        <p:origin x="-2088" y="-58"/>
      </p:cViewPr>
      <p:guideLst>
        <p:guide orient="horz" pos="2928"/>
        <p:guide pos="216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2434" tIns="46217" rIns="92434" bIns="46217" rtlCol="0"/>
          <a:lstStyle>
            <a:lvl1pPr algn="l" eaLnBrk="1" hangingPunct="1">
              <a:defRPr sz="1200">
                <a:latin typeface="Arial" charset="0"/>
                <a:cs typeface="+mn-cs"/>
              </a:defRPr>
            </a:lvl1pPr>
          </a:lstStyle>
          <a:p>
            <a:pPr>
              <a:defRPr/>
            </a:pPr>
            <a:endParaRPr lang="en-US"/>
          </a:p>
        </p:txBody>
      </p:sp>
      <p:sp>
        <p:nvSpPr>
          <p:cNvPr id="3" name="Date Placeholder 2"/>
          <p:cNvSpPr>
            <a:spLocks noGrp="1"/>
          </p:cNvSpPr>
          <p:nvPr>
            <p:ph type="dt" sz="quarter" idx="1"/>
          </p:nvPr>
        </p:nvSpPr>
        <p:spPr>
          <a:xfrm>
            <a:off x="3897313" y="0"/>
            <a:ext cx="2982912" cy="465138"/>
          </a:xfrm>
          <a:prstGeom prst="rect">
            <a:avLst/>
          </a:prstGeom>
        </p:spPr>
        <p:txBody>
          <a:bodyPr vert="horz" lIns="92434" tIns="46217" rIns="92434" bIns="46217" rtlCol="0"/>
          <a:lstStyle>
            <a:lvl1pPr algn="r" eaLnBrk="1" hangingPunct="1">
              <a:defRPr sz="1200">
                <a:latin typeface="Arial" charset="0"/>
                <a:cs typeface="+mn-cs"/>
              </a:defRPr>
            </a:lvl1pPr>
          </a:lstStyle>
          <a:p>
            <a:pPr>
              <a:defRPr/>
            </a:pPr>
            <a:fld id="{E1E6FD79-128F-48E7-AFD9-3A4221C398AA}" type="datetimeFigureOut">
              <a:rPr lang="en-US"/>
              <a:pPr>
                <a:defRPr/>
              </a:pPr>
              <a:t>11/3/2025</a:t>
            </a:fld>
            <a:endParaRPr lang="en-US"/>
          </a:p>
        </p:txBody>
      </p:sp>
      <p:sp>
        <p:nvSpPr>
          <p:cNvPr id="4" name="Footer Placeholder 3"/>
          <p:cNvSpPr>
            <a:spLocks noGrp="1"/>
          </p:cNvSpPr>
          <p:nvPr>
            <p:ph type="ftr" sz="quarter" idx="2"/>
          </p:nvPr>
        </p:nvSpPr>
        <p:spPr>
          <a:xfrm>
            <a:off x="0" y="8829675"/>
            <a:ext cx="2982913" cy="465138"/>
          </a:xfrm>
          <a:prstGeom prst="rect">
            <a:avLst/>
          </a:prstGeom>
        </p:spPr>
        <p:txBody>
          <a:bodyPr vert="horz" lIns="92434" tIns="46217" rIns="92434" bIns="46217" rtlCol="0" anchor="b"/>
          <a:lstStyle>
            <a:lvl1pPr algn="l" eaLnBrk="1" hangingPunct="1">
              <a:defRPr sz="1200">
                <a:latin typeface="Arial" charset="0"/>
                <a:cs typeface="+mn-cs"/>
              </a:defRPr>
            </a:lvl1pPr>
          </a:lstStyle>
          <a:p>
            <a:pPr>
              <a:defRPr/>
            </a:pPr>
            <a:endParaRPr lang="en-US"/>
          </a:p>
        </p:txBody>
      </p:sp>
      <p:sp>
        <p:nvSpPr>
          <p:cNvPr id="5" name="Slide Number Placeholder 4"/>
          <p:cNvSpPr>
            <a:spLocks noGrp="1"/>
          </p:cNvSpPr>
          <p:nvPr>
            <p:ph type="sldNum" sz="quarter" idx="3"/>
          </p:nvPr>
        </p:nvSpPr>
        <p:spPr>
          <a:xfrm>
            <a:off x="3897313" y="8829675"/>
            <a:ext cx="2982912" cy="465138"/>
          </a:xfrm>
          <a:prstGeom prst="rect">
            <a:avLst/>
          </a:prstGeom>
        </p:spPr>
        <p:txBody>
          <a:bodyPr vert="horz" wrap="square" lIns="92434" tIns="46217" rIns="92434" bIns="46217" numCol="1" anchor="b" anchorCtr="0" compatLnSpc="1">
            <a:prstTxWarp prst="textNoShape">
              <a:avLst/>
            </a:prstTxWarp>
          </a:bodyPr>
          <a:lstStyle>
            <a:lvl1pPr algn="r" eaLnBrk="1" hangingPunct="1">
              <a:defRPr sz="1200"/>
            </a:lvl1pPr>
          </a:lstStyle>
          <a:p>
            <a:pPr>
              <a:defRPr/>
            </a:pPr>
            <a:fld id="{A0925CBD-31BB-43D9-A6B3-ECDF2849C1A2}"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eaLnBrk="1" hangingPunct="1">
              <a:defRPr sz="1200">
                <a:latin typeface="Arial" charset="0"/>
                <a:cs typeface="+mn-cs"/>
              </a:defRPr>
            </a:lvl1pPr>
          </a:lstStyle>
          <a:p>
            <a:pPr>
              <a:defRPr/>
            </a:pPr>
            <a:endParaRPr lang="en-US"/>
          </a:p>
        </p:txBody>
      </p:sp>
      <p:sp>
        <p:nvSpPr>
          <p:cNvPr id="3" name="Date Placeholder 2"/>
          <p:cNvSpPr>
            <a:spLocks noGrp="1"/>
          </p:cNvSpPr>
          <p:nvPr>
            <p:ph type="dt" idx="1"/>
          </p:nvPr>
        </p:nvSpPr>
        <p:spPr>
          <a:xfrm>
            <a:off x="3897313" y="0"/>
            <a:ext cx="2982912" cy="465138"/>
          </a:xfrm>
          <a:prstGeom prst="rect">
            <a:avLst/>
          </a:prstGeom>
        </p:spPr>
        <p:txBody>
          <a:bodyPr vert="horz" lIns="91440" tIns="45720" rIns="91440" bIns="45720" rtlCol="0"/>
          <a:lstStyle>
            <a:lvl1pPr algn="r" eaLnBrk="1" hangingPunct="1">
              <a:defRPr sz="1200">
                <a:latin typeface="Arial" charset="0"/>
                <a:cs typeface="+mn-cs"/>
              </a:defRPr>
            </a:lvl1pPr>
          </a:lstStyle>
          <a:p>
            <a:pPr>
              <a:defRPr/>
            </a:pPr>
            <a:fld id="{2FDCBDF1-E2DE-451D-85F8-D73E6CD81C98}" type="datetimeFigureOut">
              <a:rPr lang="en-US"/>
              <a:pPr>
                <a:defRPr/>
              </a:pPr>
              <a:t>11/3/2025</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8975" y="4416425"/>
            <a:ext cx="5505450" cy="4183063"/>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2982913" cy="465138"/>
          </a:xfrm>
          <a:prstGeom prst="rect">
            <a:avLst/>
          </a:prstGeom>
        </p:spPr>
        <p:txBody>
          <a:bodyPr vert="horz" lIns="91440" tIns="45720" rIns="91440" bIns="45720" rtlCol="0" anchor="b"/>
          <a:lstStyle>
            <a:lvl1pPr algn="l" eaLnBrk="1" hangingPunct="1">
              <a:defRPr sz="1200">
                <a:latin typeface="Arial" charset="0"/>
                <a:cs typeface="+mn-cs"/>
              </a:defRPr>
            </a:lvl1pPr>
          </a:lstStyle>
          <a:p>
            <a:pPr>
              <a:defRPr/>
            </a:pPr>
            <a:endParaRPr lang="en-US"/>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990382C-2C1C-4DA3-B199-5FC826D2EEF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9C43C0F-69FF-4786-9B46-88EDF45CD793}" type="slidenum">
              <a:rPr lang="en-US" altLang="en-US" smtClean="0"/>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D3B45"/>
                </a:solidFill>
                <a:effectLst/>
                <a:latin typeface="Lato Extended"/>
              </a:rPr>
              <a:t>The residual standard error increased from 6.756 to 7.161. This tells us that by adding the interaction term to the model, on average, our predicted values are 0.405 units further from the actual observations (our model is less accurate). </a:t>
            </a:r>
            <a:endParaRPr lang="en-US" dirty="0"/>
          </a:p>
        </p:txBody>
      </p:sp>
      <p:sp>
        <p:nvSpPr>
          <p:cNvPr id="4" name="Slide Number Placeholder 3"/>
          <p:cNvSpPr>
            <a:spLocks noGrp="1"/>
          </p:cNvSpPr>
          <p:nvPr>
            <p:ph type="sldNum" sz="quarter" idx="5"/>
          </p:nvPr>
        </p:nvSpPr>
        <p:spPr/>
        <p:txBody>
          <a:bodyPr/>
          <a:lstStyle/>
          <a:p>
            <a:pPr>
              <a:defRPr/>
            </a:pPr>
            <a:fld id="{0990382C-2C1C-4DA3-B199-5FC826D2EEFE}" type="slidenum">
              <a:rPr lang="en-US" altLang="en-US" smtClean="0"/>
              <a:pPr>
                <a:defRPr/>
              </a:pPr>
              <a:t>11</a:t>
            </a:fld>
            <a:endParaRPr lang="en-US" altLang="en-US"/>
          </a:p>
        </p:txBody>
      </p:sp>
    </p:spTree>
    <p:extLst>
      <p:ext uri="{BB962C8B-B14F-4D97-AF65-F5344CB8AC3E}">
        <p14:creationId xmlns:p14="http://schemas.microsoft.com/office/powerpoint/2010/main" val="31347474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990382C-2C1C-4DA3-B199-5FC826D2EEFE}" type="slidenum">
              <a:rPr lang="en-US" altLang="en-US" smtClean="0"/>
              <a:pPr>
                <a:defRPr/>
              </a:pPr>
              <a:t>22</a:t>
            </a:fld>
            <a:endParaRPr lang="en-US" altLang="en-US"/>
          </a:p>
        </p:txBody>
      </p:sp>
    </p:spTree>
    <p:extLst>
      <p:ext uri="{BB962C8B-B14F-4D97-AF65-F5344CB8AC3E}">
        <p14:creationId xmlns:p14="http://schemas.microsoft.com/office/powerpoint/2010/main" val="628449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4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614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a:lvl1pPr>
          </a:lstStyle>
          <a:p>
            <a:pPr>
              <a:defRPr/>
            </a:pPr>
            <a:fld id="{BCF15C42-7CCA-4A25-8BA4-D448E3B4C442}" type="slidenum">
              <a:rPr lang="en-US" altLang="en-US"/>
              <a:pPr>
                <a:defRPr/>
              </a:pPr>
              <a:t>‹#›</a:t>
            </a:fld>
            <a:endParaRPr lang="en-US" altLang="en-US"/>
          </a:p>
        </p:txBody>
      </p:sp>
    </p:spTree>
    <p:extLst>
      <p:ext uri="{BB962C8B-B14F-4D97-AF65-F5344CB8AC3E}">
        <p14:creationId xmlns:p14="http://schemas.microsoft.com/office/powerpoint/2010/main" val="2272025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BE7DEC7E-4224-46DA-9573-009A122B3C91}" type="slidenum">
              <a:rPr lang="en-US" altLang="en-US"/>
              <a:pPr>
                <a:defRPr/>
              </a:pPr>
              <a:t>‹#›</a:t>
            </a:fld>
            <a:endParaRPr lang="en-US" altLang="en-US"/>
          </a:p>
        </p:txBody>
      </p:sp>
    </p:spTree>
    <p:extLst>
      <p:ext uri="{BB962C8B-B14F-4D97-AF65-F5344CB8AC3E}">
        <p14:creationId xmlns:p14="http://schemas.microsoft.com/office/powerpoint/2010/main" val="2745081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A1C5A04C-BDDB-499A-BB93-55EA10DC3AB8}" type="slidenum">
              <a:rPr lang="en-US" altLang="en-US"/>
              <a:pPr>
                <a:defRPr/>
              </a:pPr>
              <a:t>‹#›</a:t>
            </a:fld>
            <a:endParaRPr lang="en-US" altLang="en-US"/>
          </a:p>
        </p:txBody>
      </p:sp>
    </p:spTree>
    <p:extLst>
      <p:ext uri="{BB962C8B-B14F-4D97-AF65-F5344CB8AC3E}">
        <p14:creationId xmlns:p14="http://schemas.microsoft.com/office/powerpoint/2010/main" val="3480561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E422408-1314-4A6B-B0A7-692FE7C5D4AD}" type="slidenum">
              <a:rPr lang="en-US" altLang="en-US"/>
              <a:pPr>
                <a:defRPr/>
              </a:pPr>
              <a:t>‹#›</a:t>
            </a:fld>
            <a:endParaRPr lang="en-US" altLang="en-US"/>
          </a:p>
        </p:txBody>
      </p:sp>
    </p:spTree>
    <p:extLst>
      <p:ext uri="{BB962C8B-B14F-4D97-AF65-F5344CB8AC3E}">
        <p14:creationId xmlns:p14="http://schemas.microsoft.com/office/powerpoint/2010/main" val="1583629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2C97EAF-2D2F-4616-8D72-A15BBCC62FB9}" type="slidenum">
              <a:rPr lang="en-US" altLang="en-US"/>
              <a:pPr>
                <a:defRPr/>
              </a:pPr>
              <a:t>‹#›</a:t>
            </a:fld>
            <a:endParaRPr lang="en-US" altLang="en-US"/>
          </a:p>
        </p:txBody>
      </p:sp>
    </p:spTree>
    <p:extLst>
      <p:ext uri="{BB962C8B-B14F-4D97-AF65-F5344CB8AC3E}">
        <p14:creationId xmlns:p14="http://schemas.microsoft.com/office/powerpoint/2010/main" val="2895898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1209584A-B9D0-4C9D-BE78-F1D1172632B4}" type="slidenum">
              <a:rPr lang="en-US" altLang="en-US"/>
              <a:pPr>
                <a:defRPr/>
              </a:pPr>
              <a:t>‹#›</a:t>
            </a:fld>
            <a:endParaRPr lang="en-US" altLang="en-US"/>
          </a:p>
        </p:txBody>
      </p:sp>
    </p:spTree>
    <p:extLst>
      <p:ext uri="{BB962C8B-B14F-4D97-AF65-F5344CB8AC3E}">
        <p14:creationId xmlns:p14="http://schemas.microsoft.com/office/powerpoint/2010/main" val="1562895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71F26699-039E-4D85-ACEA-3E7982D4AFEF}" type="slidenum">
              <a:rPr lang="en-US" altLang="en-US"/>
              <a:pPr>
                <a:defRPr/>
              </a:pPr>
              <a:t>‹#›</a:t>
            </a:fld>
            <a:endParaRPr lang="en-US" altLang="en-US"/>
          </a:p>
        </p:txBody>
      </p:sp>
    </p:spTree>
    <p:extLst>
      <p:ext uri="{BB962C8B-B14F-4D97-AF65-F5344CB8AC3E}">
        <p14:creationId xmlns:p14="http://schemas.microsoft.com/office/powerpoint/2010/main" val="690929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F816FE93-91BC-4F71-9002-DEB3D93AF201}" type="slidenum">
              <a:rPr lang="en-US" altLang="en-US"/>
              <a:pPr>
                <a:defRPr/>
              </a:pPr>
              <a:t>‹#›</a:t>
            </a:fld>
            <a:endParaRPr lang="en-US" altLang="en-US"/>
          </a:p>
        </p:txBody>
      </p:sp>
    </p:spTree>
    <p:extLst>
      <p:ext uri="{BB962C8B-B14F-4D97-AF65-F5344CB8AC3E}">
        <p14:creationId xmlns:p14="http://schemas.microsoft.com/office/powerpoint/2010/main" val="618256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EF66F42B-5EBD-4F13-892C-5FA3D05CE579}" type="slidenum">
              <a:rPr lang="en-US" altLang="en-US"/>
              <a:pPr>
                <a:defRPr/>
              </a:pPr>
              <a:t>‹#›</a:t>
            </a:fld>
            <a:endParaRPr lang="en-US" altLang="en-US"/>
          </a:p>
        </p:txBody>
      </p:sp>
    </p:spTree>
    <p:extLst>
      <p:ext uri="{BB962C8B-B14F-4D97-AF65-F5344CB8AC3E}">
        <p14:creationId xmlns:p14="http://schemas.microsoft.com/office/powerpoint/2010/main" val="942436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688053B2-15B0-428D-A47F-91037EE9E56B}" type="slidenum">
              <a:rPr lang="en-US" altLang="en-US"/>
              <a:pPr>
                <a:defRPr/>
              </a:pPr>
              <a:t>‹#›</a:t>
            </a:fld>
            <a:endParaRPr lang="en-US" altLang="en-US"/>
          </a:p>
        </p:txBody>
      </p:sp>
    </p:spTree>
    <p:extLst>
      <p:ext uri="{BB962C8B-B14F-4D97-AF65-F5344CB8AC3E}">
        <p14:creationId xmlns:p14="http://schemas.microsoft.com/office/powerpoint/2010/main" val="3422187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917D972F-08EF-46F1-AEA6-5D97701AA8F6}" type="slidenum">
              <a:rPr lang="en-US" altLang="en-US"/>
              <a:pPr>
                <a:defRPr/>
              </a:pPr>
              <a:t>‹#›</a:t>
            </a:fld>
            <a:endParaRPr lang="en-US" altLang="en-US"/>
          </a:p>
        </p:txBody>
      </p:sp>
    </p:spTree>
    <p:extLst>
      <p:ext uri="{BB962C8B-B14F-4D97-AF65-F5344CB8AC3E}">
        <p14:creationId xmlns:p14="http://schemas.microsoft.com/office/powerpoint/2010/main" val="1856775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cs typeface="+mn-cs"/>
              </a:defRPr>
            </a:lvl1pPr>
          </a:lstStyle>
          <a:p>
            <a:pPr>
              <a:defRPr/>
            </a:pPr>
            <a:endParaRPr lang="en-US" altLang="en-US"/>
          </a:p>
        </p:txBody>
      </p:sp>
      <p:sp>
        <p:nvSpPr>
          <p:cNvPr id="512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cs typeface="+mn-cs"/>
              </a:defRPr>
            </a:lvl1pPr>
          </a:lstStyle>
          <a:p>
            <a:pPr>
              <a:defRPr/>
            </a:pPr>
            <a:endParaRPr lang="en-US" altLang="en-US"/>
          </a:p>
        </p:txBody>
      </p:sp>
      <p:sp>
        <p:nvSpPr>
          <p:cNvPr id="5126"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28497073-AFB7-4B91-96E6-0DF0F4A6081F}" type="slidenum">
              <a:rPr lang="en-US" altLang="en-US"/>
              <a:pPr>
                <a:defRPr/>
              </a:pPr>
              <a:t>‹#›</a:t>
            </a:fld>
            <a:endParaRPr lang="en-US" altLang="en-US"/>
          </a:p>
        </p:txBody>
      </p:sp>
      <p:sp>
        <p:nvSpPr>
          <p:cNvPr id="1031" name="Freeform 7"/>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2" name="Line 8"/>
          <p:cNvSpPr>
            <a:spLocks noChangeShapeType="1"/>
          </p:cNvSpPr>
          <p:nvPr/>
        </p:nvSpPr>
        <p:spPr bwMode="auto">
          <a:xfrm>
            <a:off x="457200" y="6172200"/>
            <a:ext cx="8229600"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948"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eaLnBrk="1" fontAlgn="base" hangingPunct="1">
        <a:spcBef>
          <a:spcPct val="0"/>
        </a:spcBef>
        <a:spcAft>
          <a:spcPct val="0"/>
        </a:spcAft>
        <a:defRPr sz="4200">
          <a:solidFill>
            <a:schemeClr val="tx2"/>
          </a:solidFill>
          <a:latin typeface="Garamond" pitchFamily="18" charset="0"/>
        </a:defRPr>
      </a:lvl6pPr>
      <a:lvl7pPr marL="914400" algn="l" rtl="0" eaLnBrk="1" fontAlgn="base" hangingPunct="1">
        <a:spcBef>
          <a:spcPct val="0"/>
        </a:spcBef>
        <a:spcAft>
          <a:spcPct val="0"/>
        </a:spcAft>
        <a:defRPr sz="4200">
          <a:solidFill>
            <a:schemeClr val="tx2"/>
          </a:solidFill>
          <a:latin typeface="Garamond" pitchFamily="18" charset="0"/>
        </a:defRPr>
      </a:lvl7pPr>
      <a:lvl8pPr marL="1371600" algn="l" rtl="0" eaLnBrk="1" fontAlgn="base" hangingPunct="1">
        <a:spcBef>
          <a:spcPct val="0"/>
        </a:spcBef>
        <a:spcAft>
          <a:spcPct val="0"/>
        </a:spcAft>
        <a:defRPr sz="4200">
          <a:solidFill>
            <a:schemeClr val="tx2"/>
          </a:solidFill>
          <a:latin typeface="Garamond" pitchFamily="18" charset="0"/>
        </a:defRPr>
      </a:lvl8pPr>
      <a:lvl9pPr marL="1828800" algn="l" rtl="0" eaLnBrk="1" fontAlgn="base" hangingPunct="1">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mn-lt"/>
        </a:defRPr>
      </a:lvl5pPr>
      <a:lvl6pPr marL="21383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5.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5.xml"/><Relationship Id="rId4" Type="http://schemas.openxmlformats.org/officeDocument/2006/relationships/image" Target="../media/image17.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2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29.png"/><Relationship Id="rId4" Type="http://schemas.openxmlformats.org/officeDocument/2006/relationships/image" Target="../media/image28.png"/></Relationships>
</file>

<file path=ppt/slides/_rels/slide23.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1.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911225" y="1447800"/>
            <a:ext cx="7623175" cy="1752600"/>
          </a:xfrm>
        </p:spPr>
        <p:txBody>
          <a:bodyPr/>
          <a:lstStyle/>
          <a:p>
            <a:pPr eaLnBrk="1" hangingPunct="1"/>
            <a:r>
              <a:rPr lang="en-US" altLang="en-US" dirty="0"/>
              <a:t>Stat 414 – Day 12</a:t>
            </a:r>
          </a:p>
        </p:txBody>
      </p:sp>
      <p:sp>
        <p:nvSpPr>
          <p:cNvPr id="5123" name="Subtitle 2"/>
          <p:cNvSpPr>
            <a:spLocks noGrp="1"/>
          </p:cNvSpPr>
          <p:nvPr>
            <p:ph type="subTitle" idx="1"/>
          </p:nvPr>
        </p:nvSpPr>
        <p:spPr>
          <a:xfrm>
            <a:off x="1066800" y="4267200"/>
            <a:ext cx="6553200" cy="1752600"/>
          </a:xfrm>
        </p:spPr>
        <p:txBody>
          <a:bodyPr/>
          <a:lstStyle/>
          <a:p>
            <a:pPr eaLnBrk="1" hangingPunct="1"/>
            <a:r>
              <a:rPr lang="en-US" altLang="en-US" dirty="0"/>
              <a:t>Using random slopes to model heteroscedasticity (5.1)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A62ACD9-F9CA-7FDB-E8DC-EDEC4C879747}"/>
              </a:ext>
            </a:extLst>
          </p:cNvPr>
          <p:cNvSpPr>
            <a:spLocks noGrp="1"/>
          </p:cNvSpPr>
          <p:nvPr>
            <p:ph type="body" idx="1"/>
          </p:nvPr>
        </p:nvSpPr>
        <p:spPr/>
        <p:txBody>
          <a:bodyPr/>
          <a:lstStyle/>
          <a:p>
            <a:r>
              <a:rPr lang="en-US" dirty="0"/>
              <a:t>Model 3</a:t>
            </a:r>
          </a:p>
        </p:txBody>
      </p:sp>
      <p:sp>
        <p:nvSpPr>
          <p:cNvPr id="7" name="Content Placeholder 6">
            <a:extLst>
              <a:ext uri="{FF2B5EF4-FFF2-40B4-BE49-F238E27FC236}">
                <a16:creationId xmlns:a16="http://schemas.microsoft.com/office/drawing/2014/main" id="{12479F3A-BB3A-548E-90D5-4E1BD2783035}"/>
              </a:ext>
            </a:extLst>
          </p:cNvPr>
          <p:cNvSpPr>
            <a:spLocks noGrp="1"/>
          </p:cNvSpPr>
          <p:nvPr>
            <p:ph sz="half" idx="2"/>
          </p:nvPr>
        </p:nvSpPr>
        <p:spPr/>
        <p:txBody>
          <a:bodyPr/>
          <a:lstStyle/>
          <a:p>
            <a:endParaRPr lang="en-US" dirty="0"/>
          </a:p>
        </p:txBody>
      </p:sp>
      <p:sp>
        <p:nvSpPr>
          <p:cNvPr id="8" name="Text Placeholder 7">
            <a:extLst>
              <a:ext uri="{FF2B5EF4-FFF2-40B4-BE49-F238E27FC236}">
                <a16:creationId xmlns:a16="http://schemas.microsoft.com/office/drawing/2014/main" id="{C97067C3-FCE0-57EA-CA83-A13FB03393CE}"/>
              </a:ext>
            </a:extLst>
          </p:cNvPr>
          <p:cNvSpPr>
            <a:spLocks noGrp="1"/>
          </p:cNvSpPr>
          <p:nvPr>
            <p:ph type="body" sz="quarter" idx="3"/>
          </p:nvPr>
        </p:nvSpPr>
        <p:spPr/>
        <p:txBody>
          <a:bodyPr/>
          <a:lstStyle/>
          <a:p>
            <a:r>
              <a:rPr lang="en-US" dirty="0"/>
              <a:t>Model 4</a:t>
            </a:r>
          </a:p>
        </p:txBody>
      </p:sp>
      <p:sp>
        <p:nvSpPr>
          <p:cNvPr id="9" name="Content Placeholder 8">
            <a:extLst>
              <a:ext uri="{FF2B5EF4-FFF2-40B4-BE49-F238E27FC236}">
                <a16:creationId xmlns:a16="http://schemas.microsoft.com/office/drawing/2014/main" id="{BA19A33A-6DC7-F993-2748-9325D7669F99}"/>
              </a:ext>
            </a:extLst>
          </p:cNvPr>
          <p:cNvSpPr>
            <a:spLocks noGrp="1"/>
          </p:cNvSpPr>
          <p:nvPr>
            <p:ph sz="quarter" idx="4"/>
          </p:nvPr>
        </p:nvSpPr>
        <p:spPr/>
        <p:txBody>
          <a:bodyPr/>
          <a:lstStyle/>
          <a:p>
            <a:endParaRPr lang="en-US"/>
          </a:p>
        </p:txBody>
      </p:sp>
      <p:pic>
        <p:nvPicPr>
          <p:cNvPr id="5" name="Picture 4" descr="Model 4 with the cross level interaction between NAP and Exposure">
            <a:extLst>
              <a:ext uri="{FF2B5EF4-FFF2-40B4-BE49-F238E27FC236}">
                <a16:creationId xmlns:a16="http://schemas.microsoft.com/office/drawing/2014/main" id="{B03A1BE6-9EB0-6BD6-B7D9-41F5753B2889}"/>
              </a:ext>
            </a:extLst>
          </p:cNvPr>
          <p:cNvPicPr>
            <a:picLocks noChangeAspect="1"/>
          </p:cNvPicPr>
          <p:nvPr/>
        </p:nvPicPr>
        <p:blipFill>
          <a:blip r:embed="rId2"/>
          <a:stretch>
            <a:fillRect/>
          </a:stretch>
        </p:blipFill>
        <p:spPr>
          <a:xfrm>
            <a:off x="4876800" y="4150519"/>
            <a:ext cx="3429000" cy="2197024"/>
          </a:xfrm>
          <a:prstGeom prst="rect">
            <a:avLst/>
          </a:prstGeom>
        </p:spPr>
      </p:pic>
      <p:pic>
        <p:nvPicPr>
          <p:cNvPr id="11" name="Picture 10" descr="summary table for model 4">
            <a:extLst>
              <a:ext uri="{FF2B5EF4-FFF2-40B4-BE49-F238E27FC236}">
                <a16:creationId xmlns:a16="http://schemas.microsoft.com/office/drawing/2014/main" id="{16442B88-B398-D174-635C-9974A3D66A74}"/>
              </a:ext>
            </a:extLst>
          </p:cNvPr>
          <p:cNvPicPr>
            <a:picLocks noChangeAspect="1"/>
          </p:cNvPicPr>
          <p:nvPr/>
        </p:nvPicPr>
        <p:blipFill>
          <a:blip r:embed="rId3"/>
          <a:stretch>
            <a:fillRect/>
          </a:stretch>
        </p:blipFill>
        <p:spPr>
          <a:xfrm>
            <a:off x="4645025" y="2160587"/>
            <a:ext cx="4152900" cy="1981200"/>
          </a:xfrm>
          <a:prstGeom prst="rect">
            <a:avLst/>
          </a:prstGeom>
        </p:spPr>
      </p:pic>
      <p:pic>
        <p:nvPicPr>
          <p:cNvPr id="12" name="Picture 11" descr="summary table output for model 3">
            <a:extLst>
              <a:ext uri="{FF2B5EF4-FFF2-40B4-BE49-F238E27FC236}">
                <a16:creationId xmlns:a16="http://schemas.microsoft.com/office/drawing/2014/main" id="{12FDEC61-5CAA-DAE5-6F2A-5C1095942696}"/>
              </a:ext>
            </a:extLst>
          </p:cNvPr>
          <p:cNvPicPr>
            <a:picLocks noChangeAspect="1"/>
          </p:cNvPicPr>
          <p:nvPr/>
        </p:nvPicPr>
        <p:blipFill>
          <a:blip r:embed="rId4"/>
          <a:stretch>
            <a:fillRect/>
          </a:stretch>
        </p:blipFill>
        <p:spPr>
          <a:xfrm>
            <a:off x="457200" y="2201163"/>
            <a:ext cx="3790950" cy="1752600"/>
          </a:xfrm>
          <a:prstGeom prst="rect">
            <a:avLst/>
          </a:prstGeom>
        </p:spPr>
      </p:pic>
      <p:pic>
        <p:nvPicPr>
          <p:cNvPr id="13" name="Picture 12" descr="Model 3 with random slopes for the beaches">
            <a:extLst>
              <a:ext uri="{FF2B5EF4-FFF2-40B4-BE49-F238E27FC236}">
                <a16:creationId xmlns:a16="http://schemas.microsoft.com/office/drawing/2014/main" id="{88C0BA92-E851-A10C-3BB9-E20FEE274202}"/>
              </a:ext>
            </a:extLst>
          </p:cNvPr>
          <p:cNvPicPr>
            <a:picLocks noChangeAspect="1"/>
          </p:cNvPicPr>
          <p:nvPr/>
        </p:nvPicPr>
        <p:blipFill>
          <a:blip r:embed="rId5"/>
          <a:stretch>
            <a:fillRect/>
          </a:stretch>
        </p:blipFill>
        <p:spPr>
          <a:xfrm>
            <a:off x="457200" y="4095750"/>
            <a:ext cx="3679621" cy="2305050"/>
          </a:xfrm>
          <a:prstGeom prst="rect">
            <a:avLst/>
          </a:prstGeom>
        </p:spPr>
      </p:pic>
      <p:pic>
        <p:nvPicPr>
          <p:cNvPr id="15" name="Picture 14" descr="likelihood ratio test for comparing models 3 and 4 has p-value = .04252">
            <a:extLst>
              <a:ext uri="{FF2B5EF4-FFF2-40B4-BE49-F238E27FC236}">
                <a16:creationId xmlns:a16="http://schemas.microsoft.com/office/drawing/2014/main" id="{B65A1209-7097-7274-C4BE-0FC40893E248}"/>
              </a:ext>
            </a:extLst>
          </p:cNvPr>
          <p:cNvPicPr>
            <a:picLocks noChangeAspect="1"/>
          </p:cNvPicPr>
          <p:nvPr/>
        </p:nvPicPr>
        <p:blipFill>
          <a:blip r:embed="rId6"/>
          <a:stretch>
            <a:fillRect/>
          </a:stretch>
        </p:blipFill>
        <p:spPr>
          <a:xfrm>
            <a:off x="3154680" y="369000"/>
            <a:ext cx="5143500" cy="1190625"/>
          </a:xfrm>
          <a:prstGeom prst="rect">
            <a:avLst/>
          </a:prstGeom>
        </p:spPr>
      </p:pic>
      <p:sp>
        <p:nvSpPr>
          <p:cNvPr id="2" name="Title 1">
            <a:extLst>
              <a:ext uri="{FF2B5EF4-FFF2-40B4-BE49-F238E27FC236}">
                <a16:creationId xmlns:a16="http://schemas.microsoft.com/office/drawing/2014/main" id="{BD2F03F8-8DBD-E7BA-8F93-664C30996D10}"/>
              </a:ext>
            </a:extLst>
          </p:cNvPr>
          <p:cNvSpPr>
            <a:spLocks noGrp="1"/>
          </p:cNvSpPr>
          <p:nvPr>
            <p:ph type="title"/>
          </p:nvPr>
        </p:nvSpPr>
        <p:spPr/>
        <p:txBody>
          <a:bodyPr/>
          <a:lstStyle/>
          <a:p>
            <a:r>
              <a:rPr lang="en-US" dirty="0"/>
              <a:t>Model 3 vs. </a:t>
            </a:r>
            <a:br>
              <a:rPr lang="en-US" dirty="0"/>
            </a:br>
            <a:r>
              <a:rPr lang="en-US" dirty="0"/>
              <a:t>Model 4</a:t>
            </a:r>
          </a:p>
        </p:txBody>
      </p:sp>
    </p:spTree>
    <p:extLst>
      <p:ext uri="{BB962C8B-B14F-4D97-AF65-F5344CB8AC3E}">
        <p14:creationId xmlns:p14="http://schemas.microsoft.com/office/powerpoint/2010/main" val="1902249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B7026-098E-6415-AAE7-EBA4CCB998CF}"/>
              </a:ext>
            </a:extLst>
          </p:cNvPr>
          <p:cNvSpPr>
            <a:spLocks noGrp="1"/>
          </p:cNvSpPr>
          <p:nvPr>
            <p:ph type="title"/>
          </p:nvPr>
        </p:nvSpPr>
        <p:spPr/>
        <p:txBody>
          <a:bodyPr/>
          <a:lstStyle/>
          <a:p>
            <a:r>
              <a:rPr lang="en-US" dirty="0"/>
              <a:t>Computer problem 11</a:t>
            </a:r>
          </a:p>
        </p:txBody>
      </p:sp>
      <p:sp>
        <p:nvSpPr>
          <p:cNvPr id="3" name="Content Placeholder 2">
            <a:extLst>
              <a:ext uri="{FF2B5EF4-FFF2-40B4-BE49-F238E27FC236}">
                <a16:creationId xmlns:a16="http://schemas.microsoft.com/office/drawing/2014/main" id="{AB22FD64-F607-ACEE-656F-F7EA08D697C7}"/>
              </a:ext>
            </a:extLst>
          </p:cNvPr>
          <p:cNvSpPr>
            <a:spLocks noGrp="1"/>
          </p:cNvSpPr>
          <p:nvPr>
            <p:ph idx="1"/>
          </p:nvPr>
        </p:nvSpPr>
        <p:spPr/>
        <p:txBody>
          <a:bodyPr/>
          <a:lstStyle/>
          <a:p>
            <a:endParaRPr lang="en-US"/>
          </a:p>
        </p:txBody>
      </p:sp>
      <p:sp>
        <p:nvSpPr>
          <p:cNvPr id="4" name="AutoShape 2">
            <a:extLst>
              <a:ext uri="{FF2B5EF4-FFF2-40B4-BE49-F238E27FC236}">
                <a16:creationId xmlns:a16="http://schemas.microsoft.com/office/drawing/2014/main" id="{E7A569CA-5085-2CD6-4468-6324D038579A}"/>
              </a:ext>
              <a:ext uri="{C183D7F6-B498-43B3-948B-1728B52AA6E4}">
                <adec:decorative xmlns:adec="http://schemas.microsoft.com/office/drawing/2017/decorative" val="1"/>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a:extLst>
              <a:ext uri="{FF2B5EF4-FFF2-40B4-BE49-F238E27FC236}">
                <a16:creationId xmlns:a16="http://schemas.microsoft.com/office/drawing/2014/main" id="{6220C0BE-916E-1AE6-BC18-ED0D42A07BFB}"/>
              </a:ext>
              <a:ext uri="{C183D7F6-B498-43B3-948B-1728B52AA6E4}">
                <adec:decorative xmlns:adec="http://schemas.microsoft.com/office/drawing/2017/decorative" val="1"/>
              </a:ext>
            </a:extLst>
          </p:cNvPr>
          <p:cNvSpPr>
            <a:spLocks noChangeAspect="1" noChangeArrowheads="1"/>
          </p:cNvSpPr>
          <p:nvPr/>
        </p:nvSpPr>
        <p:spPr bwMode="auto">
          <a:xfrm>
            <a:off x="4572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descr="the low exposure beaches have overall slope and then some random errors to get to the beach specific lines as well as within beach random errors off the beach line.">
            <a:extLst>
              <a:ext uri="{FF2B5EF4-FFF2-40B4-BE49-F238E27FC236}">
                <a16:creationId xmlns:a16="http://schemas.microsoft.com/office/drawing/2014/main" id="{218E4DD5-B6D7-67CC-8350-CC980D81A3BC}"/>
              </a:ext>
            </a:extLst>
          </p:cNvPr>
          <p:cNvPicPr>
            <a:picLocks noChangeAspect="1"/>
          </p:cNvPicPr>
          <p:nvPr/>
        </p:nvPicPr>
        <p:blipFill>
          <a:blip r:embed="rId3"/>
          <a:stretch>
            <a:fillRect/>
          </a:stretch>
        </p:blipFill>
        <p:spPr>
          <a:xfrm>
            <a:off x="1190625" y="1066800"/>
            <a:ext cx="6762750" cy="4105275"/>
          </a:xfrm>
          <a:prstGeom prst="rect">
            <a:avLst/>
          </a:prstGeom>
        </p:spPr>
      </p:pic>
      <p:sp>
        <p:nvSpPr>
          <p:cNvPr id="9" name="TextBox 8">
            <a:extLst>
              <a:ext uri="{FF2B5EF4-FFF2-40B4-BE49-F238E27FC236}">
                <a16:creationId xmlns:a16="http://schemas.microsoft.com/office/drawing/2014/main" id="{2A86421B-17EC-6A17-AD12-34E4AF8C6F55}"/>
              </a:ext>
            </a:extLst>
          </p:cNvPr>
          <p:cNvSpPr txBox="1"/>
          <p:nvPr/>
        </p:nvSpPr>
        <p:spPr>
          <a:xfrm>
            <a:off x="6858000" y="1828800"/>
            <a:ext cx="1874519" cy="646331"/>
          </a:xfrm>
          <a:prstGeom prst="rect">
            <a:avLst/>
          </a:prstGeom>
          <a:noFill/>
        </p:spPr>
        <p:txBody>
          <a:bodyPr wrap="square" rtlCol="0">
            <a:spAutoFit/>
          </a:bodyPr>
          <a:lstStyle/>
          <a:p>
            <a:r>
              <a:rPr lang="en-US" dirty="0"/>
              <a:t>Just to improve colors</a:t>
            </a:r>
          </a:p>
        </p:txBody>
      </p:sp>
      <p:cxnSp>
        <p:nvCxnSpPr>
          <p:cNvPr id="11" name="Straight Arrow Connector 10" descr="random effects changing one beach line from the low exposure group">
            <a:extLst>
              <a:ext uri="{FF2B5EF4-FFF2-40B4-BE49-F238E27FC236}">
                <a16:creationId xmlns:a16="http://schemas.microsoft.com/office/drawing/2014/main" id="{9DCCA613-9A31-2F77-C29D-641D1BC2D004}"/>
              </a:ext>
            </a:extLst>
          </p:cNvPr>
          <p:cNvCxnSpPr/>
          <p:nvPr/>
        </p:nvCxnSpPr>
        <p:spPr>
          <a:xfrm flipV="1">
            <a:off x="2438400" y="2128838"/>
            <a:ext cx="0" cy="53340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3" name="Straight Arrow Connector 12" descr="small within group residual around the beach line">
            <a:extLst>
              <a:ext uri="{FF2B5EF4-FFF2-40B4-BE49-F238E27FC236}">
                <a16:creationId xmlns:a16="http://schemas.microsoft.com/office/drawing/2014/main" id="{FCDF52F2-1442-10B5-BDA7-1AC4558D8B71}"/>
              </a:ext>
              <a:ext uri="{C183D7F6-B498-43B3-948B-1728B52AA6E4}">
                <adec:decorative xmlns:adec="http://schemas.microsoft.com/office/drawing/2017/decorative" val="0"/>
              </a:ext>
            </a:extLst>
          </p:cNvPr>
          <p:cNvCxnSpPr/>
          <p:nvPr/>
        </p:nvCxnSpPr>
        <p:spPr>
          <a:xfrm flipV="1">
            <a:off x="2362200" y="3729038"/>
            <a:ext cx="0" cy="15240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14" name="TextBox 13">
            <a:extLst>
              <a:ext uri="{FF2B5EF4-FFF2-40B4-BE49-F238E27FC236}">
                <a16:creationId xmlns:a16="http://schemas.microsoft.com/office/drawing/2014/main" id="{88B32A74-F1D4-575F-82E6-BF03B39E4C64}"/>
              </a:ext>
            </a:extLst>
          </p:cNvPr>
          <p:cNvSpPr txBox="1"/>
          <p:nvPr/>
        </p:nvSpPr>
        <p:spPr>
          <a:xfrm>
            <a:off x="304800" y="5334000"/>
            <a:ext cx="8381998" cy="1477328"/>
          </a:xfrm>
          <a:prstGeom prst="rect">
            <a:avLst/>
          </a:prstGeom>
          <a:solidFill>
            <a:schemeClr val="bg1"/>
          </a:solidFill>
        </p:spPr>
        <p:txBody>
          <a:bodyPr wrap="square" rtlCol="0">
            <a:spAutoFit/>
          </a:bodyPr>
          <a:lstStyle/>
          <a:p>
            <a:r>
              <a:rPr lang="en-US" b="0" i="0" dirty="0">
                <a:solidFill>
                  <a:srgbClr val="2D3B45"/>
                </a:solidFill>
                <a:effectLst/>
                <a:latin typeface="Lato Extended"/>
              </a:rPr>
              <a:t>The residual standard error increased. This tells us that including the interaction term may account for slightly less within group variance in exchange for modelling the relationship between beaches more accurately. This is not necessarily better or worse, more so preference in what you intend to learn about the data. </a:t>
            </a:r>
            <a:endParaRPr lang="en-US" dirty="0"/>
          </a:p>
        </p:txBody>
      </p:sp>
      <p:cxnSp>
        <p:nvCxnSpPr>
          <p:cNvPr id="16" name="Straight Arrow Connector 15" descr="large within beach residual around beach line">
            <a:extLst>
              <a:ext uri="{FF2B5EF4-FFF2-40B4-BE49-F238E27FC236}">
                <a16:creationId xmlns:a16="http://schemas.microsoft.com/office/drawing/2014/main" id="{0D2A5778-17D2-F4DE-8ADD-1BAC6FC6A764}"/>
              </a:ext>
            </a:extLst>
          </p:cNvPr>
          <p:cNvCxnSpPr/>
          <p:nvPr/>
        </p:nvCxnSpPr>
        <p:spPr>
          <a:xfrm flipV="1">
            <a:off x="2895600" y="1295400"/>
            <a:ext cx="0" cy="990600"/>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spTree>
    <p:extLst>
      <p:ext uri="{BB962C8B-B14F-4D97-AF65-F5344CB8AC3E}">
        <p14:creationId xmlns:p14="http://schemas.microsoft.com/office/powerpoint/2010/main" val="2758909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3" name="Content Placeholder 2"/>
          <p:cNvSpPr>
            <a:spLocks noGrp="1"/>
          </p:cNvSpPr>
          <p:nvPr>
            <p:ph idx="1"/>
          </p:nvPr>
        </p:nvSpPr>
        <p:spPr/>
        <p:txBody>
          <a:bodyPr/>
          <a:lstStyle/>
          <a:p>
            <a:r>
              <a:rPr lang="en-US" dirty="0"/>
              <a:t>In cases where the explanation of the random effects works extremely well, one may end up with models with no random effects at level two… random intercepts, slope have zero variance.. Omitted.. The resulting model may be analyzed just as well with OLS regression analysis… within group dependence has been fully explained by the available explanatory variables/interactions (no more dependence in the </a:t>
            </a:r>
            <a:r>
              <a:rPr lang="en-US" i="1" dirty="0"/>
              <a:t>residuals</a:t>
            </a:r>
            <a:r>
              <a:rPr lang="en-US" dirty="0"/>
              <a:t>)</a:t>
            </a:r>
          </a:p>
        </p:txBody>
      </p:sp>
    </p:spTree>
    <p:extLst>
      <p:ext uri="{BB962C8B-B14F-4D97-AF65-F5344CB8AC3E}">
        <p14:creationId xmlns:p14="http://schemas.microsoft.com/office/powerpoint/2010/main" val="30643963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3C3AE-CE1C-B625-980A-887C2C77DD10}"/>
              </a:ext>
            </a:extLst>
          </p:cNvPr>
          <p:cNvSpPr>
            <a:spLocks noGrp="1"/>
          </p:cNvSpPr>
          <p:nvPr>
            <p:ph type="title"/>
          </p:nvPr>
        </p:nvSpPr>
        <p:spPr/>
        <p:txBody>
          <a:bodyPr/>
          <a:lstStyle/>
          <a:p>
            <a:r>
              <a:rPr lang="en-US" dirty="0"/>
              <a:t>Model selection</a:t>
            </a:r>
          </a:p>
        </p:txBody>
      </p:sp>
      <p:sp>
        <p:nvSpPr>
          <p:cNvPr id="7" name="Content Placeholder 6">
            <a:extLst>
              <a:ext uri="{FF2B5EF4-FFF2-40B4-BE49-F238E27FC236}">
                <a16:creationId xmlns:a16="http://schemas.microsoft.com/office/drawing/2014/main" id="{DA4F84B9-BEDF-0A84-EB67-75DAAA691111}"/>
              </a:ext>
            </a:extLst>
          </p:cNvPr>
          <p:cNvSpPr>
            <a:spLocks noGrp="1"/>
          </p:cNvSpPr>
          <p:nvPr>
            <p:ph idx="1"/>
          </p:nvPr>
        </p:nvSpPr>
        <p:spPr/>
        <p:txBody>
          <a:bodyPr/>
          <a:lstStyle/>
          <a:p>
            <a:r>
              <a:rPr lang="en-US" dirty="0"/>
              <a:t>Many recommend starting with all the fixed effects and interactions, decide on the random effects (REML), then pare down fixed effects (ML), report final model (REML)</a:t>
            </a:r>
          </a:p>
          <a:p>
            <a:pPr lvl="1"/>
            <a:r>
              <a:rPr lang="en-US" dirty="0"/>
              <a:t>Well chosen level 2 variables/cross level interactions can reduce need for random slopes</a:t>
            </a:r>
          </a:p>
          <a:p>
            <a:pPr lvl="1"/>
            <a:endParaRPr lang="en-US" dirty="0"/>
          </a:p>
        </p:txBody>
      </p:sp>
    </p:spTree>
    <p:extLst>
      <p:ext uri="{BB962C8B-B14F-4D97-AF65-F5344CB8AC3E}">
        <p14:creationId xmlns:p14="http://schemas.microsoft.com/office/powerpoint/2010/main" val="1459506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36245-BAC6-01A2-63FA-B08A723BEF3D}"/>
              </a:ext>
            </a:extLst>
          </p:cNvPr>
          <p:cNvSpPr>
            <a:spLocks noGrp="1"/>
          </p:cNvSpPr>
          <p:nvPr>
            <p:ph type="title"/>
          </p:nvPr>
        </p:nvSpPr>
        <p:spPr/>
        <p:txBody>
          <a:bodyPr/>
          <a:lstStyle/>
          <a:p>
            <a:r>
              <a:rPr lang="en-US" dirty="0"/>
              <a:t>Bad model selection?</a:t>
            </a:r>
          </a:p>
        </p:txBody>
      </p:sp>
      <p:sp>
        <p:nvSpPr>
          <p:cNvPr id="3" name="Content Placeholder 2">
            <a:extLst>
              <a:ext uri="{FF2B5EF4-FFF2-40B4-BE49-F238E27FC236}">
                <a16:creationId xmlns:a16="http://schemas.microsoft.com/office/drawing/2014/main" id="{70F02540-DE5D-6A06-F0D8-F43B23AC0395}"/>
              </a:ext>
            </a:extLst>
          </p:cNvPr>
          <p:cNvSpPr>
            <a:spLocks noGrp="1"/>
          </p:cNvSpPr>
          <p:nvPr>
            <p:ph idx="1"/>
          </p:nvPr>
        </p:nvSpPr>
        <p:spPr>
          <a:xfrm>
            <a:off x="228600" y="1600200"/>
            <a:ext cx="8458200" cy="4530725"/>
          </a:xfrm>
        </p:spPr>
        <p:txBody>
          <a:bodyPr/>
          <a:lstStyle/>
          <a:p>
            <a:pPr marL="0" indent="0" latinLnBrk="1">
              <a:buNone/>
            </a:pPr>
            <a:r>
              <a:rPr lang="en-US" sz="1500" dirty="0">
                <a:latin typeface="Courier New" panose="02070309020205020404" pitchFamily="49" charset="0"/>
                <a:cs typeface="Courier New" panose="02070309020205020404" pitchFamily="49" charset="0"/>
              </a:rPr>
              <a:t>model1 = </a:t>
            </a:r>
            <a:r>
              <a:rPr lang="en-US" sz="1500" dirty="0" err="1">
                <a:latin typeface="Courier New" panose="02070309020205020404" pitchFamily="49" charset="0"/>
                <a:cs typeface="Courier New" panose="02070309020205020404" pitchFamily="49" charset="0"/>
              </a:rPr>
              <a:t>gls</a:t>
            </a:r>
            <a:r>
              <a:rPr lang="en-US" sz="1500" dirty="0">
                <a:latin typeface="Courier New" panose="02070309020205020404" pitchFamily="49" charset="0"/>
                <a:cs typeface="Courier New" panose="02070309020205020404" pitchFamily="49" charset="0"/>
              </a:rPr>
              <a:t>(Richness ~ NAP , data  = </a:t>
            </a:r>
            <a:r>
              <a:rPr lang="en-US" sz="1500" dirty="0" err="1">
                <a:latin typeface="Courier New" panose="02070309020205020404" pitchFamily="49" charset="0"/>
                <a:cs typeface="Courier New" panose="02070309020205020404" pitchFamily="49" charset="0"/>
              </a:rPr>
              <a:t>rikzdata</a:t>
            </a:r>
            <a:r>
              <a:rPr lang="en-US" sz="1500" dirty="0">
                <a:latin typeface="Courier New" panose="02070309020205020404" pitchFamily="49" charset="0"/>
                <a:cs typeface="Courier New" panose="02070309020205020404" pitchFamily="49" charset="0"/>
              </a:rPr>
              <a:t>)</a:t>
            </a:r>
          </a:p>
          <a:p>
            <a:pPr marL="0" indent="0" latinLnBrk="1">
              <a:buNone/>
            </a:pPr>
            <a:r>
              <a:rPr lang="en-US" sz="1500" dirty="0">
                <a:latin typeface="Courier New" panose="02070309020205020404" pitchFamily="49" charset="0"/>
                <a:cs typeface="Courier New" panose="02070309020205020404" pitchFamily="49" charset="0"/>
              </a:rPr>
              <a:t>model2 = </a:t>
            </a:r>
            <a:r>
              <a:rPr lang="en-US" sz="1500" dirty="0" err="1">
                <a:latin typeface="Courier New" panose="02070309020205020404" pitchFamily="49" charset="0"/>
                <a:cs typeface="Courier New" panose="02070309020205020404" pitchFamily="49" charset="0"/>
              </a:rPr>
              <a:t>lme</a:t>
            </a:r>
            <a:r>
              <a:rPr lang="en-US" sz="1500" dirty="0">
                <a:latin typeface="Courier New" panose="02070309020205020404" pitchFamily="49" charset="0"/>
                <a:cs typeface="Courier New" panose="02070309020205020404" pitchFamily="49" charset="0"/>
              </a:rPr>
              <a:t>(Richness ~ NAP, random = ~1 | Beach, data = </a:t>
            </a:r>
            <a:r>
              <a:rPr lang="en-US" sz="1500" dirty="0" err="1">
                <a:latin typeface="Courier New" panose="02070309020205020404" pitchFamily="49" charset="0"/>
                <a:cs typeface="Courier New" panose="02070309020205020404" pitchFamily="49" charset="0"/>
              </a:rPr>
              <a:t>rikzdata</a:t>
            </a:r>
            <a:r>
              <a:rPr lang="en-US" sz="1500" dirty="0">
                <a:latin typeface="Courier New" panose="02070309020205020404" pitchFamily="49" charset="0"/>
                <a:cs typeface="Courier New" panose="02070309020205020404" pitchFamily="49" charset="0"/>
              </a:rPr>
              <a:t>)</a:t>
            </a:r>
          </a:p>
          <a:p>
            <a:pPr marL="0" indent="0" latinLnBrk="1">
              <a:buNone/>
            </a:pPr>
            <a:r>
              <a:rPr lang="en-US" sz="1500" dirty="0">
                <a:latin typeface="Courier New" panose="02070309020205020404" pitchFamily="49" charset="0"/>
                <a:cs typeface="Courier New" panose="02070309020205020404" pitchFamily="49" charset="0"/>
              </a:rPr>
              <a:t>model3 = </a:t>
            </a:r>
            <a:r>
              <a:rPr lang="en-US" sz="1500" dirty="0" err="1">
                <a:latin typeface="Courier New" panose="02070309020205020404" pitchFamily="49" charset="0"/>
                <a:cs typeface="Courier New" panose="02070309020205020404" pitchFamily="49" charset="0"/>
              </a:rPr>
              <a:t>lme</a:t>
            </a:r>
            <a:r>
              <a:rPr lang="en-US" sz="1500" dirty="0">
                <a:latin typeface="Courier New" panose="02070309020205020404" pitchFamily="49" charset="0"/>
                <a:cs typeface="Courier New" panose="02070309020205020404" pitchFamily="49" charset="0"/>
              </a:rPr>
              <a:t>(Richness ~ NAP, random = ~1 + NAP | Beach, data = </a:t>
            </a:r>
            <a:r>
              <a:rPr lang="en-US" sz="1500" dirty="0" err="1">
                <a:latin typeface="Courier New" panose="02070309020205020404" pitchFamily="49" charset="0"/>
                <a:cs typeface="Courier New" panose="02070309020205020404" pitchFamily="49" charset="0"/>
              </a:rPr>
              <a:t>rikzdata</a:t>
            </a:r>
            <a:r>
              <a:rPr lang="en-US" sz="1500" dirty="0">
                <a:latin typeface="Courier New" panose="02070309020205020404" pitchFamily="49" charset="0"/>
                <a:cs typeface="Courier New" panose="02070309020205020404" pitchFamily="49" charset="0"/>
              </a:rPr>
              <a:t>)</a:t>
            </a:r>
          </a:p>
          <a:p>
            <a:pPr marL="0" indent="0" latinLnBrk="1">
              <a:buNone/>
            </a:pPr>
            <a:r>
              <a:rPr lang="en-US" sz="1500" dirty="0">
                <a:latin typeface="Courier New" panose="02070309020205020404" pitchFamily="49" charset="0"/>
                <a:cs typeface="Courier New" panose="02070309020205020404" pitchFamily="49" charset="0"/>
              </a:rPr>
              <a:t>model4 = </a:t>
            </a:r>
            <a:r>
              <a:rPr lang="en-US" sz="1500" dirty="0" err="1">
                <a:latin typeface="Courier New" panose="02070309020205020404" pitchFamily="49" charset="0"/>
                <a:cs typeface="Courier New" panose="02070309020205020404" pitchFamily="49" charset="0"/>
              </a:rPr>
              <a:t>lme</a:t>
            </a:r>
            <a:r>
              <a:rPr lang="en-US" sz="1500" dirty="0">
                <a:latin typeface="Courier New" panose="02070309020205020404" pitchFamily="49" charset="0"/>
                <a:cs typeface="Courier New" panose="02070309020205020404" pitchFamily="49" charset="0"/>
              </a:rPr>
              <a:t>(Richness ~ NAP + </a:t>
            </a:r>
            <a:r>
              <a:rPr lang="en-US" sz="1500" dirty="0" err="1">
                <a:latin typeface="Courier New" panose="02070309020205020404" pitchFamily="49" charset="0"/>
                <a:cs typeface="Courier New" panose="02070309020205020404" pitchFamily="49" charset="0"/>
              </a:rPr>
              <a:t>ExposureCat</a:t>
            </a:r>
            <a:r>
              <a:rPr lang="en-US" sz="1500" dirty="0">
                <a:latin typeface="Courier New" panose="02070309020205020404" pitchFamily="49" charset="0"/>
                <a:cs typeface="Courier New" panose="02070309020205020404" pitchFamily="49" charset="0"/>
              </a:rPr>
              <a:t> , random = ~1 + NAP | Beach)</a:t>
            </a:r>
          </a:p>
          <a:p>
            <a:pPr marL="0" indent="0" latinLnBrk="1">
              <a:buNone/>
            </a:pPr>
            <a:r>
              <a:rPr lang="en-US" sz="1500" dirty="0">
                <a:latin typeface="Courier New" panose="02070309020205020404" pitchFamily="49" charset="0"/>
                <a:cs typeface="Courier New" panose="02070309020205020404" pitchFamily="49" charset="0"/>
              </a:rPr>
              <a:t> </a:t>
            </a:r>
          </a:p>
          <a:p>
            <a:pPr marL="0" indent="0" latinLnBrk="1">
              <a:buNone/>
            </a:pPr>
            <a:r>
              <a:rPr lang="en-US" sz="1500" dirty="0">
                <a:latin typeface="Courier New" panose="02070309020205020404" pitchFamily="49" charset="0"/>
                <a:cs typeface="Courier New" panose="02070309020205020404" pitchFamily="49" charset="0"/>
              </a:rPr>
              <a:t>Model </a:t>
            </a:r>
            <a:r>
              <a:rPr lang="en-US" sz="1500" dirty="0" err="1">
                <a:latin typeface="Courier New" panose="02070309020205020404" pitchFamily="49" charset="0"/>
                <a:cs typeface="Courier New" panose="02070309020205020404" pitchFamily="49" charset="0"/>
              </a:rPr>
              <a:t>df</a:t>
            </a:r>
            <a:r>
              <a:rPr lang="en-US" sz="1500" dirty="0">
                <a:latin typeface="Courier New" panose="02070309020205020404" pitchFamily="49" charset="0"/>
                <a:cs typeface="Courier New" panose="02070309020205020404" pitchFamily="49" charset="0"/>
              </a:rPr>
              <a:t>      AIC      BIC    </a:t>
            </a:r>
            <a:r>
              <a:rPr lang="en-US" sz="1500" dirty="0" err="1">
                <a:latin typeface="Courier New" panose="02070309020205020404" pitchFamily="49" charset="0"/>
                <a:cs typeface="Courier New" panose="02070309020205020404" pitchFamily="49" charset="0"/>
              </a:rPr>
              <a:t>logLik</a:t>
            </a:r>
            <a:r>
              <a:rPr lang="en-US" sz="1500" dirty="0">
                <a:latin typeface="Courier New" panose="02070309020205020404" pitchFamily="49" charset="0"/>
                <a:cs typeface="Courier New" panose="02070309020205020404" pitchFamily="49" charset="0"/>
              </a:rPr>
              <a:t>   Test   </a:t>
            </a:r>
            <a:r>
              <a:rPr lang="en-US" sz="1500" dirty="0" err="1">
                <a:latin typeface="Courier New" panose="02070309020205020404" pitchFamily="49" charset="0"/>
                <a:cs typeface="Courier New" panose="02070309020205020404" pitchFamily="49" charset="0"/>
              </a:rPr>
              <a:t>L.Ratio</a:t>
            </a:r>
            <a:r>
              <a:rPr lang="en-US" sz="1500" dirty="0">
                <a:latin typeface="Courier New" panose="02070309020205020404" pitchFamily="49" charset="0"/>
                <a:cs typeface="Courier New" panose="02070309020205020404" pitchFamily="49" charset="0"/>
              </a:rPr>
              <a:t> p-value</a:t>
            </a:r>
          </a:p>
          <a:p>
            <a:pPr marL="0" indent="0" latinLnBrk="1">
              <a:buNone/>
            </a:pPr>
            <a:r>
              <a:rPr lang="en-US" sz="1500" dirty="0">
                <a:latin typeface="Courier New" panose="02070309020205020404" pitchFamily="49" charset="0"/>
                <a:cs typeface="Courier New" panose="02070309020205020404" pitchFamily="49" charset="0"/>
              </a:rPr>
              <a:t>model1     1  3 258.2010 263.4846 -126.1005                         </a:t>
            </a:r>
          </a:p>
          <a:p>
            <a:pPr marL="0" indent="0" latinLnBrk="1">
              <a:buNone/>
            </a:pPr>
            <a:r>
              <a:rPr lang="en-US" sz="1500" dirty="0">
                <a:latin typeface="Courier New" panose="02070309020205020404" pitchFamily="49" charset="0"/>
                <a:cs typeface="Courier New" panose="02070309020205020404" pitchFamily="49" charset="0"/>
              </a:rPr>
              <a:t>model2     2  4 247.4802 254.5250 -119.7401 1 vs 2 12.720753  0.0004</a:t>
            </a:r>
          </a:p>
          <a:p>
            <a:pPr marL="0" indent="0" latinLnBrk="1">
              <a:buNone/>
            </a:pPr>
            <a:r>
              <a:rPr lang="en-US" sz="1500" dirty="0">
                <a:latin typeface="Courier New" panose="02070309020205020404" pitchFamily="49" charset="0"/>
                <a:cs typeface="Courier New" panose="02070309020205020404" pitchFamily="49" charset="0"/>
              </a:rPr>
              <a:t>model3     3  6 244.3839 254.9511 -116.1919 2 vs 3  7.096378  0.0288</a:t>
            </a:r>
          </a:p>
          <a:p>
            <a:pPr marL="0" indent="0" latinLnBrk="1">
              <a:buNone/>
            </a:pPr>
            <a:r>
              <a:rPr lang="en-US" sz="1500" dirty="0">
                <a:latin typeface="Courier New" panose="02070309020205020404" pitchFamily="49" charset="0"/>
                <a:cs typeface="Courier New" panose="02070309020205020404" pitchFamily="49" charset="0"/>
              </a:rPr>
              <a:t>model4     4  7 240.5327 252.6964 -113.2663 3 vs 4  5.851181  0.0156</a:t>
            </a:r>
          </a:p>
          <a:p>
            <a:pPr marL="0" indent="0" latinLnBrk="1">
              <a:buNone/>
            </a:pPr>
            <a:r>
              <a:rPr lang="en-US" sz="1500" b="1" dirty="0">
                <a:latin typeface="Courier New" panose="02070309020205020404" pitchFamily="49" charset="0"/>
                <a:cs typeface="Courier New" panose="02070309020205020404" pitchFamily="49" charset="0"/>
              </a:rPr>
              <a:t>Model 4</a:t>
            </a:r>
          </a:p>
          <a:p>
            <a:pPr marL="0" indent="0" latinLnBrk="1">
              <a:buNone/>
            </a:pPr>
            <a:r>
              <a:rPr lang="en-US" sz="1500" dirty="0">
                <a:latin typeface="Courier New" panose="02070309020205020404" pitchFamily="49" charset="0"/>
                <a:cs typeface="Courier New" panose="02070309020205020404" pitchFamily="49" charset="0"/>
              </a:rPr>
              <a:t>Fixed effects:  Richness ~ NAP + </a:t>
            </a:r>
            <a:r>
              <a:rPr lang="en-US" sz="1500" dirty="0" err="1">
                <a:latin typeface="Courier New" panose="02070309020205020404" pitchFamily="49" charset="0"/>
                <a:cs typeface="Courier New" panose="02070309020205020404" pitchFamily="49" charset="0"/>
              </a:rPr>
              <a:t>ExposureCat</a:t>
            </a:r>
            <a:r>
              <a:rPr lang="en-US" sz="1500" dirty="0">
                <a:latin typeface="Courier New" panose="02070309020205020404" pitchFamily="49" charset="0"/>
                <a:cs typeface="Courier New" panose="02070309020205020404" pitchFamily="49" charset="0"/>
              </a:rPr>
              <a:t> </a:t>
            </a:r>
          </a:p>
          <a:p>
            <a:pPr marL="0" indent="0" latinLnBrk="1">
              <a:buNone/>
            </a:pPr>
            <a:r>
              <a:rPr lang="en-US" sz="1500" dirty="0">
                <a:latin typeface="Courier New" panose="02070309020205020404" pitchFamily="49" charset="0"/>
                <a:cs typeface="Courier New" panose="02070309020205020404" pitchFamily="49" charset="0"/>
              </a:rPr>
              <a:t>                   Value </a:t>
            </a:r>
            <a:r>
              <a:rPr lang="en-US" sz="1500" dirty="0" err="1">
                <a:latin typeface="Courier New" panose="02070309020205020404" pitchFamily="49" charset="0"/>
                <a:cs typeface="Courier New" panose="02070309020205020404" pitchFamily="49" charset="0"/>
              </a:rPr>
              <a:t>Std.Error</a:t>
            </a:r>
            <a:r>
              <a:rPr lang="en-US" sz="1500" dirty="0">
                <a:latin typeface="Courier New" panose="02070309020205020404" pitchFamily="49" charset="0"/>
                <a:cs typeface="Courier New" panose="02070309020205020404" pitchFamily="49" charset="0"/>
              </a:rPr>
              <a:t> DF   t-value p-value</a:t>
            </a:r>
          </a:p>
          <a:p>
            <a:pPr marL="0" indent="0" latinLnBrk="1">
              <a:buNone/>
            </a:pPr>
            <a:r>
              <a:rPr lang="en-US" sz="1500" dirty="0">
                <a:latin typeface="Courier New" panose="02070309020205020404" pitchFamily="49" charset="0"/>
                <a:cs typeface="Courier New" panose="02070309020205020404" pitchFamily="49" charset="0"/>
              </a:rPr>
              <a:t>(Intercept)     8.407714  1.183419 35  7.104595  0.0000</a:t>
            </a:r>
          </a:p>
          <a:p>
            <a:pPr marL="0" indent="0" latinLnBrk="1">
              <a:buNone/>
            </a:pPr>
            <a:r>
              <a:rPr lang="en-US" sz="1500" dirty="0">
                <a:latin typeface="Courier New" panose="02070309020205020404" pitchFamily="49" charset="0"/>
                <a:cs typeface="Courier New" panose="02070309020205020404" pitchFamily="49" charset="0"/>
              </a:rPr>
              <a:t>NAP            -2.808422  0.759642 35 -3.697034  0.0007</a:t>
            </a:r>
          </a:p>
          <a:p>
            <a:pPr marL="0" indent="0" latinLnBrk="1">
              <a:buNone/>
            </a:pPr>
            <a:r>
              <a:rPr lang="en-US" sz="1500" dirty="0" err="1">
                <a:latin typeface="Courier New" panose="02070309020205020404" pitchFamily="49" charset="0"/>
                <a:cs typeface="Courier New" panose="02070309020205020404" pitchFamily="49" charset="0"/>
              </a:rPr>
              <a:t>ExposureCat</a:t>
            </a:r>
            <a:r>
              <a:rPr lang="en-US" sz="1500" dirty="0">
                <a:latin typeface="Courier New" panose="02070309020205020404" pitchFamily="49" charset="0"/>
                <a:cs typeface="Courier New" panose="02070309020205020404" pitchFamily="49" charset="0"/>
              </a:rPr>
              <a:t>&gt;10 -3.704917  1.517669  7 -2.441189  0.0447</a:t>
            </a:r>
          </a:p>
          <a:p>
            <a:pPr marL="0" indent="0" latinLnBrk="1">
              <a:buNone/>
            </a:pPr>
            <a:endParaRPr lang="en-US" sz="15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435612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020DB-B807-5A84-253C-25123991C714}"/>
              </a:ext>
            </a:extLst>
          </p:cNvPr>
          <p:cNvSpPr>
            <a:spLocks noGrp="1"/>
          </p:cNvSpPr>
          <p:nvPr>
            <p:ph type="title"/>
          </p:nvPr>
        </p:nvSpPr>
        <p:spPr/>
        <p:txBody>
          <a:bodyPr/>
          <a:lstStyle/>
          <a:p>
            <a:r>
              <a:rPr lang="en-US" dirty="0"/>
              <a:t>Alternative</a:t>
            </a:r>
          </a:p>
        </p:txBody>
      </p:sp>
      <p:sp>
        <p:nvSpPr>
          <p:cNvPr id="3" name="Content Placeholder 2">
            <a:extLst>
              <a:ext uri="{FF2B5EF4-FFF2-40B4-BE49-F238E27FC236}">
                <a16:creationId xmlns:a16="http://schemas.microsoft.com/office/drawing/2014/main" id="{0E0D2527-A4C5-5500-3BC7-F4544ECD9BEF}"/>
              </a:ext>
            </a:extLst>
          </p:cNvPr>
          <p:cNvSpPr>
            <a:spLocks noGrp="1"/>
          </p:cNvSpPr>
          <p:nvPr>
            <p:ph idx="1"/>
          </p:nvPr>
        </p:nvSpPr>
        <p:spPr/>
        <p:txBody>
          <a:bodyPr/>
          <a:lstStyle/>
          <a:p>
            <a:pPr marL="0" indent="0">
              <a:buNone/>
            </a:pPr>
            <a:r>
              <a:rPr lang="en-US" sz="1500" dirty="0">
                <a:latin typeface="Courier New" panose="02070309020205020404" pitchFamily="49" charset="0"/>
                <a:cs typeface="Courier New" panose="02070309020205020404" pitchFamily="49" charset="0"/>
              </a:rPr>
              <a:t>model1 = </a:t>
            </a:r>
            <a:r>
              <a:rPr lang="en-US" sz="1500" dirty="0" err="1">
                <a:latin typeface="Courier New" panose="02070309020205020404" pitchFamily="49" charset="0"/>
                <a:cs typeface="Courier New" panose="02070309020205020404" pitchFamily="49" charset="0"/>
              </a:rPr>
              <a:t>gls</a:t>
            </a:r>
            <a:r>
              <a:rPr lang="en-US" sz="1500" dirty="0">
                <a:latin typeface="Courier New" panose="02070309020205020404" pitchFamily="49" charset="0"/>
                <a:cs typeface="Courier New" panose="02070309020205020404" pitchFamily="49" charset="0"/>
              </a:rPr>
              <a:t>(Richness ~ NAP*</a:t>
            </a:r>
            <a:r>
              <a:rPr lang="en-US" sz="1500" dirty="0" err="1">
                <a:latin typeface="Courier New" panose="02070309020205020404" pitchFamily="49" charset="0"/>
                <a:cs typeface="Courier New" panose="02070309020205020404" pitchFamily="49" charset="0"/>
              </a:rPr>
              <a:t>ExposureCat</a:t>
            </a:r>
            <a:r>
              <a:rPr lang="en-US" sz="1500" dirty="0">
                <a:latin typeface="Courier New" panose="02070309020205020404" pitchFamily="49" charset="0"/>
                <a:cs typeface="Courier New" panose="02070309020205020404" pitchFamily="49" charset="0"/>
              </a:rPr>
              <a:t>,  data = </a:t>
            </a:r>
            <a:r>
              <a:rPr lang="en-US" sz="1500" dirty="0" err="1">
                <a:latin typeface="Courier New" panose="02070309020205020404" pitchFamily="49" charset="0"/>
                <a:cs typeface="Courier New" panose="02070309020205020404" pitchFamily="49" charset="0"/>
              </a:rPr>
              <a:t>rikzdata</a:t>
            </a:r>
            <a:r>
              <a:rPr lang="en-US" sz="1500" dirty="0">
                <a:latin typeface="Courier New" panose="02070309020205020404" pitchFamily="49" charset="0"/>
                <a:cs typeface="Courier New" panose="02070309020205020404" pitchFamily="49" charset="0"/>
              </a:rPr>
              <a:t>)</a:t>
            </a:r>
          </a:p>
          <a:p>
            <a:pPr marL="0" indent="0">
              <a:buNone/>
            </a:pPr>
            <a:r>
              <a:rPr lang="en-US" sz="1500" dirty="0">
                <a:latin typeface="Courier New" panose="02070309020205020404" pitchFamily="49" charset="0"/>
                <a:cs typeface="Courier New" panose="02070309020205020404" pitchFamily="49" charset="0"/>
              </a:rPr>
              <a:t>model2 = </a:t>
            </a:r>
            <a:r>
              <a:rPr lang="en-US" sz="1500" dirty="0" err="1">
                <a:latin typeface="Courier New" panose="02070309020205020404" pitchFamily="49" charset="0"/>
                <a:cs typeface="Courier New" panose="02070309020205020404" pitchFamily="49" charset="0"/>
              </a:rPr>
              <a:t>lme</a:t>
            </a:r>
            <a:r>
              <a:rPr lang="en-US" sz="1500" dirty="0">
                <a:latin typeface="Courier New" panose="02070309020205020404" pitchFamily="49" charset="0"/>
                <a:cs typeface="Courier New" panose="02070309020205020404" pitchFamily="49" charset="0"/>
              </a:rPr>
              <a:t>(Richness ~ NAP*</a:t>
            </a:r>
            <a:r>
              <a:rPr lang="en-US" sz="1500" dirty="0" err="1">
                <a:latin typeface="Courier New" panose="02070309020205020404" pitchFamily="49" charset="0"/>
                <a:cs typeface="Courier New" panose="02070309020205020404" pitchFamily="49" charset="0"/>
              </a:rPr>
              <a:t>ExposureCat</a:t>
            </a:r>
            <a:r>
              <a:rPr lang="en-US" sz="1500" dirty="0">
                <a:latin typeface="Courier New" panose="02070309020205020404" pitchFamily="49" charset="0"/>
                <a:cs typeface="Courier New" panose="02070309020205020404" pitchFamily="49" charset="0"/>
              </a:rPr>
              <a:t> , random = ~1  | Beach)</a:t>
            </a:r>
          </a:p>
          <a:p>
            <a:pPr marL="0" indent="0">
              <a:buNone/>
            </a:pPr>
            <a:r>
              <a:rPr lang="en-US" sz="1500" dirty="0">
                <a:latin typeface="Courier New" panose="02070309020205020404" pitchFamily="49" charset="0"/>
                <a:cs typeface="Courier New" panose="02070309020205020404" pitchFamily="49" charset="0"/>
              </a:rPr>
              <a:t>model3 = </a:t>
            </a:r>
            <a:r>
              <a:rPr lang="en-US" sz="1500" dirty="0" err="1">
                <a:latin typeface="Courier New" panose="02070309020205020404" pitchFamily="49" charset="0"/>
                <a:cs typeface="Courier New" panose="02070309020205020404" pitchFamily="49" charset="0"/>
              </a:rPr>
              <a:t>lme</a:t>
            </a:r>
            <a:r>
              <a:rPr lang="en-US" sz="1500" dirty="0">
                <a:latin typeface="Courier New" panose="02070309020205020404" pitchFamily="49" charset="0"/>
                <a:cs typeface="Courier New" panose="02070309020205020404" pitchFamily="49" charset="0"/>
              </a:rPr>
              <a:t>(Richness ~ NAP*</a:t>
            </a:r>
            <a:r>
              <a:rPr lang="en-US" sz="1500" dirty="0" err="1">
                <a:latin typeface="Courier New" panose="02070309020205020404" pitchFamily="49" charset="0"/>
                <a:cs typeface="Courier New" panose="02070309020205020404" pitchFamily="49" charset="0"/>
              </a:rPr>
              <a:t>ExposureCat</a:t>
            </a:r>
            <a:r>
              <a:rPr lang="en-US" sz="1500" dirty="0">
                <a:latin typeface="Courier New" panose="02070309020205020404" pitchFamily="49" charset="0"/>
                <a:cs typeface="Courier New" panose="02070309020205020404" pitchFamily="49" charset="0"/>
              </a:rPr>
              <a:t> , random = ~1 + NAP | Beach)</a:t>
            </a:r>
          </a:p>
          <a:p>
            <a:pPr marL="0" indent="0" latinLnBrk="1">
              <a:buNone/>
            </a:pPr>
            <a:endParaRPr lang="en-US" sz="1500" dirty="0">
              <a:latin typeface="Courier New" panose="02070309020205020404" pitchFamily="49" charset="0"/>
              <a:cs typeface="Courier New" panose="02070309020205020404" pitchFamily="49" charset="0"/>
            </a:endParaRPr>
          </a:p>
          <a:p>
            <a:pPr marL="0" indent="0" latinLnBrk="1">
              <a:buNone/>
            </a:pPr>
            <a:r>
              <a:rPr lang="en-US" sz="1500" dirty="0">
                <a:latin typeface="Courier New" panose="02070309020205020404" pitchFamily="49" charset="0"/>
                <a:cs typeface="Courier New" panose="02070309020205020404" pitchFamily="49" charset="0"/>
              </a:rPr>
              <a:t> Model </a:t>
            </a:r>
            <a:r>
              <a:rPr lang="en-US" sz="1500" dirty="0" err="1">
                <a:latin typeface="Courier New" panose="02070309020205020404" pitchFamily="49" charset="0"/>
                <a:cs typeface="Courier New" panose="02070309020205020404" pitchFamily="49" charset="0"/>
              </a:rPr>
              <a:t>df</a:t>
            </a:r>
            <a:r>
              <a:rPr lang="en-US" sz="1500" dirty="0">
                <a:latin typeface="Courier New" panose="02070309020205020404" pitchFamily="49" charset="0"/>
                <a:cs typeface="Courier New" panose="02070309020205020404" pitchFamily="49" charset="0"/>
              </a:rPr>
              <a:t>      AIC      BIC    </a:t>
            </a:r>
            <a:r>
              <a:rPr lang="en-US" sz="1500" dirty="0" err="1">
                <a:latin typeface="Courier New" panose="02070309020205020404" pitchFamily="49" charset="0"/>
                <a:cs typeface="Courier New" panose="02070309020205020404" pitchFamily="49" charset="0"/>
              </a:rPr>
              <a:t>logLik</a:t>
            </a:r>
            <a:r>
              <a:rPr lang="en-US" sz="1500" dirty="0">
                <a:latin typeface="Courier New" panose="02070309020205020404" pitchFamily="49" charset="0"/>
                <a:cs typeface="Courier New" panose="02070309020205020404" pitchFamily="49" charset="0"/>
              </a:rPr>
              <a:t>   Test  </a:t>
            </a:r>
            <a:r>
              <a:rPr lang="en-US" sz="1500" dirty="0" err="1">
                <a:latin typeface="Courier New" panose="02070309020205020404" pitchFamily="49" charset="0"/>
                <a:cs typeface="Courier New" panose="02070309020205020404" pitchFamily="49" charset="0"/>
              </a:rPr>
              <a:t>L.Ratio</a:t>
            </a:r>
            <a:r>
              <a:rPr lang="en-US" sz="1500" dirty="0">
                <a:latin typeface="Courier New" panose="02070309020205020404" pitchFamily="49" charset="0"/>
                <a:cs typeface="Courier New" panose="02070309020205020404" pitchFamily="49" charset="0"/>
              </a:rPr>
              <a:t> p-value</a:t>
            </a:r>
          </a:p>
          <a:p>
            <a:pPr marL="0" indent="0" latinLnBrk="1">
              <a:buNone/>
            </a:pPr>
            <a:r>
              <a:rPr lang="en-US" sz="1500" dirty="0">
                <a:latin typeface="Courier New" panose="02070309020205020404" pitchFamily="49" charset="0"/>
                <a:cs typeface="Courier New" panose="02070309020205020404" pitchFamily="49" charset="0"/>
              </a:rPr>
              <a:t>model1     1  5 238.5329 247.1008 -114.2665                        </a:t>
            </a:r>
          </a:p>
          <a:p>
            <a:pPr marL="0" indent="0" latinLnBrk="1">
              <a:buNone/>
            </a:pPr>
            <a:r>
              <a:rPr lang="en-US" sz="1500" dirty="0">
                <a:latin typeface="Courier New" panose="02070309020205020404" pitchFamily="49" charset="0"/>
                <a:cs typeface="Courier New" panose="02070309020205020404" pitchFamily="49" charset="0"/>
              </a:rPr>
              <a:t>model2     2  6 236.4925 246.7739 -112.2462 1 vs 2 4.040477  0.0444</a:t>
            </a:r>
          </a:p>
          <a:p>
            <a:pPr marL="0" indent="0" latinLnBrk="1">
              <a:buNone/>
            </a:pPr>
            <a:r>
              <a:rPr lang="en-US" sz="1500" dirty="0">
                <a:latin typeface="Courier New" panose="02070309020205020404" pitchFamily="49" charset="0"/>
                <a:cs typeface="Courier New" panose="02070309020205020404" pitchFamily="49" charset="0"/>
              </a:rPr>
              <a:t>model3     3  8 237.1331 250.8416 -110.5665 2 vs 3 3.359399  0.1864</a:t>
            </a:r>
          </a:p>
          <a:p>
            <a:pPr marL="0" indent="0" latinLnBrk="1">
              <a:buNone/>
            </a:pPr>
            <a:r>
              <a:rPr lang="en-US" sz="1500" b="1" dirty="0">
                <a:latin typeface="Courier New" panose="02070309020205020404" pitchFamily="49" charset="0"/>
                <a:cs typeface="Courier New" panose="02070309020205020404" pitchFamily="49" charset="0"/>
              </a:rPr>
              <a:t>Model 2</a:t>
            </a:r>
          </a:p>
          <a:p>
            <a:pPr marL="0" indent="0" latinLnBrk="1">
              <a:buNone/>
            </a:pPr>
            <a:r>
              <a:rPr lang="en-US" sz="1500" dirty="0">
                <a:latin typeface="Courier New" panose="02070309020205020404" pitchFamily="49" charset="0"/>
                <a:cs typeface="Courier New" panose="02070309020205020404" pitchFamily="49" charset="0"/>
              </a:rPr>
              <a:t>Fixed effects:  Richness ~ NAP * </a:t>
            </a:r>
            <a:r>
              <a:rPr lang="en-US" sz="1500" dirty="0" err="1">
                <a:latin typeface="Courier New" panose="02070309020205020404" pitchFamily="49" charset="0"/>
                <a:cs typeface="Courier New" panose="02070309020205020404" pitchFamily="49" charset="0"/>
              </a:rPr>
              <a:t>ExposureCat</a:t>
            </a:r>
            <a:r>
              <a:rPr lang="en-US" sz="1500" dirty="0">
                <a:latin typeface="Courier New" panose="02070309020205020404" pitchFamily="49" charset="0"/>
                <a:cs typeface="Courier New" panose="02070309020205020404" pitchFamily="49" charset="0"/>
              </a:rPr>
              <a:t> </a:t>
            </a:r>
          </a:p>
          <a:p>
            <a:pPr marL="0" indent="0" latinLnBrk="1">
              <a:buNone/>
            </a:pPr>
            <a:r>
              <a:rPr lang="en-US" sz="1500" dirty="0">
                <a:latin typeface="Courier New" panose="02070309020205020404" pitchFamily="49" charset="0"/>
                <a:cs typeface="Courier New" panose="02070309020205020404" pitchFamily="49" charset="0"/>
              </a:rPr>
              <a:t>                       Value </a:t>
            </a:r>
            <a:r>
              <a:rPr lang="en-US" sz="1500" dirty="0" err="1">
                <a:latin typeface="Courier New" panose="02070309020205020404" pitchFamily="49" charset="0"/>
                <a:cs typeface="Courier New" panose="02070309020205020404" pitchFamily="49" charset="0"/>
              </a:rPr>
              <a:t>Std.Error</a:t>
            </a:r>
            <a:r>
              <a:rPr lang="en-US" sz="1500" dirty="0">
                <a:latin typeface="Courier New" panose="02070309020205020404" pitchFamily="49" charset="0"/>
                <a:cs typeface="Courier New" panose="02070309020205020404" pitchFamily="49" charset="0"/>
              </a:rPr>
              <a:t> DF   t-value p-value</a:t>
            </a:r>
          </a:p>
          <a:p>
            <a:pPr marL="0" indent="0" latinLnBrk="1">
              <a:buNone/>
            </a:pPr>
            <a:r>
              <a:rPr lang="en-US" sz="1500" dirty="0">
                <a:latin typeface="Courier New" panose="02070309020205020404" pitchFamily="49" charset="0"/>
                <a:cs typeface="Courier New" panose="02070309020205020404" pitchFamily="49" charset="0"/>
              </a:rPr>
              <a:t>(Intercept)         8.861084 1.0208449 34  8.680147  0.0000</a:t>
            </a:r>
          </a:p>
          <a:p>
            <a:pPr marL="0" indent="0" latinLnBrk="1">
              <a:buNone/>
            </a:pPr>
            <a:r>
              <a:rPr lang="en-US" sz="1500" dirty="0">
                <a:latin typeface="Courier New" panose="02070309020205020404" pitchFamily="49" charset="0"/>
                <a:cs typeface="Courier New" panose="02070309020205020404" pitchFamily="49" charset="0"/>
              </a:rPr>
              <a:t>NAP                -3.463651 0.6278583 34 -5.516613  0.0000</a:t>
            </a:r>
          </a:p>
          <a:p>
            <a:pPr marL="0" indent="0" latinLnBrk="1">
              <a:buNone/>
            </a:pPr>
            <a:r>
              <a:rPr lang="en-US" sz="1500" dirty="0" err="1">
                <a:latin typeface="Courier New" panose="02070309020205020404" pitchFamily="49" charset="0"/>
                <a:cs typeface="Courier New" panose="02070309020205020404" pitchFamily="49" charset="0"/>
              </a:rPr>
              <a:t>ExposureCat</a:t>
            </a:r>
            <a:r>
              <a:rPr lang="en-US" sz="1500" dirty="0">
                <a:latin typeface="Courier New" panose="02070309020205020404" pitchFamily="49" charset="0"/>
                <a:cs typeface="Courier New" panose="02070309020205020404" pitchFamily="49" charset="0"/>
              </a:rPr>
              <a:t>&gt;10     -5.255617 1.5452292  7 -3.401190  0.0114</a:t>
            </a:r>
          </a:p>
          <a:p>
            <a:pPr marL="0" indent="0" latinLnBrk="1">
              <a:buNone/>
            </a:pPr>
            <a:r>
              <a:rPr lang="en-US" sz="1500" dirty="0" err="1">
                <a:latin typeface="Courier New" panose="02070309020205020404" pitchFamily="49" charset="0"/>
                <a:cs typeface="Courier New" panose="02070309020205020404" pitchFamily="49" charset="0"/>
              </a:rPr>
              <a:t>NAP:ExposureCat</a:t>
            </a:r>
            <a:r>
              <a:rPr lang="en-US" sz="1500" dirty="0">
                <a:latin typeface="Courier New" panose="02070309020205020404" pitchFamily="49" charset="0"/>
                <a:cs typeface="Courier New" panose="02070309020205020404" pitchFamily="49" charset="0"/>
              </a:rPr>
              <a:t>&gt;10  2.000464 0.9461260 34  2.114374  0.0419</a:t>
            </a:r>
          </a:p>
          <a:p>
            <a:pPr marL="0" indent="0" latinLnBrk="1">
              <a:buNone/>
            </a:pPr>
            <a:endParaRPr lang="en-US" sz="15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7898900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BB2EEDB-CC2B-01A1-C70C-E7B5D2CE63C0}"/>
              </a:ext>
            </a:extLst>
          </p:cNvPr>
          <p:cNvSpPr>
            <a:spLocks noGrp="1"/>
          </p:cNvSpPr>
          <p:nvPr>
            <p:ph type="title"/>
          </p:nvPr>
        </p:nvSpPr>
        <p:spPr/>
        <p:txBody>
          <a:bodyPr/>
          <a:lstStyle/>
          <a:p>
            <a:r>
              <a:rPr lang="en-US" dirty="0">
                <a:solidFill>
                  <a:schemeClr val="tx1"/>
                </a:solidFill>
              </a:rPr>
              <a:t>			Model 5 vs. Model 6</a:t>
            </a:r>
          </a:p>
        </p:txBody>
      </p:sp>
      <p:sp>
        <p:nvSpPr>
          <p:cNvPr id="5" name="Text Placeholder 4">
            <a:extLst>
              <a:ext uri="{FF2B5EF4-FFF2-40B4-BE49-F238E27FC236}">
                <a16:creationId xmlns:a16="http://schemas.microsoft.com/office/drawing/2014/main" id="{7DFE40FD-B904-AF46-719C-EDE73893DD38}"/>
              </a:ext>
            </a:extLst>
          </p:cNvPr>
          <p:cNvSpPr>
            <a:spLocks noGrp="1"/>
          </p:cNvSpPr>
          <p:nvPr>
            <p:ph type="body" idx="1"/>
          </p:nvPr>
        </p:nvSpPr>
        <p:spPr>
          <a:xfrm>
            <a:off x="457200" y="914400"/>
            <a:ext cx="4040188" cy="639762"/>
          </a:xfrm>
        </p:spPr>
        <p:txBody>
          <a:bodyPr/>
          <a:lstStyle/>
          <a:p>
            <a:r>
              <a:rPr lang="en-US" dirty="0"/>
              <a:t>Model 5: Random intercepts, slopes, no Exposure</a:t>
            </a:r>
          </a:p>
        </p:txBody>
      </p:sp>
      <p:sp>
        <p:nvSpPr>
          <p:cNvPr id="6" name="Content Placeholder 5">
            <a:extLst>
              <a:ext uri="{FF2B5EF4-FFF2-40B4-BE49-F238E27FC236}">
                <a16:creationId xmlns:a16="http://schemas.microsoft.com/office/drawing/2014/main" id="{A9FA205E-AB3B-5F85-BB00-E8A120401611}"/>
              </a:ext>
            </a:extLst>
          </p:cNvPr>
          <p:cNvSpPr>
            <a:spLocks noGrp="1"/>
          </p:cNvSpPr>
          <p:nvPr>
            <p:ph sz="half" idx="2"/>
          </p:nvPr>
        </p:nvSpPr>
        <p:spPr>
          <a:xfrm>
            <a:off x="457200" y="1554162"/>
            <a:ext cx="4040188" cy="3951288"/>
          </a:xfrm>
        </p:spPr>
        <p:txBody>
          <a:bodyPr/>
          <a:lstStyle/>
          <a:p>
            <a:endParaRPr lang="en-US"/>
          </a:p>
        </p:txBody>
      </p:sp>
      <p:sp>
        <p:nvSpPr>
          <p:cNvPr id="7" name="Text Placeholder 6">
            <a:extLst>
              <a:ext uri="{FF2B5EF4-FFF2-40B4-BE49-F238E27FC236}">
                <a16:creationId xmlns:a16="http://schemas.microsoft.com/office/drawing/2014/main" id="{F128C529-7D27-36DF-EB04-8297EA27AB11}"/>
              </a:ext>
            </a:extLst>
          </p:cNvPr>
          <p:cNvSpPr>
            <a:spLocks noGrp="1"/>
          </p:cNvSpPr>
          <p:nvPr>
            <p:ph type="body" sz="quarter" idx="3"/>
          </p:nvPr>
        </p:nvSpPr>
        <p:spPr>
          <a:xfrm>
            <a:off x="4645025" y="914400"/>
            <a:ext cx="4041775" cy="639762"/>
          </a:xfrm>
        </p:spPr>
        <p:txBody>
          <a:bodyPr/>
          <a:lstStyle/>
          <a:p>
            <a:r>
              <a:rPr lang="en-US" dirty="0"/>
              <a:t>Model 6: Random intercepts, Exposure</a:t>
            </a:r>
          </a:p>
        </p:txBody>
      </p:sp>
      <p:sp>
        <p:nvSpPr>
          <p:cNvPr id="8" name="Content Placeholder 7">
            <a:extLst>
              <a:ext uri="{FF2B5EF4-FFF2-40B4-BE49-F238E27FC236}">
                <a16:creationId xmlns:a16="http://schemas.microsoft.com/office/drawing/2014/main" id="{0175ECE7-F40C-235E-A16F-114A27D53BB8}"/>
              </a:ext>
            </a:extLst>
          </p:cNvPr>
          <p:cNvSpPr>
            <a:spLocks noGrp="1"/>
          </p:cNvSpPr>
          <p:nvPr>
            <p:ph sz="quarter" idx="4"/>
          </p:nvPr>
        </p:nvSpPr>
        <p:spPr/>
        <p:txBody>
          <a:bodyPr/>
          <a:lstStyle/>
          <a:p>
            <a:endParaRPr lang="en-US"/>
          </a:p>
        </p:txBody>
      </p:sp>
      <p:pic>
        <p:nvPicPr>
          <p:cNvPr id="10" name="Picture 9" descr="graph showing the fitted lines for model 5">
            <a:extLst>
              <a:ext uri="{FF2B5EF4-FFF2-40B4-BE49-F238E27FC236}">
                <a16:creationId xmlns:a16="http://schemas.microsoft.com/office/drawing/2014/main" id="{B1E4AFA9-7601-5D8C-54D9-376D63341416}"/>
              </a:ext>
            </a:extLst>
          </p:cNvPr>
          <p:cNvPicPr>
            <a:picLocks noChangeAspect="1"/>
          </p:cNvPicPr>
          <p:nvPr/>
        </p:nvPicPr>
        <p:blipFill>
          <a:blip r:embed="rId2"/>
          <a:stretch>
            <a:fillRect/>
          </a:stretch>
        </p:blipFill>
        <p:spPr>
          <a:xfrm>
            <a:off x="838200" y="1579146"/>
            <a:ext cx="3307144" cy="2154654"/>
          </a:xfrm>
          <a:prstGeom prst="rect">
            <a:avLst/>
          </a:prstGeom>
        </p:spPr>
      </p:pic>
      <p:pic>
        <p:nvPicPr>
          <p:cNvPr id="12" name="Picture 11" descr="graph showing the fitted lines for model 6 (different intercepts but same slope)">
            <a:extLst>
              <a:ext uri="{FF2B5EF4-FFF2-40B4-BE49-F238E27FC236}">
                <a16:creationId xmlns:a16="http://schemas.microsoft.com/office/drawing/2014/main" id="{1C0091D1-0057-9D67-C6F2-B131B8AB7258}"/>
              </a:ext>
            </a:extLst>
          </p:cNvPr>
          <p:cNvPicPr>
            <a:picLocks noChangeAspect="1"/>
          </p:cNvPicPr>
          <p:nvPr/>
        </p:nvPicPr>
        <p:blipFill>
          <a:blip r:embed="rId3"/>
          <a:stretch>
            <a:fillRect/>
          </a:stretch>
        </p:blipFill>
        <p:spPr>
          <a:xfrm>
            <a:off x="4931133" y="1512887"/>
            <a:ext cx="3527067" cy="2309813"/>
          </a:xfrm>
          <a:prstGeom prst="rect">
            <a:avLst/>
          </a:prstGeom>
        </p:spPr>
      </p:pic>
      <p:pic>
        <p:nvPicPr>
          <p:cNvPr id="14" name="Picture 13" descr="screenreg output for model 5 and model 6 comparison">
            <a:extLst>
              <a:ext uri="{FF2B5EF4-FFF2-40B4-BE49-F238E27FC236}">
                <a16:creationId xmlns:a16="http://schemas.microsoft.com/office/drawing/2014/main" id="{C7A6C2B8-415A-AD26-E60A-4EEAE9CD1AF7}"/>
              </a:ext>
            </a:extLst>
          </p:cNvPr>
          <p:cNvPicPr>
            <a:picLocks noChangeAspect="1"/>
          </p:cNvPicPr>
          <p:nvPr/>
        </p:nvPicPr>
        <p:blipFill>
          <a:blip r:embed="rId4"/>
          <a:stretch>
            <a:fillRect/>
          </a:stretch>
        </p:blipFill>
        <p:spPr>
          <a:xfrm>
            <a:off x="1874056" y="3798887"/>
            <a:ext cx="4800600" cy="2438400"/>
          </a:xfrm>
          <a:prstGeom prst="rect">
            <a:avLst/>
          </a:prstGeom>
        </p:spPr>
      </p:pic>
    </p:spTree>
    <p:extLst>
      <p:ext uri="{BB962C8B-B14F-4D97-AF65-F5344CB8AC3E}">
        <p14:creationId xmlns:p14="http://schemas.microsoft.com/office/powerpoint/2010/main" val="4272131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E611C-C2AB-BE4E-20FA-0174EAE76E7B}"/>
              </a:ext>
            </a:extLst>
          </p:cNvPr>
          <p:cNvSpPr>
            <a:spLocks noGrp="1"/>
          </p:cNvSpPr>
          <p:nvPr>
            <p:ph type="title"/>
          </p:nvPr>
        </p:nvSpPr>
        <p:spPr/>
        <p:txBody>
          <a:bodyPr/>
          <a:lstStyle/>
          <a:p>
            <a:r>
              <a:rPr lang="en-US" dirty="0"/>
              <a:t>Reminders</a:t>
            </a:r>
          </a:p>
        </p:txBody>
      </p:sp>
      <p:sp>
        <p:nvSpPr>
          <p:cNvPr id="3" name="Content Placeholder 2">
            <a:extLst>
              <a:ext uri="{FF2B5EF4-FFF2-40B4-BE49-F238E27FC236}">
                <a16:creationId xmlns:a16="http://schemas.microsoft.com/office/drawing/2014/main" id="{B0AD4AA1-8A7E-62AB-D104-08DFC55F3367}"/>
              </a:ext>
            </a:extLst>
          </p:cNvPr>
          <p:cNvSpPr>
            <a:spLocks noGrp="1"/>
          </p:cNvSpPr>
          <p:nvPr>
            <p:ph idx="1"/>
          </p:nvPr>
        </p:nvSpPr>
        <p:spPr/>
        <p:txBody>
          <a:bodyPr>
            <a:normAutofit fontScale="92500"/>
          </a:bodyPr>
          <a:lstStyle/>
          <a:p>
            <a:r>
              <a:rPr lang="en-US" dirty="0"/>
              <a:t>Main lesson is that how you “build” the models (e.g., forward vs. backward selection) can impact choice of “best” model</a:t>
            </a:r>
          </a:p>
          <a:p>
            <a:pPr lvl="1"/>
            <a:r>
              <a:rPr lang="en-US" dirty="0"/>
              <a:t>Document process, try a few different models</a:t>
            </a:r>
          </a:p>
          <a:p>
            <a:r>
              <a:rPr lang="en-US" dirty="0"/>
              <a:t>Reminder how to read sequence of nested models</a:t>
            </a:r>
          </a:p>
          <a:p>
            <a:pPr lvl="1"/>
            <a:r>
              <a:rPr lang="en-US" dirty="0"/>
              <a:t>Better: using random intercepts significantly improves; rather than model 2 is better than model 1 </a:t>
            </a:r>
            <a:r>
              <a:rPr lang="en-US" dirty="0">
                <a:sym typeface="Wingdings" panose="05000000000000000000" pitchFamily="2" charset="2"/>
              </a:rPr>
              <a:t></a:t>
            </a:r>
          </a:p>
          <a:p>
            <a:pPr lvl="1"/>
            <a:r>
              <a:rPr lang="en-US" dirty="0"/>
              <a:t>Watch for questions like “can I drop exposure” when it occurs as both main effect and in an interaction</a:t>
            </a:r>
          </a:p>
          <a:p>
            <a:endParaRPr lang="en-US" dirty="0"/>
          </a:p>
        </p:txBody>
      </p:sp>
    </p:spTree>
    <p:extLst>
      <p:ext uri="{BB962C8B-B14F-4D97-AF65-F5344CB8AC3E}">
        <p14:creationId xmlns:p14="http://schemas.microsoft.com/office/powerpoint/2010/main" val="16904675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CDBF6-FB55-7F77-94BD-3A852B54E6C6}"/>
              </a:ext>
            </a:extLst>
          </p:cNvPr>
          <p:cNvSpPr>
            <a:spLocks noGrp="1"/>
          </p:cNvSpPr>
          <p:nvPr>
            <p:ph type="title"/>
          </p:nvPr>
        </p:nvSpPr>
        <p:spPr/>
        <p:txBody>
          <a:bodyPr/>
          <a:lstStyle/>
          <a:p>
            <a:r>
              <a:rPr lang="en-US" dirty="0"/>
              <a:t>Beach data continued</a:t>
            </a:r>
          </a:p>
        </p:txBody>
      </p:sp>
      <p:sp>
        <p:nvSpPr>
          <p:cNvPr id="3" name="Text Placeholder 2">
            <a:extLst>
              <a:ext uri="{FF2B5EF4-FFF2-40B4-BE49-F238E27FC236}">
                <a16:creationId xmlns:a16="http://schemas.microsoft.com/office/drawing/2014/main" id="{501413B0-00CF-717B-4EC4-625ADA43FB8F}"/>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E0703A00-6857-14E2-7FE5-46D2EDAAF55A}"/>
              </a:ext>
            </a:extLst>
          </p:cNvPr>
          <p:cNvSpPr>
            <a:spLocks noGrp="1"/>
          </p:cNvSpPr>
          <p:nvPr>
            <p:ph sz="half" idx="2"/>
          </p:nvPr>
        </p:nvSpPr>
        <p:spPr/>
        <p:txBody>
          <a:bodyPr/>
          <a:lstStyle/>
          <a:p>
            <a:endParaRPr lang="en-US"/>
          </a:p>
        </p:txBody>
      </p:sp>
      <p:sp>
        <p:nvSpPr>
          <p:cNvPr id="5" name="Text Placeholder 4">
            <a:extLst>
              <a:ext uri="{FF2B5EF4-FFF2-40B4-BE49-F238E27FC236}">
                <a16:creationId xmlns:a16="http://schemas.microsoft.com/office/drawing/2014/main" id="{2CD3924B-A97B-8CEE-6048-025B10A94A38}"/>
              </a:ext>
            </a:extLst>
          </p:cNvPr>
          <p:cNvSpPr>
            <a:spLocks noGrp="1"/>
          </p:cNvSpPr>
          <p:nvPr>
            <p:ph type="body" sz="quarter" idx="3"/>
          </p:nvPr>
        </p:nvSpPr>
        <p:spPr/>
        <p:txBody>
          <a:bodyPr/>
          <a:lstStyle/>
          <a:p>
            <a:endParaRPr lang="en-US"/>
          </a:p>
        </p:txBody>
      </p:sp>
      <p:sp>
        <p:nvSpPr>
          <p:cNvPr id="6" name="Content Placeholder 5">
            <a:extLst>
              <a:ext uri="{FF2B5EF4-FFF2-40B4-BE49-F238E27FC236}">
                <a16:creationId xmlns:a16="http://schemas.microsoft.com/office/drawing/2014/main" id="{19E69B6D-4677-7B71-C912-13C78BA5635D}"/>
              </a:ext>
            </a:extLst>
          </p:cNvPr>
          <p:cNvSpPr>
            <a:spLocks noGrp="1"/>
          </p:cNvSpPr>
          <p:nvPr>
            <p:ph sz="quarter" idx="4"/>
          </p:nvPr>
        </p:nvSpPr>
        <p:spPr/>
        <p:txBody>
          <a:bodyPr/>
          <a:lstStyle/>
          <a:p>
            <a:endParaRPr lang="en-US"/>
          </a:p>
        </p:txBody>
      </p:sp>
      <p:pic>
        <p:nvPicPr>
          <p:cNvPr id="7" name="Picture" descr="scatterplot of richness vs. NAP, can also see some unequal variance at the different NAP values">
            <a:extLst>
              <a:ext uri="{FF2B5EF4-FFF2-40B4-BE49-F238E27FC236}">
                <a16:creationId xmlns:a16="http://schemas.microsoft.com/office/drawing/2014/main" id="{0F7A91CB-F7A8-E910-1AC6-4D44A9E4E15E}"/>
              </a:ext>
            </a:extLst>
          </p:cNvPr>
          <p:cNvPicPr/>
          <p:nvPr/>
        </p:nvPicPr>
        <p:blipFill>
          <a:blip r:embed="rId2"/>
          <a:stretch>
            <a:fillRect/>
          </a:stretch>
        </p:blipFill>
        <p:spPr bwMode="auto">
          <a:xfrm>
            <a:off x="457200" y="2362200"/>
            <a:ext cx="5029200" cy="3492747"/>
          </a:xfrm>
          <a:prstGeom prst="rect">
            <a:avLst/>
          </a:prstGeom>
          <a:noFill/>
          <a:ln w="9525">
            <a:noFill/>
            <a:headEnd/>
            <a:tailEnd/>
          </a:ln>
        </p:spPr>
      </p:pic>
    </p:spTree>
    <p:extLst>
      <p:ext uri="{BB962C8B-B14F-4D97-AF65-F5344CB8AC3E}">
        <p14:creationId xmlns:p14="http://schemas.microsoft.com/office/powerpoint/2010/main" val="13357582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4ED53-C7A2-139E-DC9D-4477165CB933}"/>
              </a:ext>
            </a:extLst>
          </p:cNvPr>
          <p:cNvSpPr>
            <a:spLocks noGrp="1"/>
          </p:cNvSpPr>
          <p:nvPr>
            <p:ph type="title"/>
          </p:nvPr>
        </p:nvSpPr>
        <p:spPr/>
        <p:txBody>
          <a:bodyPr/>
          <a:lstStyle/>
          <a:p>
            <a:r>
              <a:rPr lang="en-US" dirty="0"/>
              <a:t>More beach time</a:t>
            </a:r>
          </a:p>
        </p:txBody>
      </p:sp>
      <p:sp>
        <p:nvSpPr>
          <p:cNvPr id="3" name="Content Placeholder 2">
            <a:extLst>
              <a:ext uri="{FF2B5EF4-FFF2-40B4-BE49-F238E27FC236}">
                <a16:creationId xmlns:a16="http://schemas.microsoft.com/office/drawing/2014/main" id="{3436E704-C64D-A64D-F45F-004773969F27}"/>
              </a:ext>
            </a:extLst>
          </p:cNvPr>
          <p:cNvSpPr>
            <a:spLocks noGrp="1"/>
          </p:cNvSpPr>
          <p:nvPr>
            <p:ph idx="1"/>
          </p:nvPr>
        </p:nvSpPr>
        <p:spPr/>
        <p:txBody>
          <a:bodyPr/>
          <a:lstStyle/>
          <a:p>
            <a:r>
              <a:rPr lang="en-US" dirty="0" err="1"/>
              <a:t>nlme</a:t>
            </a:r>
            <a:r>
              <a:rPr lang="en-US" dirty="0"/>
              <a:t>::</a:t>
            </a:r>
            <a:r>
              <a:rPr lang="en-US" dirty="0" err="1">
                <a:solidFill>
                  <a:srgbClr val="0070C0"/>
                </a:solidFill>
              </a:rPr>
              <a:t>lme</a:t>
            </a:r>
            <a:r>
              <a:rPr lang="en-US" dirty="0"/>
              <a:t>(Richness ~ NAP, </a:t>
            </a:r>
          </a:p>
          <a:p>
            <a:pPr marL="0" indent="0">
              <a:buNone/>
            </a:pPr>
            <a:r>
              <a:rPr lang="en-US" dirty="0"/>
              <a:t>    random = ~ 1 | Beach, data = </a:t>
            </a:r>
            <a:r>
              <a:rPr lang="en-US" dirty="0" err="1"/>
              <a:t>rikzdata</a:t>
            </a:r>
            <a:r>
              <a:rPr lang="en-US" dirty="0"/>
              <a:t>)</a:t>
            </a:r>
          </a:p>
        </p:txBody>
      </p:sp>
      <p:pic>
        <p:nvPicPr>
          <p:cNvPr id="7" name="Picture 6" descr="summary output for model 1">
            <a:extLst>
              <a:ext uri="{FF2B5EF4-FFF2-40B4-BE49-F238E27FC236}">
                <a16:creationId xmlns:a16="http://schemas.microsoft.com/office/drawing/2014/main" id="{D1D66D45-E1D9-5094-EBC7-5A92B5447ADD}"/>
              </a:ext>
            </a:extLst>
          </p:cNvPr>
          <p:cNvPicPr>
            <a:picLocks noChangeAspect="1"/>
          </p:cNvPicPr>
          <p:nvPr/>
        </p:nvPicPr>
        <p:blipFill>
          <a:blip r:embed="rId2"/>
          <a:stretch>
            <a:fillRect/>
          </a:stretch>
        </p:blipFill>
        <p:spPr>
          <a:xfrm>
            <a:off x="2209800" y="2819400"/>
            <a:ext cx="4381500" cy="3590925"/>
          </a:xfrm>
          <a:prstGeom prst="rect">
            <a:avLst/>
          </a:prstGeom>
        </p:spPr>
      </p:pic>
    </p:spTree>
    <p:extLst>
      <p:ext uri="{BB962C8B-B14F-4D97-AF65-F5344CB8AC3E}">
        <p14:creationId xmlns:p14="http://schemas.microsoft.com/office/powerpoint/2010/main" val="3087809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9A53E-6ED2-BF3B-C920-0963A44DFB98}"/>
              </a:ext>
            </a:extLst>
          </p:cNvPr>
          <p:cNvSpPr>
            <a:spLocks noGrp="1"/>
          </p:cNvSpPr>
          <p:nvPr>
            <p:ph type="title"/>
          </p:nvPr>
        </p:nvSpPr>
        <p:spPr/>
        <p:txBody>
          <a:bodyPr/>
          <a:lstStyle/>
          <a:p>
            <a:r>
              <a:rPr lang="en-US" dirty="0"/>
              <a:t>Leftovers	</a:t>
            </a:r>
          </a:p>
        </p:txBody>
      </p:sp>
      <p:sp>
        <p:nvSpPr>
          <p:cNvPr id="3" name="Content Placeholder 2">
            <a:extLst>
              <a:ext uri="{FF2B5EF4-FFF2-40B4-BE49-F238E27FC236}">
                <a16:creationId xmlns:a16="http://schemas.microsoft.com/office/drawing/2014/main" id="{7A9F6796-AFB0-3D27-ADEC-425585899B9D}"/>
              </a:ext>
            </a:extLst>
          </p:cNvPr>
          <p:cNvSpPr>
            <a:spLocks noGrp="1"/>
          </p:cNvSpPr>
          <p:nvPr>
            <p:ph idx="1"/>
          </p:nvPr>
        </p:nvSpPr>
        <p:spPr/>
        <p:txBody>
          <a:bodyPr/>
          <a:lstStyle/>
          <a:p>
            <a:r>
              <a:rPr lang="en-US" dirty="0"/>
              <a:t>Exam (Avg: .82)</a:t>
            </a:r>
          </a:p>
          <a:p>
            <a:pPr lvl="1"/>
            <a:r>
              <a:rPr lang="en-US" dirty="0"/>
              <a:t>Course Avg added and partially updated</a:t>
            </a:r>
          </a:p>
          <a:p>
            <a:r>
              <a:rPr lang="en-US" dirty="0"/>
              <a:t>Computer problem 11</a:t>
            </a:r>
          </a:p>
          <a:p>
            <a:r>
              <a:rPr lang="en-US" dirty="0"/>
              <a:t>Quiz 11</a:t>
            </a:r>
          </a:p>
          <a:p>
            <a:r>
              <a:rPr lang="en-US" dirty="0"/>
              <a:t>HW 5</a:t>
            </a:r>
          </a:p>
          <a:p>
            <a:r>
              <a:rPr lang="en-US" dirty="0"/>
              <a:t>Projects</a:t>
            </a:r>
          </a:p>
          <a:p>
            <a:pPr lvl="1"/>
            <a:r>
              <a:rPr lang="en-US" dirty="0"/>
              <a:t>Read feedback! Ask questions!!</a:t>
            </a:r>
          </a:p>
        </p:txBody>
      </p:sp>
    </p:spTree>
    <p:extLst>
      <p:ext uri="{BB962C8B-B14F-4D97-AF65-F5344CB8AC3E}">
        <p14:creationId xmlns:p14="http://schemas.microsoft.com/office/powerpoint/2010/main" val="5379600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71140-5A5B-B88E-8B23-2E819E03AFF3}"/>
              </a:ext>
            </a:extLst>
          </p:cNvPr>
          <p:cNvSpPr>
            <a:spLocks noGrp="1"/>
          </p:cNvSpPr>
          <p:nvPr>
            <p:ph type="title"/>
          </p:nvPr>
        </p:nvSpPr>
        <p:spPr/>
        <p:txBody>
          <a:bodyPr/>
          <a:lstStyle/>
          <a:p>
            <a:r>
              <a:rPr lang="en-US" dirty="0"/>
              <a:t>Variance-covariance matrix</a:t>
            </a:r>
          </a:p>
        </p:txBody>
      </p:sp>
      <p:sp>
        <p:nvSpPr>
          <p:cNvPr id="3" name="Content Placeholder 2">
            <a:extLst>
              <a:ext uri="{FF2B5EF4-FFF2-40B4-BE49-F238E27FC236}">
                <a16:creationId xmlns:a16="http://schemas.microsoft.com/office/drawing/2014/main" id="{31DA7483-0F84-BFAF-FF6D-4AE4D78CD97B}"/>
              </a:ext>
            </a:extLst>
          </p:cNvPr>
          <p:cNvSpPr>
            <a:spLocks noGrp="1"/>
          </p:cNvSpPr>
          <p:nvPr>
            <p:ph idx="1"/>
          </p:nvPr>
        </p:nvSpPr>
        <p:spPr/>
        <p:txBody>
          <a:bodyPr/>
          <a:lstStyle/>
          <a:p>
            <a:endParaRPr lang="en-US"/>
          </a:p>
        </p:txBody>
      </p:sp>
      <p:pic>
        <p:nvPicPr>
          <p:cNvPr id="5" name="Picture 4" descr="Beach1's variance-covariance matrix has equal variance at each site and equal covariance (tau-o-squared) between pairs of sites">
            <a:extLst>
              <a:ext uri="{FF2B5EF4-FFF2-40B4-BE49-F238E27FC236}">
                <a16:creationId xmlns:a16="http://schemas.microsoft.com/office/drawing/2014/main" id="{443D7C7F-EF6E-11EE-C515-50E44ECA6EDD}"/>
              </a:ext>
            </a:extLst>
          </p:cNvPr>
          <p:cNvPicPr>
            <a:picLocks noChangeAspect="1"/>
          </p:cNvPicPr>
          <p:nvPr/>
        </p:nvPicPr>
        <p:blipFill>
          <a:blip r:embed="rId2"/>
          <a:stretch>
            <a:fillRect/>
          </a:stretch>
        </p:blipFill>
        <p:spPr>
          <a:xfrm>
            <a:off x="762000" y="1828800"/>
            <a:ext cx="3352800" cy="1209675"/>
          </a:xfrm>
          <a:prstGeom prst="rect">
            <a:avLst/>
          </a:prstGeom>
        </p:spPr>
      </p:pic>
      <p:pic>
        <p:nvPicPr>
          <p:cNvPr id="7" name="Picture 6" descr="correlation matrix for Beach 1, with ICC values on off diagonals">
            <a:extLst>
              <a:ext uri="{FF2B5EF4-FFF2-40B4-BE49-F238E27FC236}">
                <a16:creationId xmlns:a16="http://schemas.microsoft.com/office/drawing/2014/main" id="{F1B62716-C5FF-D1A8-B0D7-35F48EAB48CC}"/>
              </a:ext>
            </a:extLst>
          </p:cNvPr>
          <p:cNvPicPr>
            <a:picLocks noChangeAspect="1"/>
          </p:cNvPicPr>
          <p:nvPr/>
        </p:nvPicPr>
        <p:blipFill>
          <a:blip r:embed="rId3"/>
          <a:stretch>
            <a:fillRect/>
          </a:stretch>
        </p:blipFill>
        <p:spPr>
          <a:xfrm>
            <a:off x="428625" y="3429000"/>
            <a:ext cx="4143375" cy="895350"/>
          </a:xfrm>
          <a:prstGeom prst="rect">
            <a:avLst/>
          </a:prstGeom>
        </p:spPr>
      </p:pic>
      <p:pic>
        <p:nvPicPr>
          <p:cNvPr id="11" name="Picture 10" descr="the random effects variance-covariance matrix just shows the estimate of tau_0-squared">
            <a:extLst>
              <a:ext uri="{FF2B5EF4-FFF2-40B4-BE49-F238E27FC236}">
                <a16:creationId xmlns:a16="http://schemas.microsoft.com/office/drawing/2014/main" id="{087C78F5-7876-7B54-57CC-687A4BA1BC00}"/>
              </a:ext>
            </a:extLst>
          </p:cNvPr>
          <p:cNvPicPr>
            <a:picLocks noChangeAspect="1"/>
          </p:cNvPicPr>
          <p:nvPr/>
        </p:nvPicPr>
        <p:blipFill>
          <a:blip r:embed="rId4"/>
          <a:stretch>
            <a:fillRect/>
          </a:stretch>
        </p:blipFill>
        <p:spPr>
          <a:xfrm>
            <a:off x="5248275" y="3542740"/>
            <a:ext cx="3286125" cy="790575"/>
          </a:xfrm>
          <a:prstGeom prst="rect">
            <a:avLst/>
          </a:prstGeom>
        </p:spPr>
      </p:pic>
      <p:pic>
        <p:nvPicPr>
          <p:cNvPr id="13" name="Picture 12" descr="random effects for model 1 (standard deviation of intercepts and standard deviation of within beach residual)">
            <a:extLst>
              <a:ext uri="{FF2B5EF4-FFF2-40B4-BE49-F238E27FC236}">
                <a16:creationId xmlns:a16="http://schemas.microsoft.com/office/drawing/2014/main" id="{C01A60C7-DD2C-1A04-81B9-724966919F48}"/>
              </a:ext>
            </a:extLst>
          </p:cNvPr>
          <p:cNvPicPr>
            <a:picLocks noChangeAspect="1"/>
          </p:cNvPicPr>
          <p:nvPr/>
        </p:nvPicPr>
        <p:blipFill>
          <a:blip r:embed="rId5"/>
          <a:stretch>
            <a:fillRect/>
          </a:stretch>
        </p:blipFill>
        <p:spPr>
          <a:xfrm>
            <a:off x="3048000" y="988173"/>
            <a:ext cx="2419350" cy="647700"/>
          </a:xfrm>
          <a:prstGeom prst="rect">
            <a:avLst/>
          </a:prstGeom>
        </p:spPr>
      </p:pic>
      <p:pic>
        <p:nvPicPr>
          <p:cNvPr id="15" name="Picture 14" descr="conditional variance covariance matrix shows the (equal) estimate for the variance of the epsilons (sigma-hat-squared along the diagonal, zeros on off diagonals)">
            <a:extLst>
              <a:ext uri="{FF2B5EF4-FFF2-40B4-BE49-F238E27FC236}">
                <a16:creationId xmlns:a16="http://schemas.microsoft.com/office/drawing/2014/main" id="{9E76D3A8-D74F-5781-E777-940ECEE104B2}"/>
              </a:ext>
            </a:extLst>
          </p:cNvPr>
          <p:cNvPicPr>
            <a:picLocks noChangeAspect="1"/>
          </p:cNvPicPr>
          <p:nvPr/>
        </p:nvPicPr>
        <p:blipFill>
          <a:blip r:embed="rId6"/>
          <a:stretch>
            <a:fillRect/>
          </a:stretch>
        </p:blipFill>
        <p:spPr>
          <a:xfrm>
            <a:off x="4495800" y="1771370"/>
            <a:ext cx="4572000" cy="1390650"/>
          </a:xfrm>
          <a:prstGeom prst="rect">
            <a:avLst/>
          </a:prstGeom>
        </p:spPr>
      </p:pic>
    </p:spTree>
    <p:extLst>
      <p:ext uri="{BB962C8B-B14F-4D97-AF65-F5344CB8AC3E}">
        <p14:creationId xmlns:p14="http://schemas.microsoft.com/office/powerpoint/2010/main" val="18673560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0B24E-1C83-168A-5909-4958D1EA2B76}"/>
              </a:ext>
            </a:extLst>
          </p:cNvPr>
          <p:cNvSpPr>
            <a:spLocks noGrp="1"/>
          </p:cNvSpPr>
          <p:nvPr>
            <p:ph type="title"/>
          </p:nvPr>
        </p:nvSpPr>
        <p:spPr/>
        <p:txBody>
          <a:bodyPr/>
          <a:lstStyle/>
          <a:p>
            <a:r>
              <a:rPr lang="en-US" dirty="0"/>
              <a:t>Model 2</a:t>
            </a:r>
          </a:p>
        </p:txBody>
      </p:sp>
      <p:sp>
        <p:nvSpPr>
          <p:cNvPr id="3" name="Content Placeholder 2">
            <a:extLst>
              <a:ext uri="{FF2B5EF4-FFF2-40B4-BE49-F238E27FC236}">
                <a16:creationId xmlns:a16="http://schemas.microsoft.com/office/drawing/2014/main" id="{10F2651F-62DE-4075-0360-0C0B253A73F0}"/>
              </a:ext>
            </a:extLst>
          </p:cNvPr>
          <p:cNvSpPr>
            <a:spLocks noGrp="1"/>
          </p:cNvSpPr>
          <p:nvPr>
            <p:ph idx="1"/>
          </p:nvPr>
        </p:nvSpPr>
        <p:spPr/>
        <p:txBody>
          <a:bodyPr/>
          <a:lstStyle/>
          <a:p>
            <a:endParaRPr lang="en-US" dirty="0"/>
          </a:p>
        </p:txBody>
      </p:sp>
      <p:pic>
        <p:nvPicPr>
          <p:cNvPr id="8" name="Picture 1" descr="standard deviations for random slopes model, including estimated correlation between random slopes and random intercepts">
            <a:extLst>
              <a:ext uri="{FF2B5EF4-FFF2-40B4-BE49-F238E27FC236}">
                <a16:creationId xmlns:a16="http://schemas.microsoft.com/office/drawing/2014/main" id="{06805C9C-CBDF-EC2A-54A6-489A7E1E4B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034988"/>
            <a:ext cx="4762984" cy="111293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raph showing the fitted lines for the random slopes model">
            <a:extLst>
              <a:ext uri="{FF2B5EF4-FFF2-40B4-BE49-F238E27FC236}">
                <a16:creationId xmlns:a16="http://schemas.microsoft.com/office/drawing/2014/main" id="{53EDB3F7-1E5E-E71F-AD53-366CA658D103}"/>
              </a:ext>
            </a:extLst>
          </p:cNvPr>
          <p:cNvPicPr>
            <a:picLocks noChangeAspect="1"/>
          </p:cNvPicPr>
          <p:nvPr/>
        </p:nvPicPr>
        <p:blipFill>
          <a:blip r:embed="rId3"/>
          <a:stretch>
            <a:fillRect/>
          </a:stretch>
        </p:blipFill>
        <p:spPr>
          <a:xfrm>
            <a:off x="4673730" y="319742"/>
            <a:ext cx="4013070" cy="2557462"/>
          </a:xfrm>
          <a:prstGeom prst="rect">
            <a:avLst/>
          </a:prstGeom>
        </p:spPr>
      </p:pic>
    </p:spTree>
    <p:extLst>
      <p:ext uri="{BB962C8B-B14F-4D97-AF65-F5344CB8AC3E}">
        <p14:creationId xmlns:p14="http://schemas.microsoft.com/office/powerpoint/2010/main" val="6825587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38506-E2FA-408F-5655-57DE985E1B29}"/>
              </a:ext>
            </a:extLst>
          </p:cNvPr>
          <p:cNvSpPr>
            <a:spLocks noGrp="1"/>
          </p:cNvSpPr>
          <p:nvPr>
            <p:ph type="title"/>
          </p:nvPr>
        </p:nvSpPr>
        <p:spPr/>
        <p:txBody>
          <a:bodyPr/>
          <a:lstStyle/>
          <a:p>
            <a:r>
              <a:rPr lang="en-US" dirty="0"/>
              <a:t>Variance-covariance with random slopes</a:t>
            </a:r>
          </a:p>
        </p:txBody>
      </p:sp>
      <p:sp>
        <p:nvSpPr>
          <p:cNvPr id="3" name="Content Placeholder 2">
            <a:extLst>
              <a:ext uri="{FF2B5EF4-FFF2-40B4-BE49-F238E27FC236}">
                <a16:creationId xmlns:a16="http://schemas.microsoft.com/office/drawing/2014/main" id="{843C807E-78DE-9C00-53AE-B792E684DDA6}"/>
              </a:ext>
            </a:extLst>
          </p:cNvPr>
          <p:cNvSpPr>
            <a:spLocks noGrp="1"/>
          </p:cNvSpPr>
          <p:nvPr>
            <p:ph idx="1"/>
          </p:nvPr>
        </p:nvSpPr>
        <p:spPr/>
        <p:txBody>
          <a:bodyPr/>
          <a:lstStyle/>
          <a:p>
            <a:endParaRPr lang="en-US"/>
          </a:p>
        </p:txBody>
      </p:sp>
      <p:pic>
        <p:nvPicPr>
          <p:cNvPr id="5" name="Picture 4" descr="random slopes model has unequal variances along the diagonal">
            <a:extLst>
              <a:ext uri="{FF2B5EF4-FFF2-40B4-BE49-F238E27FC236}">
                <a16:creationId xmlns:a16="http://schemas.microsoft.com/office/drawing/2014/main" id="{0995C98D-8B5E-0896-0B67-42523A2BBFCE}"/>
              </a:ext>
            </a:extLst>
          </p:cNvPr>
          <p:cNvPicPr>
            <a:picLocks noChangeAspect="1"/>
          </p:cNvPicPr>
          <p:nvPr/>
        </p:nvPicPr>
        <p:blipFill>
          <a:blip r:embed="rId3"/>
          <a:stretch>
            <a:fillRect/>
          </a:stretch>
        </p:blipFill>
        <p:spPr>
          <a:xfrm>
            <a:off x="2133600" y="3317308"/>
            <a:ext cx="4476750" cy="1371600"/>
          </a:xfrm>
          <a:prstGeom prst="rect">
            <a:avLst/>
          </a:prstGeom>
        </p:spPr>
      </p:pic>
      <p:pic>
        <p:nvPicPr>
          <p:cNvPr id="8" name="Picture 9" descr="NAP values of five sites in beach 1">
            <a:extLst>
              <a:ext uri="{FF2B5EF4-FFF2-40B4-BE49-F238E27FC236}">
                <a16:creationId xmlns:a16="http://schemas.microsoft.com/office/drawing/2014/main" id="{F5A19430-F7E6-0A07-DC15-674BC718577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666867"/>
            <a:ext cx="6605294" cy="150149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random slopes model has different correlations depending on which pair of sites looking at">
            <a:extLst>
              <a:ext uri="{FF2B5EF4-FFF2-40B4-BE49-F238E27FC236}">
                <a16:creationId xmlns:a16="http://schemas.microsoft.com/office/drawing/2014/main" id="{CDDA3A7D-619E-0DB5-104A-AF8D2619CAED}"/>
              </a:ext>
            </a:extLst>
          </p:cNvPr>
          <p:cNvPicPr>
            <a:picLocks noChangeAspect="1"/>
          </p:cNvPicPr>
          <p:nvPr/>
        </p:nvPicPr>
        <p:blipFill>
          <a:blip r:embed="rId5"/>
          <a:stretch>
            <a:fillRect/>
          </a:stretch>
        </p:blipFill>
        <p:spPr>
          <a:xfrm>
            <a:off x="1933555" y="4867267"/>
            <a:ext cx="5276889" cy="1152533"/>
          </a:xfrm>
          <a:prstGeom prst="rect">
            <a:avLst/>
          </a:prstGeom>
        </p:spPr>
      </p:pic>
    </p:spTree>
    <p:extLst>
      <p:ext uri="{BB962C8B-B14F-4D97-AF65-F5344CB8AC3E}">
        <p14:creationId xmlns:p14="http://schemas.microsoft.com/office/powerpoint/2010/main" val="556689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2A82F-00B0-409E-BC1D-71EB52A9F256}"/>
              </a:ext>
            </a:extLst>
          </p:cNvPr>
          <p:cNvSpPr>
            <a:spLocks noGrp="1"/>
          </p:cNvSpPr>
          <p:nvPr>
            <p:ph type="title"/>
          </p:nvPr>
        </p:nvSpPr>
        <p:spPr/>
        <p:txBody>
          <a:bodyPr/>
          <a:lstStyle/>
          <a:p>
            <a:r>
              <a:rPr lang="en-US" dirty="0"/>
              <a:t>Implications of the random slopes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1055392-AD3A-4154-8825-991A1B5D1CC2}"/>
                  </a:ext>
                </a:extLst>
              </p:cNvPr>
              <p:cNvSpPr>
                <a:spLocks noGrp="1"/>
              </p:cNvSpPr>
              <p:nvPr>
                <p:ph idx="1"/>
              </p:nvPr>
            </p:nvSpPr>
            <p:spPr/>
            <p:txBody>
              <a:bodyPr/>
              <a:lstStyle/>
              <a:p>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𝑌</m:t>
                        </m:r>
                      </m:e>
                      <m:sub>
                        <m:r>
                          <a:rPr lang="en-US" i="1">
                            <a:latin typeface="Cambria Math" panose="02040503050406030204" pitchFamily="18" charset="0"/>
                          </a:rPr>
                          <m:t>𝑖𝑗</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00</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𝑢</m:t>
                        </m:r>
                      </m:e>
                      <m:sub>
                        <m:r>
                          <a:rPr lang="en-US" i="1">
                            <a:latin typeface="Cambria Math" panose="02040503050406030204" pitchFamily="18" charset="0"/>
                          </a:rPr>
                          <m:t>0</m:t>
                        </m:r>
                        <m:r>
                          <a:rPr lang="en-US" i="1">
                            <a:latin typeface="Cambria Math" panose="02040503050406030204" pitchFamily="18" charset="0"/>
                          </a:rPr>
                          <m:t>𝑗</m:t>
                        </m:r>
                      </m:sub>
                    </m:sSub>
                    <m:r>
                      <a:rPr lang="en-US" i="1">
                        <a:latin typeface="Cambria Math" panose="02040503050406030204" pitchFamily="18" charset="0"/>
                      </a:rPr>
                      <m:t>+</m:t>
                    </m:r>
                    <m:d>
                      <m:dPr>
                        <m:ctrlPr>
                          <a:rPr lang="en-US" i="1">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10</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𝑢</m:t>
                            </m:r>
                          </m:e>
                          <m:sub>
                            <m:r>
                              <a:rPr lang="en-US" i="1">
                                <a:latin typeface="Cambria Math" panose="02040503050406030204" pitchFamily="18" charset="0"/>
                              </a:rPr>
                              <m:t>1</m:t>
                            </m:r>
                            <m:r>
                              <a:rPr lang="en-US" i="1">
                                <a:latin typeface="Cambria Math" panose="02040503050406030204" pitchFamily="18" charset="0"/>
                              </a:rPr>
                              <m:t>𝑗</m:t>
                            </m:r>
                          </m:sub>
                        </m:sSub>
                      </m:e>
                    </m:d>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𝑖𝑗</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𝜖</m:t>
                        </m:r>
                      </m:e>
                      <m:sub>
                        <m:r>
                          <a:rPr lang="en-US" i="1">
                            <a:latin typeface="Cambria Math" panose="02040503050406030204" pitchFamily="18" charset="0"/>
                          </a:rPr>
                          <m:t>𝑖𝑗</m:t>
                        </m:r>
                      </m:sub>
                    </m:sSub>
                  </m:oMath>
                </a14:m>
                <a:endParaRPr lang="en-US" dirty="0"/>
              </a:p>
              <a:p>
                <a:endParaRPr lang="en-US" dirty="0"/>
              </a:p>
              <a:p>
                <a:r>
                  <a:rPr lang="en-US" dirty="0"/>
                  <a:t>Var(</a:t>
                </a:r>
                <a:r>
                  <a:rPr lang="en-US" i="1" dirty="0" err="1"/>
                  <a:t>Y­</a:t>
                </a:r>
                <a:r>
                  <a:rPr lang="en-US" i="1" baseline="-25000" dirty="0" err="1"/>
                  <a:t>ij</a:t>
                </a:r>
                <a:r>
                  <a:rPr lang="en-US" dirty="0"/>
                  <a:t>) = </a:t>
                </a:r>
                <a14:m>
                  <m:oMath xmlns:m="http://schemas.openxmlformats.org/officeDocument/2006/math">
                    <m:sSubSup>
                      <m:sSubSupPr>
                        <m:ctrlPr>
                          <a:rPr lang="en-US" i="1">
                            <a:latin typeface="Cambria Math" panose="02040503050406030204" pitchFamily="18" charset="0"/>
                          </a:rPr>
                        </m:ctrlPr>
                      </m:sSubSupPr>
                      <m:e>
                        <m:r>
                          <a:rPr lang="en-US" i="1">
                            <a:latin typeface="Cambria Math" panose="02040503050406030204" pitchFamily="18" charset="0"/>
                          </a:rPr>
                          <m:t>𝜏</m:t>
                        </m:r>
                      </m:e>
                      <m:sub>
                        <m:r>
                          <a:rPr lang="en-US" i="1">
                            <a:latin typeface="Cambria Math" panose="02040503050406030204" pitchFamily="18" charset="0"/>
                          </a:rPr>
                          <m:t>0</m:t>
                        </m:r>
                      </m:sub>
                      <m:sup>
                        <m:r>
                          <a:rPr lang="en-US" i="1">
                            <a:latin typeface="Cambria Math" panose="02040503050406030204" pitchFamily="18" charset="0"/>
                          </a:rPr>
                          <m:t>2</m:t>
                        </m:r>
                      </m:sup>
                    </m:sSubSup>
                    <m:r>
                      <a:rPr lang="en-US" i="1">
                        <a:latin typeface="Cambria Math" panose="02040503050406030204" pitchFamily="18" charset="0"/>
                      </a:rPr>
                      <m:t>+2</m:t>
                    </m:r>
                    <m:sSub>
                      <m:sSubPr>
                        <m:ctrlPr>
                          <a:rPr lang="en-US" i="1">
                            <a:latin typeface="Cambria Math" panose="02040503050406030204" pitchFamily="18" charset="0"/>
                          </a:rPr>
                        </m:ctrlPr>
                      </m:sSubPr>
                      <m:e>
                        <m:r>
                          <a:rPr lang="en-US" i="1">
                            <a:latin typeface="Cambria Math" panose="02040503050406030204" pitchFamily="18" charset="0"/>
                          </a:rPr>
                          <m:t>𝜏</m:t>
                        </m:r>
                      </m:e>
                      <m:sub>
                        <m:r>
                          <a:rPr lang="en-US" i="1">
                            <a:latin typeface="Cambria Math" panose="02040503050406030204" pitchFamily="18" charset="0"/>
                          </a:rPr>
                          <m:t>01</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𝑖𝑗</m:t>
                        </m:r>
                      </m:sub>
                    </m:sSub>
                    <m:r>
                      <a:rPr lang="en-US" i="1">
                        <a:latin typeface="Cambria Math" panose="02040503050406030204" pitchFamily="18" charset="0"/>
                      </a:rPr>
                      <m:t>+</m:t>
                    </m:r>
                    <m:sSubSup>
                      <m:sSubSupPr>
                        <m:ctrlPr>
                          <a:rPr lang="en-US" i="1">
                            <a:latin typeface="Cambria Math" panose="02040503050406030204" pitchFamily="18" charset="0"/>
                          </a:rPr>
                        </m:ctrlPr>
                      </m:sSubSupPr>
                      <m:e>
                        <m:r>
                          <a:rPr lang="en-US" i="1">
                            <a:latin typeface="Cambria Math" panose="02040503050406030204" pitchFamily="18" charset="0"/>
                          </a:rPr>
                          <m:t>𝜏</m:t>
                        </m:r>
                      </m:e>
                      <m:sub>
                        <m:r>
                          <a:rPr lang="en-US" i="1">
                            <a:latin typeface="Cambria Math" panose="02040503050406030204" pitchFamily="18" charset="0"/>
                          </a:rPr>
                          <m:t>1</m:t>
                        </m:r>
                      </m:sub>
                      <m:sup>
                        <m:r>
                          <a:rPr lang="en-US" i="1">
                            <a:latin typeface="Cambria Math" panose="02040503050406030204" pitchFamily="18" charset="0"/>
                          </a:rPr>
                          <m:t>2</m:t>
                        </m:r>
                      </m:sup>
                    </m:sSubSup>
                    <m:sSubSup>
                      <m:sSubSupPr>
                        <m:ctrlPr>
                          <a:rPr lang="en-US" i="1">
                            <a:latin typeface="Cambria Math" panose="02040503050406030204" pitchFamily="18" charset="0"/>
                          </a:rPr>
                        </m:ctrlPr>
                      </m:sSubSupPr>
                      <m:e>
                        <m:r>
                          <a:rPr lang="en-US" i="1">
                            <a:latin typeface="Cambria Math" panose="02040503050406030204" pitchFamily="18" charset="0"/>
                          </a:rPr>
                          <m:t>𝑥</m:t>
                        </m:r>
                      </m:e>
                      <m:sub>
                        <m:r>
                          <a:rPr lang="en-US" i="1">
                            <a:latin typeface="Cambria Math" panose="02040503050406030204" pitchFamily="18" charset="0"/>
                          </a:rPr>
                          <m:t>𝑖𝑗</m:t>
                        </m:r>
                      </m:sub>
                      <m:sup>
                        <m:r>
                          <a:rPr lang="en-US" i="1">
                            <a:latin typeface="Cambria Math" panose="02040503050406030204" pitchFamily="18" charset="0"/>
                          </a:rPr>
                          <m:t>2</m:t>
                        </m:r>
                      </m:sup>
                    </m:sSubSup>
                    <m:r>
                      <a:rPr lang="en-US" i="1">
                        <a:latin typeface="Cambria Math" panose="02040503050406030204" pitchFamily="18" charset="0"/>
                      </a:rPr>
                      <m:t>+</m:t>
                    </m:r>
                    <m:sSup>
                      <m:sSupPr>
                        <m:ctrlPr>
                          <a:rPr lang="en-US" i="1">
                            <a:latin typeface="Cambria Math" panose="02040503050406030204" pitchFamily="18" charset="0"/>
                          </a:rPr>
                        </m:ctrlPr>
                      </m:sSupPr>
                      <m:e>
                        <m:r>
                          <a:rPr lang="en-US" i="1">
                            <a:latin typeface="Cambria Math" panose="02040503050406030204" pitchFamily="18" charset="0"/>
                          </a:rPr>
                          <m:t>𝜎</m:t>
                        </m:r>
                      </m:e>
                      <m:sup>
                        <m:r>
                          <a:rPr lang="en-US" i="1">
                            <a:latin typeface="Cambria Math" panose="02040503050406030204" pitchFamily="18" charset="0"/>
                          </a:rPr>
                          <m:t>2</m:t>
                        </m:r>
                      </m:sup>
                    </m:sSup>
                  </m:oMath>
                </a14:m>
                <a:endParaRPr lang="en-US" dirty="0"/>
              </a:p>
              <a:p>
                <a:pPr lvl="1"/>
                <a:r>
                  <a:rPr lang="en-US" dirty="0"/>
                  <a:t>Heteroscedasticity!</a:t>
                </a:r>
              </a:p>
              <a:p>
                <a:r>
                  <a:rPr lang="en-US" dirty="0" err="1"/>
                  <a:t>Cov</a:t>
                </a:r>
                <a:r>
                  <a:rPr lang="en-US" dirty="0"/>
                  <a:t>(</a:t>
                </a:r>
                <a:r>
                  <a:rPr lang="en-US" i="1" dirty="0"/>
                  <a:t>Y</a:t>
                </a:r>
                <a:r>
                  <a:rPr lang="en-US" i="1" baseline="-25000" dirty="0"/>
                  <a:t>aj</a:t>
                </a:r>
                <a:r>
                  <a:rPr lang="en-US" dirty="0"/>
                  <a:t>, </a:t>
                </a:r>
                <a:r>
                  <a:rPr lang="en-US" i="1" dirty="0" err="1"/>
                  <a:t>Y</a:t>
                </a:r>
                <a:r>
                  <a:rPr lang="en-US" i="1" baseline="-25000" dirty="0" err="1"/>
                  <a:t>bj</a:t>
                </a:r>
                <a:r>
                  <a:rPr lang="en-US" dirty="0"/>
                  <a:t>): </a:t>
                </a:r>
                <a14:m>
                  <m:oMath xmlns:m="http://schemas.openxmlformats.org/officeDocument/2006/math">
                    <m:sSubSup>
                      <m:sSubSupPr>
                        <m:ctrlPr>
                          <a:rPr lang="en-US" sz="2800" i="1">
                            <a:latin typeface="Cambria Math" panose="02040503050406030204" pitchFamily="18" charset="0"/>
                          </a:rPr>
                        </m:ctrlPr>
                      </m:sSubSupPr>
                      <m:e>
                        <m:r>
                          <a:rPr lang="en-US" sz="2800" i="1">
                            <a:latin typeface="Cambria Math" panose="02040503050406030204" pitchFamily="18" charset="0"/>
                          </a:rPr>
                          <m:t>𝜏</m:t>
                        </m:r>
                      </m:e>
                      <m:sub>
                        <m:r>
                          <a:rPr lang="en-US" sz="2800" i="1">
                            <a:latin typeface="Cambria Math" panose="02040503050406030204" pitchFamily="18" charset="0"/>
                          </a:rPr>
                          <m:t>0</m:t>
                        </m:r>
                      </m:sub>
                      <m:sup>
                        <m:r>
                          <a:rPr lang="en-US" sz="2800" i="1">
                            <a:latin typeface="Cambria Math" panose="02040503050406030204" pitchFamily="18" charset="0"/>
                          </a:rPr>
                          <m:t>2</m:t>
                        </m:r>
                      </m:sup>
                    </m:sSubSup>
                    <m:r>
                      <a:rPr lang="en-US" sz="2800" i="1">
                        <a:latin typeface="Cambria Math" panose="02040503050406030204" pitchFamily="18" charset="0"/>
                      </a:rPr>
                      <m:t>+</m:t>
                    </m:r>
                    <m:sSub>
                      <m:sSubPr>
                        <m:ctrlPr>
                          <a:rPr lang="en-US" sz="2800" i="1">
                            <a:latin typeface="Cambria Math" panose="02040503050406030204" pitchFamily="18" charset="0"/>
                          </a:rPr>
                        </m:ctrlPr>
                      </m:sSubPr>
                      <m:e>
                        <m:r>
                          <a:rPr lang="en-US" sz="2800" i="1">
                            <a:latin typeface="Cambria Math" panose="02040503050406030204" pitchFamily="18" charset="0"/>
                          </a:rPr>
                          <m:t>𝜏</m:t>
                        </m:r>
                      </m:e>
                      <m:sub>
                        <m:r>
                          <a:rPr lang="en-US" sz="2800" i="1">
                            <a:latin typeface="Cambria Math" panose="02040503050406030204" pitchFamily="18" charset="0"/>
                          </a:rPr>
                          <m:t>01</m:t>
                        </m:r>
                      </m:sub>
                    </m:sSub>
                    <m:d>
                      <m:dPr>
                        <m:ctrlPr>
                          <a:rPr lang="en-US" sz="2800" i="1">
                            <a:latin typeface="Cambria Math" panose="02040503050406030204" pitchFamily="18" charset="0"/>
                          </a:rPr>
                        </m:ctrlPr>
                      </m:dPr>
                      <m:e>
                        <m:sSub>
                          <m:sSubPr>
                            <m:ctrlPr>
                              <a:rPr lang="en-US" sz="2800" i="1">
                                <a:latin typeface="Cambria Math" panose="02040503050406030204" pitchFamily="18" charset="0"/>
                              </a:rPr>
                            </m:ctrlPr>
                          </m:sSubPr>
                          <m:e>
                            <m:r>
                              <a:rPr lang="en-US" sz="2800" i="1">
                                <a:latin typeface="Cambria Math" panose="02040503050406030204" pitchFamily="18" charset="0"/>
                              </a:rPr>
                              <m:t>𝑥</m:t>
                            </m:r>
                          </m:e>
                          <m:sub>
                            <m:r>
                              <a:rPr lang="en-US" sz="2800" i="1">
                                <a:latin typeface="Cambria Math" panose="02040503050406030204" pitchFamily="18" charset="0"/>
                              </a:rPr>
                              <m:t>𝑎𝑗</m:t>
                            </m:r>
                          </m:sub>
                        </m:sSub>
                        <m:r>
                          <a:rPr lang="en-US" sz="2800" i="1">
                            <a:latin typeface="Cambria Math" panose="02040503050406030204" pitchFamily="18" charset="0"/>
                          </a:rPr>
                          <m:t>+</m:t>
                        </m:r>
                        <m:sSub>
                          <m:sSubPr>
                            <m:ctrlPr>
                              <a:rPr lang="en-US" sz="2800" i="1">
                                <a:latin typeface="Cambria Math" panose="02040503050406030204" pitchFamily="18" charset="0"/>
                              </a:rPr>
                            </m:ctrlPr>
                          </m:sSubPr>
                          <m:e>
                            <m:r>
                              <a:rPr lang="en-US" sz="2800" i="1">
                                <a:latin typeface="Cambria Math" panose="02040503050406030204" pitchFamily="18" charset="0"/>
                              </a:rPr>
                              <m:t>𝑥</m:t>
                            </m:r>
                          </m:e>
                          <m:sub>
                            <m:r>
                              <a:rPr lang="en-US" sz="2800" i="1">
                                <a:latin typeface="Cambria Math" panose="02040503050406030204" pitchFamily="18" charset="0"/>
                              </a:rPr>
                              <m:t>𝑏𝑗</m:t>
                            </m:r>
                          </m:sub>
                        </m:sSub>
                      </m:e>
                    </m:d>
                    <m:r>
                      <a:rPr lang="en-US" sz="2800" i="1">
                        <a:latin typeface="Cambria Math" panose="02040503050406030204" pitchFamily="18" charset="0"/>
                      </a:rPr>
                      <m:t>+ </m:t>
                    </m:r>
                    <m:sSubSup>
                      <m:sSubSupPr>
                        <m:ctrlPr>
                          <a:rPr lang="en-US" sz="2800" i="1">
                            <a:latin typeface="Cambria Math" panose="02040503050406030204" pitchFamily="18" charset="0"/>
                          </a:rPr>
                        </m:ctrlPr>
                      </m:sSubSupPr>
                      <m:e>
                        <m:r>
                          <a:rPr lang="en-US" sz="2800" i="1">
                            <a:latin typeface="Cambria Math" panose="02040503050406030204" pitchFamily="18" charset="0"/>
                          </a:rPr>
                          <m:t>𝜏</m:t>
                        </m:r>
                      </m:e>
                      <m:sub>
                        <m:r>
                          <a:rPr lang="en-US" sz="2800" i="1">
                            <a:latin typeface="Cambria Math" panose="02040503050406030204" pitchFamily="18" charset="0"/>
                          </a:rPr>
                          <m:t>1</m:t>
                        </m:r>
                      </m:sub>
                      <m:sup>
                        <m:r>
                          <a:rPr lang="en-US" sz="2800" i="1">
                            <a:latin typeface="Cambria Math" panose="02040503050406030204" pitchFamily="18" charset="0"/>
                          </a:rPr>
                          <m:t>2</m:t>
                        </m:r>
                      </m:sup>
                    </m:sSubSup>
                    <m:r>
                      <a:rPr lang="en-US" sz="2800" i="1">
                        <a:latin typeface="Cambria Math" panose="02040503050406030204" pitchFamily="18" charset="0"/>
                      </a:rPr>
                      <m:t>(</m:t>
                    </m:r>
                    <m:sSub>
                      <m:sSubPr>
                        <m:ctrlPr>
                          <a:rPr lang="en-US" sz="2800" i="1">
                            <a:latin typeface="Cambria Math" panose="02040503050406030204" pitchFamily="18" charset="0"/>
                          </a:rPr>
                        </m:ctrlPr>
                      </m:sSubPr>
                      <m:e>
                        <m:r>
                          <a:rPr lang="en-US" sz="2800" i="1">
                            <a:latin typeface="Cambria Math" panose="02040503050406030204" pitchFamily="18" charset="0"/>
                          </a:rPr>
                          <m:t>𝑥</m:t>
                        </m:r>
                      </m:e>
                      <m:sub>
                        <m:r>
                          <a:rPr lang="en-US" sz="2800" i="1">
                            <a:latin typeface="Cambria Math" panose="02040503050406030204" pitchFamily="18" charset="0"/>
                          </a:rPr>
                          <m:t>𝑎𝑗</m:t>
                        </m:r>
                      </m:sub>
                    </m:sSub>
                    <m:sSub>
                      <m:sSubPr>
                        <m:ctrlPr>
                          <a:rPr lang="en-US" sz="2800" i="1">
                            <a:latin typeface="Cambria Math" panose="02040503050406030204" pitchFamily="18" charset="0"/>
                          </a:rPr>
                        </m:ctrlPr>
                      </m:sSubPr>
                      <m:e>
                        <m:r>
                          <a:rPr lang="en-US" sz="2800" i="1">
                            <a:latin typeface="Cambria Math" panose="02040503050406030204" pitchFamily="18" charset="0"/>
                          </a:rPr>
                          <m:t>𝑥</m:t>
                        </m:r>
                      </m:e>
                      <m:sub>
                        <m:r>
                          <a:rPr lang="en-US" sz="2800" i="1">
                            <a:latin typeface="Cambria Math" panose="02040503050406030204" pitchFamily="18" charset="0"/>
                          </a:rPr>
                          <m:t>𝑏𝑗</m:t>
                        </m:r>
                      </m:sub>
                    </m:sSub>
                    <m:r>
                      <a:rPr lang="en-US" sz="2800" i="1">
                        <a:latin typeface="Cambria Math" panose="02040503050406030204" pitchFamily="18" charset="0"/>
                      </a:rPr>
                      <m:t>)</m:t>
                    </m:r>
                  </m:oMath>
                </a14:m>
                <a:endParaRPr lang="en-US" sz="2800" dirty="0"/>
              </a:p>
              <a:p>
                <a:pPr lvl="1"/>
                <a:r>
                  <a:rPr lang="en-US" sz="2400" dirty="0"/>
                  <a:t>Correlation will depend on which observations!</a:t>
                </a:r>
              </a:p>
              <a:p>
                <a:endParaRPr lang="en-US" dirty="0"/>
              </a:p>
            </p:txBody>
          </p:sp>
        </mc:Choice>
        <mc:Fallback xmlns="">
          <p:sp>
            <p:nvSpPr>
              <p:cNvPr id="3" name="Content Placeholder 2">
                <a:extLst>
                  <a:ext uri="{FF2B5EF4-FFF2-40B4-BE49-F238E27FC236}">
                    <a16:creationId xmlns:a16="http://schemas.microsoft.com/office/drawing/2014/main" id="{51055392-AD3A-4154-8825-991A1B5D1CC2}"/>
                  </a:ext>
                </a:extLst>
              </p:cNvPr>
              <p:cNvSpPr>
                <a:spLocks noGrp="1" noRot="1" noChangeAspect="1" noMove="1" noResize="1" noEditPoints="1" noAdjustHandles="1" noChangeArrowheads="1" noChangeShapeType="1" noTextEdit="1"/>
              </p:cNvSpPr>
              <p:nvPr>
                <p:ph idx="1"/>
              </p:nvPr>
            </p:nvSpPr>
            <p:spPr>
              <a:blipFill>
                <a:blip r:embed="rId2"/>
                <a:stretch>
                  <a:fillRect l="-593"/>
                </a:stretch>
              </a:blipFill>
            </p:spPr>
            <p:txBody>
              <a:bodyPr/>
              <a:lstStyle/>
              <a:p>
                <a:r>
                  <a:rPr lang="en-US">
                    <a:noFill/>
                  </a:rPr>
                  <a:t> </a:t>
                </a:r>
              </a:p>
            </p:txBody>
          </p:sp>
        </mc:Fallback>
      </mc:AlternateContent>
    </p:spTree>
    <p:extLst>
      <p:ext uri="{BB962C8B-B14F-4D97-AF65-F5344CB8AC3E}">
        <p14:creationId xmlns:p14="http://schemas.microsoft.com/office/powerpoint/2010/main" val="1859108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Keep in mind</a:t>
            </a:r>
          </a:p>
        </p:txBody>
      </p:sp>
      <p:sp>
        <p:nvSpPr>
          <p:cNvPr id="3" name="Content Placeholder 2"/>
          <p:cNvSpPr>
            <a:spLocks noGrp="1"/>
          </p:cNvSpPr>
          <p:nvPr>
            <p:ph idx="1"/>
          </p:nvPr>
        </p:nvSpPr>
        <p:spPr/>
        <p:txBody>
          <a:bodyPr/>
          <a:lstStyle/>
          <a:p>
            <a:r>
              <a:rPr lang="en-US" dirty="0"/>
              <a:t>Variance in intercepts, covariance </a:t>
            </a:r>
            <a:r>
              <a:rPr lang="en-US" i="1" dirty="0"/>
              <a:t>changes with x</a:t>
            </a:r>
            <a:endParaRPr lang="en-US" dirty="0"/>
          </a:p>
          <a:p>
            <a:r>
              <a:rPr lang="en-US" dirty="0"/>
              <a:t>Doesn’t make sense to compute ICC (within school correlation) with random slopes</a:t>
            </a:r>
          </a:p>
          <a:p>
            <a:pPr lvl="1"/>
            <a:r>
              <a:rPr lang="en-US" dirty="0"/>
              <a:t>Or just for </a:t>
            </a:r>
            <a:r>
              <a:rPr lang="en-US" i="1" dirty="0"/>
              <a:t>x</a:t>
            </a:r>
            <a:r>
              <a:rPr lang="en-US" dirty="0"/>
              <a:t> = 0</a:t>
            </a:r>
          </a:p>
          <a:p>
            <a:pPr lvl="1"/>
            <a:r>
              <a:rPr lang="en-US" dirty="0"/>
              <a:t>Be clear which variance you are “explaining”</a:t>
            </a:r>
          </a:p>
        </p:txBody>
      </p:sp>
    </p:spTree>
    <p:extLst>
      <p:ext uri="{BB962C8B-B14F-4D97-AF65-F5344CB8AC3E}">
        <p14:creationId xmlns:p14="http://schemas.microsoft.com/office/powerpoint/2010/main" val="5163413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0C70-0083-85E4-82C4-8191127F9CC2}"/>
              </a:ext>
            </a:extLst>
          </p:cNvPr>
          <p:cNvSpPr>
            <a:spLocks noGrp="1"/>
          </p:cNvSpPr>
          <p:nvPr>
            <p:ph type="title"/>
          </p:nvPr>
        </p:nvSpPr>
        <p:spPr/>
        <p:txBody>
          <a:bodyPr/>
          <a:lstStyle/>
          <a:p>
            <a:r>
              <a:rPr lang="en-US" dirty="0"/>
              <a:t>To Do</a:t>
            </a:r>
          </a:p>
        </p:txBody>
      </p:sp>
      <p:sp>
        <p:nvSpPr>
          <p:cNvPr id="3" name="Content Placeholder 2">
            <a:extLst>
              <a:ext uri="{FF2B5EF4-FFF2-40B4-BE49-F238E27FC236}">
                <a16:creationId xmlns:a16="http://schemas.microsoft.com/office/drawing/2014/main" id="{C44A1344-D8A8-E4E0-BD4B-94194B4874F8}"/>
              </a:ext>
            </a:extLst>
          </p:cNvPr>
          <p:cNvSpPr>
            <a:spLocks noGrp="1"/>
          </p:cNvSpPr>
          <p:nvPr>
            <p:ph idx="1"/>
          </p:nvPr>
        </p:nvSpPr>
        <p:spPr/>
        <p:txBody>
          <a:bodyPr/>
          <a:lstStyle/>
          <a:p>
            <a:r>
              <a:rPr lang="en-US" dirty="0"/>
              <a:t>Start HW 6</a:t>
            </a:r>
          </a:p>
          <a:p>
            <a:r>
              <a:rPr lang="en-US" dirty="0"/>
              <a:t>Project</a:t>
            </a:r>
          </a:p>
          <a:p>
            <a:r>
              <a:rPr lang="en-US" dirty="0"/>
              <a:t>Computer problem 12</a:t>
            </a:r>
          </a:p>
          <a:p>
            <a:r>
              <a:rPr lang="en-US" dirty="0"/>
              <a:t>Quiz 12</a:t>
            </a:r>
          </a:p>
          <a:p>
            <a:endParaRPr lang="en-US" dirty="0"/>
          </a:p>
          <a:p>
            <a:r>
              <a:rPr lang="en-US" dirty="0"/>
              <a:t>Wednesday: Introduction to logistic regression</a:t>
            </a:r>
          </a:p>
          <a:p>
            <a:r>
              <a:rPr lang="en-US" dirty="0"/>
              <a:t>Monday: guest speaker</a:t>
            </a:r>
          </a:p>
          <a:p>
            <a:endParaRPr lang="en-US" dirty="0"/>
          </a:p>
        </p:txBody>
      </p:sp>
    </p:spTree>
    <p:extLst>
      <p:ext uri="{BB962C8B-B14F-4D97-AF65-F5344CB8AC3E}">
        <p14:creationId xmlns:p14="http://schemas.microsoft.com/office/powerpoint/2010/main" val="2370289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337F9-D25A-2C12-E96A-399208D3E9EA}"/>
              </a:ext>
            </a:extLst>
          </p:cNvPr>
          <p:cNvSpPr>
            <a:spLocks noGrp="1"/>
          </p:cNvSpPr>
          <p:nvPr>
            <p:ph type="title"/>
          </p:nvPr>
        </p:nvSpPr>
        <p:spPr/>
        <p:txBody>
          <a:bodyPr/>
          <a:lstStyle/>
          <a:p>
            <a:r>
              <a:rPr lang="en-US" dirty="0"/>
              <a:t>Exam comments</a:t>
            </a:r>
          </a:p>
        </p:txBody>
      </p:sp>
      <p:sp>
        <p:nvSpPr>
          <p:cNvPr id="3" name="Content Placeholder 2">
            <a:extLst>
              <a:ext uri="{FF2B5EF4-FFF2-40B4-BE49-F238E27FC236}">
                <a16:creationId xmlns:a16="http://schemas.microsoft.com/office/drawing/2014/main" id="{ACB5B312-3441-CCED-E276-A6FCD591AF9B}"/>
              </a:ext>
            </a:extLst>
          </p:cNvPr>
          <p:cNvSpPr>
            <a:spLocks noGrp="1"/>
          </p:cNvSpPr>
          <p:nvPr>
            <p:ph idx="1"/>
          </p:nvPr>
        </p:nvSpPr>
        <p:spPr/>
        <p:txBody>
          <a:bodyPr>
            <a:normAutofit fontScale="92500" lnSpcReduction="10000"/>
          </a:bodyPr>
          <a:lstStyle/>
          <a:p>
            <a:r>
              <a:rPr lang="en-US" dirty="0"/>
              <a:t>Worthwhile picture</a:t>
            </a:r>
          </a:p>
          <a:p>
            <a:endParaRPr lang="en-US" dirty="0"/>
          </a:p>
          <a:p>
            <a:endParaRPr lang="en-US" dirty="0"/>
          </a:p>
          <a:p>
            <a:endParaRPr lang="en-US" dirty="0"/>
          </a:p>
          <a:p>
            <a:r>
              <a:rPr lang="en-US" dirty="0"/>
              <a:t>Watch scaling (e.g., activity vs. log activity)</a:t>
            </a:r>
          </a:p>
          <a:p>
            <a:r>
              <a:rPr lang="en-US" dirty="0"/>
              <a:t>Combination of communication, basic calculation, reading R syntax, output</a:t>
            </a:r>
          </a:p>
          <a:p>
            <a:r>
              <a:rPr lang="en-US" dirty="0"/>
              <a:t>Variation in Y explained by random effects vs. Reduction in unexplained variation</a:t>
            </a:r>
          </a:p>
          <a:p>
            <a:pPr lvl="1"/>
            <a:r>
              <a:rPr lang="en-US" dirty="0"/>
              <a:t>Percentage vs. percentage points</a:t>
            </a:r>
          </a:p>
        </p:txBody>
      </p:sp>
      <p:pic>
        <p:nvPicPr>
          <p:cNvPr id="5" name="Picture 4" descr="Schematic showing the 3 level model with years nested within growers nested within region">
            <a:extLst>
              <a:ext uri="{FF2B5EF4-FFF2-40B4-BE49-F238E27FC236}">
                <a16:creationId xmlns:a16="http://schemas.microsoft.com/office/drawing/2014/main" id="{173C26C2-7837-A8A3-ADA6-0714B8C8A807}"/>
              </a:ext>
            </a:extLst>
          </p:cNvPr>
          <p:cNvPicPr>
            <a:picLocks noChangeAspect="1"/>
          </p:cNvPicPr>
          <p:nvPr/>
        </p:nvPicPr>
        <p:blipFill>
          <a:blip r:embed="rId2"/>
          <a:stretch>
            <a:fillRect/>
          </a:stretch>
        </p:blipFill>
        <p:spPr>
          <a:xfrm>
            <a:off x="419100" y="1981200"/>
            <a:ext cx="8267700" cy="1552575"/>
          </a:xfrm>
          <a:prstGeom prst="rect">
            <a:avLst/>
          </a:prstGeom>
        </p:spPr>
      </p:pic>
    </p:spTree>
    <p:extLst>
      <p:ext uri="{BB962C8B-B14F-4D97-AF65-F5344CB8AC3E}">
        <p14:creationId xmlns:p14="http://schemas.microsoft.com/office/powerpoint/2010/main" val="1516041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855B8-1D71-D4DE-05A9-8681D6450FE3}"/>
              </a:ext>
            </a:extLst>
          </p:cNvPr>
          <p:cNvSpPr>
            <a:spLocks noGrp="1"/>
          </p:cNvSpPr>
          <p:nvPr>
            <p:ph type="title"/>
          </p:nvPr>
        </p:nvSpPr>
        <p:spPr/>
        <p:txBody>
          <a:bodyPr/>
          <a:lstStyle/>
          <a:p>
            <a:r>
              <a:rPr lang="en-US" dirty="0"/>
              <a:t>Quiz 11</a:t>
            </a:r>
          </a:p>
        </p:txBody>
      </p:sp>
      <p:sp>
        <p:nvSpPr>
          <p:cNvPr id="3" name="Content Placeholder 2">
            <a:extLst>
              <a:ext uri="{FF2B5EF4-FFF2-40B4-BE49-F238E27FC236}">
                <a16:creationId xmlns:a16="http://schemas.microsoft.com/office/drawing/2014/main" id="{E9583E7A-F4E4-9C89-40A0-0140CAF79912}"/>
              </a:ext>
            </a:extLst>
          </p:cNvPr>
          <p:cNvSpPr>
            <a:spLocks noGrp="1"/>
          </p:cNvSpPr>
          <p:nvPr>
            <p:ph idx="1"/>
          </p:nvPr>
        </p:nvSpPr>
        <p:spPr/>
        <p:txBody>
          <a:bodyPr/>
          <a:lstStyle/>
          <a:p>
            <a:endParaRPr lang="en-US"/>
          </a:p>
        </p:txBody>
      </p:sp>
      <p:pic>
        <p:nvPicPr>
          <p:cNvPr id="5" name="Picture 4" descr="From Quiz 11, graph showing two crossing lines">
            <a:extLst>
              <a:ext uri="{FF2B5EF4-FFF2-40B4-BE49-F238E27FC236}">
                <a16:creationId xmlns:a16="http://schemas.microsoft.com/office/drawing/2014/main" id="{1C49AEC3-ED7B-CE3D-1184-81FC558FB72F}"/>
              </a:ext>
            </a:extLst>
          </p:cNvPr>
          <p:cNvPicPr>
            <a:picLocks noChangeAspect="1"/>
          </p:cNvPicPr>
          <p:nvPr/>
        </p:nvPicPr>
        <p:blipFill>
          <a:blip r:embed="rId2"/>
          <a:stretch>
            <a:fillRect/>
          </a:stretch>
        </p:blipFill>
        <p:spPr>
          <a:xfrm>
            <a:off x="2819400" y="528637"/>
            <a:ext cx="5314950" cy="5800725"/>
          </a:xfrm>
          <a:prstGeom prst="rect">
            <a:avLst/>
          </a:prstGeom>
        </p:spPr>
      </p:pic>
    </p:spTree>
    <p:extLst>
      <p:ext uri="{BB962C8B-B14F-4D97-AF65-F5344CB8AC3E}">
        <p14:creationId xmlns:p14="http://schemas.microsoft.com/office/powerpoint/2010/main" val="2406539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Last Time: Random Slopes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600200"/>
                <a:ext cx="8458200" cy="4530725"/>
              </a:xfrm>
            </p:spPr>
            <p:txBody>
              <a:bodyPr/>
              <a:lstStyle/>
              <a:p>
                <a:r>
                  <a:rPr lang="en-US" dirty="0"/>
                  <a:t>Model: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𝑌</m:t>
                        </m:r>
                      </m:e>
                      <m:sub>
                        <m:r>
                          <a:rPr lang="en-US" i="1">
                            <a:latin typeface="Cambria Math" panose="02040503050406030204" pitchFamily="18" charset="0"/>
                          </a:rPr>
                          <m:t>𝑖𝑗</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00</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𝑢</m:t>
                        </m:r>
                      </m:e>
                      <m:sub>
                        <m:r>
                          <a:rPr lang="en-US" i="1">
                            <a:latin typeface="Cambria Math" panose="02040503050406030204" pitchFamily="18" charset="0"/>
                          </a:rPr>
                          <m:t>0</m:t>
                        </m:r>
                        <m:r>
                          <a:rPr lang="en-US" i="1">
                            <a:latin typeface="Cambria Math" panose="02040503050406030204" pitchFamily="18" charset="0"/>
                          </a:rPr>
                          <m:t>𝑗</m:t>
                        </m:r>
                      </m:sub>
                    </m:sSub>
                    <m:r>
                      <a:rPr lang="en-US" i="1">
                        <a:latin typeface="Cambria Math" panose="02040503050406030204" pitchFamily="18" charset="0"/>
                      </a:rPr>
                      <m:t>+</m:t>
                    </m:r>
                    <m:d>
                      <m:dPr>
                        <m:ctrlPr>
                          <a:rPr lang="en-US" i="1">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10</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𝑢</m:t>
                            </m:r>
                          </m:e>
                          <m:sub>
                            <m:r>
                              <a:rPr lang="en-US" i="1">
                                <a:latin typeface="Cambria Math" panose="02040503050406030204" pitchFamily="18" charset="0"/>
                              </a:rPr>
                              <m:t>1</m:t>
                            </m:r>
                            <m:r>
                              <a:rPr lang="en-US" i="1">
                                <a:latin typeface="Cambria Math" panose="02040503050406030204" pitchFamily="18" charset="0"/>
                              </a:rPr>
                              <m:t>𝑗</m:t>
                            </m:r>
                          </m:sub>
                        </m:sSub>
                      </m:e>
                    </m:d>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𝑖𝑗</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𝜖</m:t>
                        </m:r>
                      </m:e>
                      <m:sub>
                        <m:r>
                          <a:rPr lang="en-US" i="1">
                            <a:latin typeface="Cambria Math" panose="02040503050406030204" pitchFamily="18" charset="0"/>
                          </a:rPr>
                          <m:t>𝑖𝑗</m:t>
                        </m:r>
                      </m:sub>
                    </m:sSub>
                  </m:oMath>
                </a14:m>
                <a:endParaRPr lang="en-US" dirty="0"/>
              </a:p>
              <a:p>
                <a:pPr lvl="1"/>
                <a:r>
                  <a:rPr lang="en-US" dirty="0"/>
                  <a:t>Two new parameters: </a:t>
                </a:r>
                <a14:m>
                  <m:oMath xmlns:m="http://schemas.openxmlformats.org/officeDocument/2006/math">
                    <m:sSubSup>
                      <m:sSubSupPr>
                        <m:ctrlPr>
                          <a:rPr lang="en-US" i="1">
                            <a:latin typeface="Cambria Math" panose="02040503050406030204" pitchFamily="18" charset="0"/>
                          </a:rPr>
                        </m:ctrlPr>
                      </m:sSubSupPr>
                      <m:e>
                        <m:r>
                          <a:rPr lang="en-US" i="1">
                            <a:latin typeface="Cambria Math" panose="02040503050406030204" pitchFamily="18" charset="0"/>
                          </a:rPr>
                          <m:t>𝜏</m:t>
                        </m:r>
                      </m:e>
                      <m:sub>
                        <m:r>
                          <a:rPr lang="en-US" i="1">
                            <a:latin typeface="Cambria Math" panose="02040503050406030204" pitchFamily="18" charset="0"/>
                          </a:rPr>
                          <m:t>1</m:t>
                        </m:r>
                      </m:sub>
                      <m:sup>
                        <m:r>
                          <a:rPr lang="en-US" i="1">
                            <a:latin typeface="Cambria Math" panose="02040503050406030204" pitchFamily="18" charset="0"/>
                          </a:rPr>
                          <m:t>2</m:t>
                        </m:r>
                      </m:sup>
                    </m:sSubSup>
                  </m:oMath>
                </a14:m>
                <a:r>
                  <a:rPr lang="en-US" dirty="0"/>
                  <a:t> and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𝜏</m:t>
                        </m:r>
                      </m:e>
                      <m:sub>
                        <m:r>
                          <a:rPr lang="en-US" i="1">
                            <a:latin typeface="Cambria Math" panose="02040503050406030204" pitchFamily="18" charset="0"/>
                          </a:rPr>
                          <m:t>01</m:t>
                        </m:r>
                      </m:sub>
                    </m:sSub>
                  </m:oMath>
                </a14:m>
                <a:endParaRPr lang="en-US" dirty="0"/>
              </a:p>
              <a:p>
                <a:pPr lvl="1"/>
                <a14:m>
                  <m:oMath xmlns:m="http://schemas.openxmlformats.org/officeDocument/2006/math">
                    <m:sSub>
                      <m:sSubPr>
                        <m:ctrlPr>
                          <a:rPr lang="en-US" i="1">
                            <a:latin typeface="Cambria Math" panose="02040503050406030204" pitchFamily="18" charset="0"/>
                          </a:rPr>
                        </m:ctrlPr>
                      </m:sSubPr>
                      <m:e>
                        <m:acc>
                          <m:accPr>
                            <m:chr m:val="̂"/>
                            <m:ctrlPr>
                              <a:rPr lang="en-US" b="0" i="1" smtClean="0">
                                <a:latin typeface="Cambria Math" panose="02040503050406030204" pitchFamily="18" charset="0"/>
                              </a:rPr>
                            </m:ctrlPr>
                          </m:accPr>
                          <m:e>
                            <m:r>
                              <a:rPr lang="en-US" i="1">
                                <a:latin typeface="Cambria Math" panose="02040503050406030204" pitchFamily="18" charset="0"/>
                              </a:rPr>
                              <m:t>𝜏</m:t>
                            </m:r>
                          </m:e>
                        </m:acc>
                      </m:e>
                      <m:sub>
                        <m:r>
                          <a:rPr lang="en-US" i="1">
                            <a:latin typeface="Cambria Math" panose="02040503050406030204" pitchFamily="18" charset="0"/>
                          </a:rPr>
                          <m:t>01</m:t>
                        </m:r>
                      </m:sub>
                    </m:sSub>
                    <m:r>
                      <a:rPr lang="en-US" b="0" i="1" smtClean="0">
                        <a:latin typeface="Cambria Math" panose="02040503050406030204" pitchFamily="18" charset="0"/>
                      </a:rPr>
                      <m:t>:−0.99</m:t>
                    </m:r>
                  </m:oMath>
                </a14:m>
                <a:r>
                  <a:rPr lang="en-US" dirty="0"/>
                  <a:t>, beaches with larger intercepts tended to have small (more negative) slopes, larger “impact” of NAP on richness</a:t>
                </a:r>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600200"/>
                <a:ext cx="8458200" cy="4530725"/>
              </a:xfrm>
              <a:blipFill>
                <a:blip r:embed="rId2"/>
                <a:stretch>
                  <a:fillRect l="-576" t="-1211" r="-1153"/>
                </a:stretch>
              </a:blipFill>
            </p:spPr>
            <p:txBody>
              <a:bodyPr/>
              <a:lstStyle/>
              <a:p>
                <a:r>
                  <a:rPr lang="en-US">
                    <a:noFill/>
                  </a:rPr>
                  <a:t> </a:t>
                </a:r>
              </a:p>
            </p:txBody>
          </p:sp>
        </mc:Fallback>
      </mc:AlternateContent>
      <p:pic>
        <p:nvPicPr>
          <p:cNvPr id="4" name="Picture 3" descr="Graph showing the random slopes model with a different regression line for each beach, varying around the overall line"/>
          <p:cNvPicPr>
            <a:picLocks noChangeAspect="1"/>
          </p:cNvPicPr>
          <p:nvPr/>
        </p:nvPicPr>
        <p:blipFill>
          <a:blip r:embed="rId3"/>
          <a:stretch>
            <a:fillRect/>
          </a:stretch>
        </p:blipFill>
        <p:spPr>
          <a:xfrm>
            <a:off x="4769808" y="4137872"/>
            <a:ext cx="3796174" cy="2308117"/>
          </a:xfrm>
          <a:prstGeom prst="rect">
            <a:avLst/>
          </a:prstGeom>
        </p:spPr>
      </p:pic>
      <p:pic>
        <p:nvPicPr>
          <p:cNvPr id="5" name="Picture 4" descr="Graph of estimated random intercepts (with SEs) and estimated random slopes (with SEs) for each beach"/>
          <p:cNvPicPr>
            <a:picLocks noChangeAspect="1"/>
          </p:cNvPicPr>
          <p:nvPr/>
        </p:nvPicPr>
        <p:blipFill>
          <a:blip r:embed="rId4"/>
          <a:stretch>
            <a:fillRect/>
          </a:stretch>
        </p:blipFill>
        <p:spPr>
          <a:xfrm>
            <a:off x="619001" y="3865562"/>
            <a:ext cx="3952999" cy="2852738"/>
          </a:xfrm>
          <a:prstGeom prst="rect">
            <a:avLst/>
          </a:prstGeom>
        </p:spPr>
      </p:pic>
    </p:spTree>
    <p:extLst>
      <p:ext uri="{BB962C8B-B14F-4D97-AF65-F5344CB8AC3E}">
        <p14:creationId xmlns:p14="http://schemas.microsoft.com/office/powerpoint/2010/main" val="3215371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4ABD2-220E-8BCF-14DD-A2A66C1841F4}"/>
              </a:ext>
            </a:extLst>
          </p:cNvPr>
          <p:cNvSpPr>
            <a:spLocks noGrp="1"/>
          </p:cNvSpPr>
          <p:nvPr>
            <p:ph type="title"/>
          </p:nvPr>
        </p:nvSpPr>
        <p:spPr/>
        <p:txBody>
          <a:bodyPr/>
          <a:lstStyle/>
          <a:p>
            <a:r>
              <a:rPr lang="en-US" dirty="0"/>
              <a:t>Random Slopes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D92E04B-5139-39B4-E949-F8152AEE7BF0}"/>
                  </a:ext>
                </a:extLst>
              </p:cNvPr>
              <p:cNvSpPr>
                <a:spLocks noGrp="1"/>
              </p:cNvSpPr>
              <p:nvPr>
                <p:ph idx="1"/>
              </p:nvPr>
            </p:nvSpPr>
            <p:spPr/>
            <p:txBody>
              <a:bodyPr/>
              <a:lstStyle/>
              <a:p>
                <a:r>
                  <a:rPr lang="en-US" dirty="0"/>
                  <a:t>Level 1: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𝑌</m:t>
                        </m:r>
                      </m:e>
                      <m:sub>
                        <m:r>
                          <a:rPr lang="en-US" i="1">
                            <a:latin typeface="Cambria Math" panose="02040503050406030204" pitchFamily="18" charset="0"/>
                          </a:rPr>
                          <m:t>𝑖𝑗</m:t>
                        </m:r>
                      </m:sub>
                    </m:sSub>
                    <m:r>
                      <a:rPr lang="en-US" i="1">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𝑜𝑗</m:t>
                        </m:r>
                      </m:sub>
                    </m:sSub>
                    <m:r>
                      <a:rPr lang="en-US" i="1">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1</m:t>
                        </m:r>
                        <m:r>
                          <a:rPr lang="en-US" b="0" i="1" smtClean="0">
                            <a:latin typeface="Cambria Math" panose="02040503050406030204" pitchFamily="18" charset="0"/>
                          </a:rPr>
                          <m:t>𝑗</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b="0" i="1" smtClean="0">
                            <a:latin typeface="Cambria Math" panose="02040503050406030204" pitchFamily="18" charset="0"/>
                          </a:rPr>
                          <m:t>1</m:t>
                        </m:r>
                        <m:r>
                          <a:rPr lang="en-US" i="1">
                            <a:latin typeface="Cambria Math" panose="02040503050406030204" pitchFamily="18" charset="0"/>
                          </a:rPr>
                          <m:t>𝑖𝑗</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𝜖</m:t>
                        </m:r>
                      </m:e>
                      <m:sub>
                        <m:r>
                          <a:rPr lang="en-US" i="1">
                            <a:latin typeface="Cambria Math" panose="02040503050406030204" pitchFamily="18" charset="0"/>
                          </a:rPr>
                          <m:t>𝑖𝑗</m:t>
                        </m:r>
                      </m:sub>
                    </m:sSub>
                  </m:oMath>
                </a14:m>
                <a:endParaRPr lang="en-US" dirty="0"/>
              </a:p>
              <a:p>
                <a:r>
                  <a:rPr lang="en-US" dirty="0"/>
                  <a:t>Level 2: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0</m:t>
                        </m:r>
                        <m:r>
                          <a:rPr lang="en-US" b="0" i="1" smtClean="0">
                            <a:latin typeface="Cambria Math" panose="02040503050406030204" pitchFamily="18" charset="0"/>
                          </a:rPr>
                          <m:t>𝑗</m:t>
                        </m:r>
                      </m:sub>
                    </m:sSub>
                    <m:r>
                      <a:rPr lang="en-US" b="0" i="1" smtClean="0">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00</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𝑢</m:t>
                        </m:r>
                      </m:e>
                      <m:sub>
                        <m:r>
                          <a:rPr lang="en-US" i="1">
                            <a:latin typeface="Cambria Math" panose="02040503050406030204" pitchFamily="18" charset="0"/>
                          </a:rPr>
                          <m:t>0</m:t>
                        </m:r>
                        <m:r>
                          <a:rPr lang="en-US" i="1">
                            <a:latin typeface="Cambria Math" panose="02040503050406030204" pitchFamily="18" charset="0"/>
                          </a:rPr>
                          <m:t>𝑗</m:t>
                        </m:r>
                      </m:sub>
                    </m:sSub>
                  </m:oMath>
                </a14:m>
                <a:endParaRPr lang="en-US" i="1" dirty="0">
                  <a:latin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1</m:t>
                          </m:r>
                          <m:r>
                            <a:rPr lang="en-US" b="0" i="1" smtClean="0">
                              <a:latin typeface="Cambria Math" panose="02040503050406030204" pitchFamily="18" charset="0"/>
                            </a:rPr>
                            <m:t>𝑗</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10</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𝑢</m:t>
                          </m:r>
                        </m:e>
                        <m:sub>
                          <m:r>
                            <a:rPr lang="en-US" i="1">
                              <a:latin typeface="Cambria Math" panose="02040503050406030204" pitchFamily="18" charset="0"/>
                            </a:rPr>
                            <m:t>1</m:t>
                          </m:r>
                          <m:r>
                            <a:rPr lang="en-US" i="1">
                              <a:latin typeface="Cambria Math" panose="02040503050406030204" pitchFamily="18" charset="0"/>
                            </a:rPr>
                            <m:t>𝑗</m:t>
                          </m:r>
                        </m:sub>
                      </m:sSub>
                    </m:oMath>
                  </m:oMathPara>
                </a14:m>
                <a:endParaRPr lang="en-US" dirty="0"/>
              </a:p>
              <a:p>
                <a:r>
                  <a:rPr lang="en-US" dirty="0">
                    <a:solidFill>
                      <a:srgbClr val="FF0000"/>
                    </a:solidFill>
                  </a:rPr>
                  <a:t>Adding a Level 2 variable:</a:t>
                </a:r>
              </a:p>
              <a:p>
                <a:pPr marL="0" indent="0">
                  <a:buNone/>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0</m:t>
                          </m:r>
                          <m:r>
                            <a:rPr lang="en-US" i="1">
                              <a:latin typeface="Cambria Math" panose="02040503050406030204" pitchFamily="18" charset="0"/>
                            </a:rPr>
                            <m:t>𝑗</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00</m:t>
                          </m:r>
                        </m:sub>
                      </m:sSub>
                      <m:r>
                        <a:rPr lang="en-US" i="1">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01</m:t>
                          </m:r>
                        </m:sub>
                      </m:sSub>
                      <m:r>
                        <a:rPr lang="en-US" b="0" i="1" smtClean="0">
                          <a:latin typeface="Cambria Math" panose="02040503050406030204" pitchFamily="18" charset="0"/>
                        </a:rPr>
                        <m:t>𝐸𝑥𝑝𝑜𝑠𝑢𝑟</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𝑒</m:t>
                          </m:r>
                        </m:e>
                        <m:sub>
                          <m:r>
                            <a:rPr lang="en-US" b="0" i="1" smtClean="0">
                              <a:latin typeface="Cambria Math" panose="02040503050406030204" pitchFamily="18" charset="0"/>
                            </a:rPr>
                            <m:t>𝑗</m:t>
                          </m:r>
                        </m:sub>
                      </m:sSub>
                      <m:r>
                        <a:rPr lang="en-US" b="0" i="1" smtClean="0">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𝑢</m:t>
                          </m:r>
                        </m:e>
                        <m:sub>
                          <m:r>
                            <a:rPr lang="en-US" i="1">
                              <a:latin typeface="Cambria Math" panose="02040503050406030204" pitchFamily="18" charset="0"/>
                            </a:rPr>
                            <m:t>0</m:t>
                          </m:r>
                          <m:r>
                            <a:rPr lang="en-US" i="1">
                              <a:latin typeface="Cambria Math" panose="02040503050406030204" pitchFamily="18" charset="0"/>
                            </a:rPr>
                            <m:t>𝑗</m:t>
                          </m:r>
                        </m:sub>
                      </m:sSub>
                    </m:oMath>
                  </m:oMathPara>
                </a14:m>
                <a:endParaRPr lang="en-US" i="1" dirty="0">
                  <a:latin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m:t>
                          </m:r>
                          <m:r>
                            <a:rPr lang="en-US" i="1">
                              <a:latin typeface="Cambria Math" panose="02040503050406030204" pitchFamily="18" charset="0"/>
                            </a:rPr>
                            <m:t>𝑗</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10</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b="0" i="1" smtClean="0">
                              <a:latin typeface="Cambria Math" panose="02040503050406030204" pitchFamily="18" charset="0"/>
                            </a:rPr>
                            <m:t>1</m:t>
                          </m:r>
                          <m:r>
                            <a:rPr lang="en-US" i="1">
                              <a:latin typeface="Cambria Math" panose="02040503050406030204" pitchFamily="18" charset="0"/>
                            </a:rPr>
                            <m:t>1</m:t>
                          </m:r>
                        </m:sub>
                      </m:sSub>
                      <m:r>
                        <a:rPr lang="en-US" i="1">
                          <a:latin typeface="Cambria Math" panose="02040503050406030204" pitchFamily="18" charset="0"/>
                        </a:rPr>
                        <m:t>𝐸𝑥𝑝𝑜𝑠𝑢𝑟</m:t>
                      </m:r>
                      <m:sSub>
                        <m:sSubPr>
                          <m:ctrlPr>
                            <a:rPr lang="en-US" i="1">
                              <a:latin typeface="Cambria Math" panose="02040503050406030204" pitchFamily="18" charset="0"/>
                            </a:rPr>
                          </m:ctrlPr>
                        </m:sSubPr>
                        <m:e>
                          <m:r>
                            <a:rPr lang="en-US" i="1">
                              <a:latin typeface="Cambria Math" panose="02040503050406030204" pitchFamily="18" charset="0"/>
                            </a:rPr>
                            <m:t>𝑒</m:t>
                          </m:r>
                        </m:e>
                        <m:sub>
                          <m:r>
                            <a:rPr lang="en-US" i="1">
                              <a:latin typeface="Cambria Math" panose="02040503050406030204" pitchFamily="18" charset="0"/>
                            </a:rPr>
                            <m:t>𝑗</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𝑢</m:t>
                          </m:r>
                        </m:e>
                        <m:sub>
                          <m:r>
                            <a:rPr lang="en-US" i="1">
                              <a:latin typeface="Cambria Math" panose="02040503050406030204" pitchFamily="18" charset="0"/>
                            </a:rPr>
                            <m:t>1</m:t>
                          </m:r>
                          <m:r>
                            <a:rPr lang="en-US" i="1">
                              <a:latin typeface="Cambria Math" panose="02040503050406030204" pitchFamily="18" charset="0"/>
                            </a:rPr>
                            <m:t>𝑗</m:t>
                          </m:r>
                        </m:sub>
                      </m:sSub>
                    </m:oMath>
                  </m:oMathPara>
                </a14:m>
                <a:endParaRPr lang="en-US" dirty="0"/>
              </a:p>
              <a:p>
                <a:r>
                  <a:rPr lang="en-US" dirty="0"/>
                  <a:t>Composite: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𝑦</m:t>
                        </m:r>
                      </m:e>
                      <m:sub>
                        <m:r>
                          <a:rPr lang="en-US" i="1">
                            <a:latin typeface="Cambria Math" panose="02040503050406030204" pitchFamily="18" charset="0"/>
                          </a:rPr>
                          <m:t>𝑖𝑗</m:t>
                        </m:r>
                      </m:sub>
                    </m:sSub>
                    <m:r>
                      <a:rPr lang="en-US" i="1">
                        <a:latin typeface="Cambria Math" panose="02040503050406030204" pitchFamily="18" charset="0"/>
                      </a:rPr>
                      <m:t>=</m:t>
                    </m:r>
                    <m:d>
                      <m:dPr>
                        <m:ctrlPr>
                          <a:rPr lang="en-US" i="1">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00</m:t>
                            </m:r>
                          </m:sub>
                        </m:sSub>
                        <m:r>
                          <a:rPr lang="en-US" i="1">
                            <a:latin typeface="Cambria Math" panose="02040503050406030204" pitchFamily="18" charset="0"/>
                          </a:rPr>
                          <m:t>+</m:t>
                        </m:r>
                        <m:sSub>
                          <m:sSubPr>
                            <m:ctrlPr>
                              <a:rPr lang="en-US" i="1">
                                <a:solidFill>
                                  <a:srgbClr val="0070C0"/>
                                </a:solidFill>
                                <a:latin typeface="Cambria Math" panose="02040503050406030204" pitchFamily="18" charset="0"/>
                              </a:rPr>
                            </m:ctrlPr>
                          </m:sSubPr>
                          <m:e>
                            <m:r>
                              <a:rPr lang="en-US" i="1">
                                <a:solidFill>
                                  <a:srgbClr val="0070C0"/>
                                </a:solidFill>
                                <a:latin typeface="Cambria Math" panose="02040503050406030204" pitchFamily="18" charset="0"/>
                              </a:rPr>
                              <m:t>𝛽</m:t>
                            </m:r>
                          </m:e>
                          <m:sub>
                            <m:r>
                              <a:rPr lang="en-US" i="1">
                                <a:solidFill>
                                  <a:srgbClr val="0070C0"/>
                                </a:solidFill>
                                <a:latin typeface="Cambria Math" panose="02040503050406030204" pitchFamily="18" charset="0"/>
                              </a:rPr>
                              <m:t>01</m:t>
                            </m:r>
                          </m:sub>
                        </m:sSub>
                        <m:r>
                          <a:rPr lang="en-US" b="0" i="1" smtClean="0">
                            <a:solidFill>
                              <a:srgbClr val="0070C0"/>
                            </a:solidFill>
                            <a:latin typeface="Cambria Math" panose="02040503050406030204" pitchFamily="18" charset="0"/>
                          </a:rPr>
                          <m:t>𝐸</m:t>
                        </m:r>
                        <m:r>
                          <a:rPr lang="en-US" i="1">
                            <a:solidFill>
                              <a:srgbClr val="0070C0"/>
                            </a:solidFill>
                            <a:latin typeface="Cambria Math" panose="02040503050406030204" pitchFamily="18" charset="0"/>
                          </a:rPr>
                          <m:t>𝑥𝑝𝑜𝑠𝑢𝑟</m:t>
                        </m:r>
                        <m:sSub>
                          <m:sSubPr>
                            <m:ctrlPr>
                              <a:rPr lang="en-US" i="1">
                                <a:solidFill>
                                  <a:srgbClr val="0070C0"/>
                                </a:solidFill>
                                <a:latin typeface="Cambria Math" panose="02040503050406030204" pitchFamily="18" charset="0"/>
                              </a:rPr>
                            </m:ctrlPr>
                          </m:sSubPr>
                          <m:e>
                            <m:r>
                              <a:rPr lang="en-US" i="1">
                                <a:solidFill>
                                  <a:srgbClr val="0070C0"/>
                                </a:solidFill>
                                <a:latin typeface="Cambria Math" panose="02040503050406030204" pitchFamily="18" charset="0"/>
                              </a:rPr>
                              <m:t>𝑒</m:t>
                            </m:r>
                          </m:e>
                          <m:sub>
                            <m:r>
                              <a:rPr lang="en-US" i="1">
                                <a:solidFill>
                                  <a:srgbClr val="0070C0"/>
                                </a:solidFill>
                                <a:latin typeface="Cambria Math" panose="02040503050406030204" pitchFamily="18" charset="0"/>
                              </a:rPr>
                              <m:t>𝑗</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𝑢</m:t>
                            </m:r>
                          </m:e>
                          <m:sub>
                            <m:r>
                              <a:rPr lang="en-US" i="1">
                                <a:latin typeface="Cambria Math" panose="02040503050406030204" pitchFamily="18" charset="0"/>
                              </a:rPr>
                              <m:t>0</m:t>
                            </m:r>
                            <m:r>
                              <a:rPr lang="en-US" i="1">
                                <a:latin typeface="Cambria Math" panose="02040503050406030204" pitchFamily="18" charset="0"/>
                              </a:rPr>
                              <m:t>𝑗</m:t>
                            </m:r>
                          </m:sub>
                        </m:sSub>
                      </m:e>
                    </m:d>
                  </m:oMath>
                </a14:m>
                <a:endParaRPr lang="en-US" i="1" dirty="0">
                  <a:latin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m:t>
                      </m:r>
                      <m:d>
                        <m:dPr>
                          <m:ctrlPr>
                            <a:rPr lang="en-US" i="1">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10</m:t>
                              </m:r>
                            </m:sub>
                          </m:sSub>
                          <m:r>
                            <a:rPr lang="en-US" i="1">
                              <a:latin typeface="Cambria Math" panose="02040503050406030204" pitchFamily="18" charset="0"/>
                            </a:rPr>
                            <m:t>+ </m:t>
                          </m:r>
                          <m:sSub>
                            <m:sSubPr>
                              <m:ctrlPr>
                                <a:rPr lang="en-US" i="1">
                                  <a:solidFill>
                                    <a:srgbClr val="0070C0"/>
                                  </a:solidFill>
                                  <a:latin typeface="Cambria Math" panose="02040503050406030204" pitchFamily="18" charset="0"/>
                                </a:rPr>
                              </m:ctrlPr>
                            </m:sSubPr>
                            <m:e>
                              <m:r>
                                <a:rPr lang="en-US" i="1">
                                  <a:solidFill>
                                    <a:srgbClr val="0070C0"/>
                                  </a:solidFill>
                                  <a:latin typeface="Cambria Math" panose="02040503050406030204" pitchFamily="18" charset="0"/>
                                </a:rPr>
                                <m:t>𝛽</m:t>
                              </m:r>
                            </m:e>
                            <m:sub>
                              <m:r>
                                <a:rPr lang="en-US" i="1">
                                  <a:solidFill>
                                    <a:srgbClr val="0070C0"/>
                                  </a:solidFill>
                                  <a:latin typeface="Cambria Math" panose="02040503050406030204" pitchFamily="18" charset="0"/>
                                </a:rPr>
                                <m:t>11</m:t>
                              </m:r>
                            </m:sub>
                          </m:sSub>
                          <m:r>
                            <a:rPr lang="en-US" b="0" i="1" smtClean="0">
                              <a:solidFill>
                                <a:srgbClr val="0070C0"/>
                              </a:solidFill>
                              <a:latin typeface="Cambria Math" panose="02040503050406030204" pitchFamily="18" charset="0"/>
                            </a:rPr>
                            <m:t>𝐸</m:t>
                          </m:r>
                          <m:r>
                            <a:rPr lang="en-US" i="1">
                              <a:solidFill>
                                <a:srgbClr val="0070C0"/>
                              </a:solidFill>
                              <a:latin typeface="Cambria Math" panose="02040503050406030204" pitchFamily="18" charset="0"/>
                            </a:rPr>
                            <m:t>𝑥𝑝𝑜𝑠𝑢𝑟</m:t>
                          </m:r>
                          <m:sSub>
                            <m:sSubPr>
                              <m:ctrlPr>
                                <a:rPr lang="en-US" i="1">
                                  <a:solidFill>
                                    <a:srgbClr val="0070C0"/>
                                  </a:solidFill>
                                  <a:latin typeface="Cambria Math" panose="02040503050406030204" pitchFamily="18" charset="0"/>
                                </a:rPr>
                              </m:ctrlPr>
                            </m:sSubPr>
                            <m:e>
                              <m:r>
                                <a:rPr lang="en-US" i="1">
                                  <a:solidFill>
                                    <a:srgbClr val="0070C0"/>
                                  </a:solidFill>
                                  <a:latin typeface="Cambria Math" panose="02040503050406030204" pitchFamily="18" charset="0"/>
                                </a:rPr>
                                <m:t>𝑒</m:t>
                              </m:r>
                            </m:e>
                            <m:sub>
                              <m:r>
                                <a:rPr lang="en-US" i="1">
                                  <a:solidFill>
                                    <a:srgbClr val="0070C0"/>
                                  </a:solidFill>
                                  <a:latin typeface="Cambria Math" panose="02040503050406030204" pitchFamily="18" charset="0"/>
                                </a:rPr>
                                <m:t>𝑗</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𝑢</m:t>
                              </m:r>
                            </m:e>
                            <m:sub>
                              <m:r>
                                <a:rPr lang="en-US" i="1">
                                  <a:latin typeface="Cambria Math" panose="02040503050406030204" pitchFamily="18" charset="0"/>
                                </a:rPr>
                                <m:t>1</m:t>
                              </m:r>
                              <m:r>
                                <a:rPr lang="en-US" i="1">
                                  <a:latin typeface="Cambria Math" panose="02040503050406030204" pitchFamily="18" charset="0"/>
                                </a:rPr>
                                <m:t>𝑗</m:t>
                              </m:r>
                            </m:sub>
                          </m:sSub>
                        </m:e>
                      </m:d>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𝑖𝑗</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𝜖</m:t>
                          </m:r>
                        </m:e>
                        <m:sub>
                          <m:r>
                            <a:rPr lang="en-US" i="1">
                              <a:latin typeface="Cambria Math" panose="02040503050406030204" pitchFamily="18" charset="0"/>
                            </a:rPr>
                            <m:t>𝑖𝑗</m:t>
                          </m:r>
                        </m:sub>
                      </m:sSub>
                    </m:oMath>
                  </m:oMathPara>
                </a14:m>
                <a:endParaRPr lang="en-US" dirty="0"/>
              </a:p>
            </p:txBody>
          </p:sp>
        </mc:Choice>
        <mc:Fallback xmlns="">
          <p:sp>
            <p:nvSpPr>
              <p:cNvPr id="3" name="Content Placeholder 2">
                <a:extLst>
                  <a:ext uri="{FF2B5EF4-FFF2-40B4-BE49-F238E27FC236}">
                    <a16:creationId xmlns:a16="http://schemas.microsoft.com/office/drawing/2014/main" id="{CD92E04B-5139-39B4-E949-F8152AEE7BF0}"/>
                  </a:ext>
                </a:extLst>
              </p:cNvPr>
              <p:cNvSpPr>
                <a:spLocks noGrp="1" noRot="1" noChangeAspect="1" noMove="1" noResize="1" noEditPoints="1" noAdjustHandles="1" noChangeArrowheads="1" noChangeShapeType="1" noTextEdit="1"/>
              </p:cNvSpPr>
              <p:nvPr>
                <p:ph idx="1"/>
              </p:nvPr>
            </p:nvSpPr>
            <p:spPr>
              <a:blipFill>
                <a:blip r:embed="rId2"/>
                <a:stretch>
                  <a:fillRect l="-593" t="-1884"/>
                </a:stretch>
              </a:blipFill>
            </p:spPr>
            <p:txBody>
              <a:bodyPr/>
              <a:lstStyle/>
              <a:p>
                <a:r>
                  <a:rPr lang="en-US">
                    <a:noFill/>
                  </a:rPr>
                  <a:t> </a:t>
                </a:r>
              </a:p>
            </p:txBody>
          </p:sp>
        </mc:Fallback>
      </mc:AlternateContent>
    </p:spTree>
    <p:extLst>
      <p:ext uri="{BB962C8B-B14F-4D97-AF65-F5344CB8AC3E}">
        <p14:creationId xmlns:p14="http://schemas.microsoft.com/office/powerpoint/2010/main" val="2872534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8B7A5-39B1-2C2F-873A-DA21119CB6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264FE2-2AC4-3FB2-75D4-B86A17A9151E}"/>
              </a:ext>
            </a:extLst>
          </p:cNvPr>
          <p:cNvSpPr>
            <a:spLocks noGrp="1"/>
          </p:cNvSpPr>
          <p:nvPr>
            <p:ph type="title"/>
          </p:nvPr>
        </p:nvSpPr>
        <p:spPr/>
        <p:txBody>
          <a:bodyPr/>
          <a:lstStyle/>
          <a:p>
            <a:r>
              <a:rPr lang="en-US" dirty="0"/>
              <a:t>Adding a Level 2 variable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C6902ED-0660-F42B-6124-540A9EAC3BE7}"/>
                  </a:ext>
                </a:extLst>
              </p:cNvPr>
              <p:cNvSpPr>
                <a:spLocks noGrp="1"/>
              </p:cNvSpPr>
              <p:nvPr>
                <p:ph idx="1"/>
              </p:nvPr>
            </p:nvSpPr>
            <p:spPr/>
            <p:txBody>
              <a:bodyPr/>
              <a:lstStyle/>
              <a:p>
                <a:r>
                  <a:rPr lang="en-US" dirty="0"/>
                  <a:t>Adds a “cross-level interaction”</a:t>
                </a:r>
              </a:p>
              <a:p>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𝑦</m:t>
                        </m:r>
                      </m:e>
                      <m:sub>
                        <m:r>
                          <a:rPr lang="en-US" i="1">
                            <a:latin typeface="Cambria Math" panose="02040503050406030204" pitchFamily="18" charset="0"/>
                          </a:rPr>
                          <m:t>𝑖𝑗</m:t>
                        </m:r>
                      </m:sub>
                    </m:sSub>
                    <m:r>
                      <a:rPr lang="en-US" i="1">
                        <a:latin typeface="Cambria Math" panose="02040503050406030204" pitchFamily="18" charset="0"/>
                      </a:rPr>
                      <m:t>=</m:t>
                    </m:r>
                    <m:d>
                      <m:dPr>
                        <m:ctrlPr>
                          <a:rPr lang="en-US" b="0" i="1" smtClean="0">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0</m:t>
                            </m:r>
                            <m:r>
                              <a:rPr lang="en-US" i="1" smtClean="0">
                                <a:latin typeface="Cambria Math" panose="02040503050406030204" pitchFamily="18" charset="0"/>
                              </a:rPr>
                              <m:t>0</m:t>
                            </m:r>
                          </m:sub>
                        </m:sSub>
                        <m:r>
                          <a:rPr lang="en-US" b="0" i="1" smtClean="0">
                            <a:latin typeface="Cambria Math" panose="02040503050406030204" pitchFamily="18" charset="0"/>
                          </a:rPr>
                          <m:t>+</m:t>
                        </m:r>
                        <m:sSub>
                          <m:sSubPr>
                            <m:ctrlPr>
                              <a:rPr lang="en-US" i="1">
                                <a:solidFill>
                                  <a:srgbClr val="0070C0"/>
                                </a:solidFill>
                                <a:latin typeface="Cambria Math" panose="02040503050406030204" pitchFamily="18" charset="0"/>
                              </a:rPr>
                            </m:ctrlPr>
                          </m:sSubPr>
                          <m:e>
                            <m:r>
                              <a:rPr lang="en-US" i="1">
                                <a:solidFill>
                                  <a:srgbClr val="0070C0"/>
                                </a:solidFill>
                                <a:latin typeface="Cambria Math" panose="02040503050406030204" pitchFamily="18" charset="0"/>
                              </a:rPr>
                              <m:t>𝛽</m:t>
                            </m:r>
                          </m:e>
                          <m:sub>
                            <m:r>
                              <a:rPr lang="en-US" b="0" i="1" smtClean="0">
                                <a:solidFill>
                                  <a:srgbClr val="0070C0"/>
                                </a:solidFill>
                                <a:latin typeface="Cambria Math" panose="02040503050406030204" pitchFamily="18" charset="0"/>
                              </a:rPr>
                              <m:t>01</m:t>
                            </m:r>
                          </m:sub>
                        </m:sSub>
                        <m:r>
                          <a:rPr lang="en-US" b="0" i="1" smtClean="0">
                            <a:solidFill>
                              <a:srgbClr val="0070C0"/>
                            </a:solidFill>
                            <a:latin typeface="Cambria Math" panose="02040503050406030204" pitchFamily="18" charset="0"/>
                          </a:rPr>
                          <m:t>𝐸</m:t>
                        </m:r>
                        <m:r>
                          <a:rPr lang="en-US" i="1">
                            <a:solidFill>
                              <a:srgbClr val="0070C0"/>
                            </a:solidFill>
                            <a:latin typeface="Cambria Math" panose="02040503050406030204" pitchFamily="18" charset="0"/>
                          </a:rPr>
                          <m:t>𝑥𝑝𝑜𝑠𝑢𝑟</m:t>
                        </m:r>
                        <m:sSub>
                          <m:sSubPr>
                            <m:ctrlPr>
                              <a:rPr lang="en-US" i="1">
                                <a:solidFill>
                                  <a:srgbClr val="0070C0"/>
                                </a:solidFill>
                                <a:latin typeface="Cambria Math" panose="02040503050406030204" pitchFamily="18" charset="0"/>
                              </a:rPr>
                            </m:ctrlPr>
                          </m:sSubPr>
                          <m:e>
                            <m:r>
                              <a:rPr lang="en-US" i="1">
                                <a:solidFill>
                                  <a:srgbClr val="0070C0"/>
                                </a:solidFill>
                                <a:latin typeface="Cambria Math" panose="02040503050406030204" pitchFamily="18" charset="0"/>
                              </a:rPr>
                              <m:t>𝑒</m:t>
                            </m:r>
                          </m:e>
                          <m:sub>
                            <m:r>
                              <a:rPr lang="en-US" i="1">
                                <a:solidFill>
                                  <a:srgbClr val="0070C0"/>
                                </a:solidFill>
                                <a:latin typeface="Cambria Math" panose="02040503050406030204" pitchFamily="18" charset="0"/>
                              </a:rPr>
                              <m:t>𝑗</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𝑢</m:t>
                            </m:r>
                          </m:e>
                          <m:sub>
                            <m:r>
                              <a:rPr lang="en-US" i="1">
                                <a:latin typeface="Cambria Math" panose="02040503050406030204" pitchFamily="18" charset="0"/>
                              </a:rPr>
                              <m:t>0</m:t>
                            </m:r>
                            <m:r>
                              <a:rPr lang="en-US" i="1">
                                <a:latin typeface="Cambria Math" panose="02040503050406030204" pitchFamily="18" charset="0"/>
                              </a:rPr>
                              <m:t>𝑗</m:t>
                            </m:r>
                          </m:sub>
                        </m:sSub>
                      </m:e>
                    </m:d>
                  </m:oMath>
                </a14:m>
                <a:endParaRPr lang="en-US" b="0" i="1" dirty="0">
                  <a:latin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m:t>
                      </m:r>
                      <m:d>
                        <m:dPr>
                          <m:ctrlPr>
                            <a:rPr lang="en-US" i="1">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10</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𝑖𝑗</m:t>
                              </m:r>
                            </m:sub>
                          </m:sSub>
                          <m:r>
                            <a:rPr lang="en-US" b="0" i="1" smtClean="0">
                              <a:latin typeface="Cambria Math" panose="02040503050406030204" pitchFamily="18" charset="0"/>
                            </a:rPr>
                            <m:t> + </m:t>
                          </m:r>
                          <m:sSub>
                            <m:sSubPr>
                              <m:ctrlPr>
                                <a:rPr lang="en-US" i="1">
                                  <a:solidFill>
                                    <a:srgbClr val="0070C0"/>
                                  </a:solidFill>
                                  <a:latin typeface="Cambria Math" panose="02040503050406030204" pitchFamily="18" charset="0"/>
                                </a:rPr>
                              </m:ctrlPr>
                            </m:sSubPr>
                            <m:e>
                              <m:r>
                                <a:rPr lang="en-US" i="1">
                                  <a:solidFill>
                                    <a:srgbClr val="0070C0"/>
                                  </a:solidFill>
                                  <a:latin typeface="Cambria Math" panose="02040503050406030204" pitchFamily="18" charset="0"/>
                                </a:rPr>
                                <m:t>𝛽</m:t>
                              </m:r>
                            </m:e>
                            <m:sub>
                              <m:r>
                                <a:rPr lang="en-US" b="0" i="1" smtClean="0">
                                  <a:solidFill>
                                    <a:srgbClr val="0070C0"/>
                                  </a:solidFill>
                                  <a:latin typeface="Cambria Math" panose="02040503050406030204" pitchFamily="18" charset="0"/>
                                </a:rPr>
                                <m:t>1</m:t>
                              </m:r>
                              <m:r>
                                <a:rPr lang="en-US" i="1">
                                  <a:solidFill>
                                    <a:srgbClr val="0070C0"/>
                                  </a:solidFill>
                                  <a:latin typeface="Cambria Math" panose="02040503050406030204" pitchFamily="18" charset="0"/>
                                </a:rPr>
                                <m:t>1</m:t>
                              </m:r>
                            </m:sub>
                          </m:sSub>
                          <m:r>
                            <a:rPr lang="en-US" b="0" i="1" smtClean="0">
                              <a:solidFill>
                                <a:srgbClr val="0070C0"/>
                              </a:solidFill>
                              <a:latin typeface="Cambria Math" panose="02040503050406030204" pitchFamily="18" charset="0"/>
                            </a:rPr>
                            <m:t>𝐸</m:t>
                          </m:r>
                          <m:r>
                            <a:rPr lang="en-US" i="1">
                              <a:solidFill>
                                <a:srgbClr val="0070C0"/>
                              </a:solidFill>
                              <a:latin typeface="Cambria Math" panose="02040503050406030204" pitchFamily="18" charset="0"/>
                            </a:rPr>
                            <m:t>𝑥𝑝𝑜𝑠𝑢𝑟</m:t>
                          </m:r>
                          <m:sSub>
                            <m:sSubPr>
                              <m:ctrlPr>
                                <a:rPr lang="en-US" i="1">
                                  <a:solidFill>
                                    <a:srgbClr val="0070C0"/>
                                  </a:solidFill>
                                  <a:latin typeface="Cambria Math" panose="02040503050406030204" pitchFamily="18" charset="0"/>
                                </a:rPr>
                              </m:ctrlPr>
                            </m:sSubPr>
                            <m:e>
                              <m:r>
                                <a:rPr lang="en-US" i="1">
                                  <a:solidFill>
                                    <a:srgbClr val="0070C0"/>
                                  </a:solidFill>
                                  <a:latin typeface="Cambria Math" panose="02040503050406030204" pitchFamily="18" charset="0"/>
                                </a:rPr>
                                <m:t>𝑒</m:t>
                              </m:r>
                            </m:e>
                            <m:sub>
                              <m:r>
                                <a:rPr lang="en-US" i="1">
                                  <a:solidFill>
                                    <a:srgbClr val="0070C0"/>
                                  </a:solidFill>
                                  <a:latin typeface="Cambria Math" panose="02040503050406030204" pitchFamily="18" charset="0"/>
                                </a:rPr>
                                <m:t>𝑗</m:t>
                              </m:r>
                            </m:sub>
                          </m:sSub>
                          <m:sSub>
                            <m:sSubPr>
                              <m:ctrlPr>
                                <a:rPr lang="en-US" b="0" i="1" smtClean="0">
                                  <a:solidFill>
                                    <a:srgbClr val="0070C0"/>
                                  </a:solidFill>
                                  <a:latin typeface="Cambria Math" panose="02040503050406030204" pitchFamily="18" charset="0"/>
                                </a:rPr>
                              </m:ctrlPr>
                            </m:sSubPr>
                            <m:e>
                              <m:r>
                                <a:rPr lang="en-US" b="0" i="1" smtClean="0">
                                  <a:solidFill>
                                    <a:srgbClr val="0070C0"/>
                                  </a:solidFill>
                                  <a:latin typeface="Cambria Math" panose="02040503050406030204" pitchFamily="18" charset="0"/>
                                </a:rPr>
                                <m:t>𝑥</m:t>
                              </m:r>
                            </m:e>
                            <m:sub>
                              <m:r>
                                <a:rPr lang="en-US" b="0" i="1" smtClean="0">
                                  <a:solidFill>
                                    <a:srgbClr val="0070C0"/>
                                  </a:solidFill>
                                  <a:latin typeface="Cambria Math" panose="02040503050406030204" pitchFamily="18" charset="0"/>
                                </a:rPr>
                                <m:t>𝑖𝑗</m:t>
                              </m:r>
                            </m:sub>
                          </m:sSub>
                          <m:r>
                            <a:rPr lang="en-US" b="0" i="1" smtClean="0">
                              <a:solidFill>
                                <a:srgbClr val="0070C0"/>
                              </a:solidFill>
                              <a:latin typeface="Cambria Math" panose="02040503050406030204" pitchFamily="18" charset="0"/>
                            </a:rPr>
                            <m:t> </m:t>
                          </m:r>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𝑢</m:t>
                              </m:r>
                            </m:e>
                            <m:sub>
                              <m:r>
                                <a:rPr lang="en-US" i="1">
                                  <a:latin typeface="Cambria Math" panose="02040503050406030204" pitchFamily="18" charset="0"/>
                                </a:rPr>
                                <m:t>1</m:t>
                              </m:r>
                              <m:r>
                                <a:rPr lang="en-US" i="1">
                                  <a:latin typeface="Cambria Math" panose="02040503050406030204" pitchFamily="18" charset="0"/>
                                </a:rPr>
                                <m:t>𝑗</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𝑖𝑗</m:t>
                              </m:r>
                            </m:sub>
                          </m:sSub>
                          <m:r>
                            <a:rPr lang="en-US" b="0" i="1" smtClean="0">
                              <a:latin typeface="Cambria Math" panose="02040503050406030204" pitchFamily="18" charset="0"/>
                            </a:rPr>
                            <m:t> </m:t>
                          </m:r>
                        </m:e>
                      </m:d>
                      <m:r>
                        <a:rPr lang="en-US" b="0" i="1" smtClean="0">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𝜖</m:t>
                          </m:r>
                        </m:e>
                        <m:sub>
                          <m:r>
                            <a:rPr lang="en-US" i="1">
                              <a:latin typeface="Cambria Math" panose="02040503050406030204" pitchFamily="18" charset="0"/>
                            </a:rPr>
                            <m:t>𝑖𝑗</m:t>
                          </m:r>
                        </m:sub>
                      </m:sSub>
                    </m:oMath>
                  </m:oMathPara>
                </a14:m>
                <a:endParaRPr lang="en-US" dirty="0"/>
              </a:p>
              <a:p>
                <a:pPr marL="0" indent="0">
                  <a:buNone/>
                </a:pPr>
                <a:r>
                  <a:rPr lang="en-US" dirty="0"/>
                  <a: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11</m:t>
                        </m:r>
                      </m:sub>
                    </m:sSub>
                  </m:oMath>
                </a14:m>
                <a:r>
                  <a:rPr lang="en-US" dirty="0"/>
                  <a:t> is the change in slope between the 	average high exposure beach and the 	average low exposure beach</a:t>
                </a:r>
              </a:p>
              <a:p>
                <a:endParaRPr lang="en-US" dirty="0"/>
              </a:p>
            </p:txBody>
          </p:sp>
        </mc:Choice>
        <mc:Fallback xmlns="">
          <p:sp>
            <p:nvSpPr>
              <p:cNvPr id="3" name="Content Placeholder 2">
                <a:extLst>
                  <a:ext uri="{FF2B5EF4-FFF2-40B4-BE49-F238E27FC236}">
                    <a16:creationId xmlns:a16="http://schemas.microsoft.com/office/drawing/2014/main" id="{4C6902ED-0660-F42B-6124-540A9EAC3BE7}"/>
                  </a:ext>
                </a:extLst>
              </p:cNvPr>
              <p:cNvSpPr>
                <a:spLocks noGrp="1" noRot="1" noChangeAspect="1" noMove="1" noResize="1" noEditPoints="1" noAdjustHandles="1" noChangeArrowheads="1" noChangeShapeType="1" noTextEdit="1"/>
              </p:cNvSpPr>
              <p:nvPr>
                <p:ph idx="1"/>
              </p:nvPr>
            </p:nvSpPr>
            <p:spPr>
              <a:blipFill>
                <a:blip r:embed="rId2"/>
                <a:stretch>
                  <a:fillRect l="-593" t="-1750"/>
                </a:stretch>
              </a:blipFill>
            </p:spPr>
            <p:txBody>
              <a:bodyPr/>
              <a:lstStyle/>
              <a:p>
                <a:r>
                  <a:rPr lang="en-US">
                    <a:noFill/>
                  </a:rPr>
                  <a:t> </a:t>
                </a:r>
              </a:p>
            </p:txBody>
          </p:sp>
        </mc:Fallback>
      </mc:AlternateContent>
    </p:spTree>
    <p:extLst>
      <p:ext uri="{BB962C8B-B14F-4D97-AF65-F5344CB8AC3E}">
        <p14:creationId xmlns:p14="http://schemas.microsoft.com/office/powerpoint/2010/main" val="2790499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0F45E-3D90-C1C6-3C76-705EE7220F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8969AA-A0E8-2D6C-E66A-839206994136}"/>
              </a:ext>
            </a:extLst>
          </p:cNvPr>
          <p:cNvSpPr>
            <a:spLocks noGrp="1"/>
          </p:cNvSpPr>
          <p:nvPr>
            <p:ph type="title"/>
          </p:nvPr>
        </p:nvSpPr>
        <p:spPr/>
        <p:txBody>
          <a:bodyPr/>
          <a:lstStyle/>
          <a:p>
            <a:r>
              <a:rPr lang="en-US" dirty="0"/>
              <a:t>Model 4</a:t>
            </a:r>
          </a:p>
        </p:txBody>
      </p:sp>
      <p:sp>
        <p:nvSpPr>
          <p:cNvPr id="3" name="Content Placeholder 2">
            <a:extLst>
              <a:ext uri="{FF2B5EF4-FFF2-40B4-BE49-F238E27FC236}">
                <a16:creationId xmlns:a16="http://schemas.microsoft.com/office/drawing/2014/main" id="{58178756-DA56-A5DD-73E7-0F2B10D0BA01}"/>
              </a:ext>
            </a:extLst>
          </p:cNvPr>
          <p:cNvSpPr>
            <a:spLocks noGrp="1"/>
          </p:cNvSpPr>
          <p:nvPr>
            <p:ph idx="1"/>
          </p:nvPr>
        </p:nvSpPr>
        <p:spPr/>
        <p:txBody>
          <a:bodyPr/>
          <a:lstStyle/>
          <a:p>
            <a:pPr marL="0" indent="0">
              <a:buNone/>
            </a:pPr>
            <a:r>
              <a:rPr lang="en-US" sz="1800" dirty="0">
                <a:latin typeface="Courier New" panose="02070309020205020404" pitchFamily="49" charset="0"/>
                <a:cs typeface="Courier New" panose="02070309020205020404" pitchFamily="49" charset="0"/>
              </a:rPr>
              <a:t>Random effects:</a:t>
            </a:r>
          </a:p>
          <a:p>
            <a:pPr marL="0" indent="0">
              <a:buNone/>
            </a:pPr>
            <a:r>
              <a:rPr lang="en-US" sz="1800" dirty="0">
                <a:latin typeface="Courier New" panose="02070309020205020404" pitchFamily="49" charset="0"/>
                <a:cs typeface="Courier New" panose="02070309020205020404" pitchFamily="49" charset="0"/>
              </a:rPr>
              <a:t> Groups   Name        Variance Std.Dev. Corr </a:t>
            </a:r>
          </a:p>
          <a:p>
            <a:pPr marL="0" indent="0">
              <a:buNone/>
            </a:pPr>
            <a:r>
              <a:rPr lang="en-US" sz="1800" dirty="0">
                <a:latin typeface="Courier New" panose="02070309020205020404" pitchFamily="49" charset="0"/>
                <a:cs typeface="Courier New" panose="02070309020205020404" pitchFamily="49" charset="0"/>
              </a:rPr>
              <a:t> Beach    (Intercept) 3.832    1.957         </a:t>
            </a:r>
          </a:p>
          <a:p>
            <a:pPr marL="0" indent="0">
              <a:buNone/>
            </a:pPr>
            <a:r>
              <a:rPr lang="en-US" sz="1800" dirty="0">
                <a:latin typeface="Courier New" panose="02070309020205020404" pitchFamily="49" charset="0"/>
                <a:cs typeface="Courier New" panose="02070309020205020404" pitchFamily="49" charset="0"/>
              </a:rPr>
              <a:t>          NAP         1.002    1.001    -1.00</a:t>
            </a:r>
          </a:p>
          <a:p>
            <a:pPr marL="0" indent="0">
              <a:buNone/>
            </a:pPr>
            <a:r>
              <a:rPr lang="en-US" sz="1800" dirty="0">
                <a:latin typeface="Courier New" panose="02070309020205020404" pitchFamily="49" charset="0"/>
                <a:cs typeface="Courier New" panose="02070309020205020404" pitchFamily="49" charset="0"/>
              </a:rPr>
              <a:t> Residual             7.161    2.676         </a:t>
            </a:r>
          </a:p>
          <a:p>
            <a:pPr marL="0" indent="0">
              <a:buNone/>
            </a:pPr>
            <a:r>
              <a:rPr lang="en-US" sz="1800" dirty="0">
                <a:latin typeface="Courier New" panose="02070309020205020404" pitchFamily="49" charset="0"/>
                <a:cs typeface="Courier New" panose="02070309020205020404" pitchFamily="49" charset="0"/>
              </a:rPr>
              <a:t>Number of </a:t>
            </a:r>
            <a:r>
              <a:rPr lang="en-US" sz="1800" dirty="0" err="1">
                <a:latin typeface="Courier New" panose="02070309020205020404" pitchFamily="49" charset="0"/>
                <a:cs typeface="Courier New" panose="02070309020205020404" pitchFamily="49" charset="0"/>
              </a:rPr>
              <a:t>obs</a:t>
            </a:r>
            <a:r>
              <a:rPr lang="en-US" sz="1800" dirty="0">
                <a:latin typeface="Courier New" panose="02070309020205020404" pitchFamily="49" charset="0"/>
                <a:cs typeface="Courier New" panose="02070309020205020404" pitchFamily="49" charset="0"/>
              </a:rPr>
              <a:t>: 45, groups:  Beach, 9</a:t>
            </a:r>
          </a:p>
          <a:p>
            <a:pPr marL="0" indent="0">
              <a:buNone/>
            </a:pPr>
            <a:endParaRPr lang="en-US" sz="1800" dirty="0">
              <a:latin typeface="Courier New" panose="02070309020205020404" pitchFamily="49" charset="0"/>
              <a:cs typeface="Courier New" panose="02070309020205020404" pitchFamily="49" charset="0"/>
            </a:endParaRPr>
          </a:p>
          <a:p>
            <a:pPr marL="0" indent="0">
              <a:buNone/>
            </a:pPr>
            <a:r>
              <a:rPr lang="en-US" sz="1800" dirty="0">
                <a:latin typeface="Courier New" panose="02070309020205020404" pitchFamily="49" charset="0"/>
                <a:cs typeface="Courier New" panose="02070309020205020404" pitchFamily="49" charset="0"/>
              </a:rPr>
              <a:t>Fixed effects:</a:t>
            </a:r>
          </a:p>
          <a:p>
            <a:pPr marL="0" indent="0">
              <a:buNone/>
            </a:pPr>
            <a:r>
              <a:rPr lang="en-US" sz="1800" dirty="0">
                <a:latin typeface="Courier New" panose="02070309020205020404" pitchFamily="49" charset="0"/>
                <a:cs typeface="Courier New" panose="02070309020205020404" pitchFamily="49" charset="0"/>
              </a:rPr>
              <a:t>                   Estimate Std. Error t value</a:t>
            </a:r>
          </a:p>
          <a:p>
            <a:pPr marL="0" indent="0">
              <a:buNone/>
            </a:pPr>
            <a:r>
              <a:rPr lang="en-US" sz="1800" dirty="0">
                <a:latin typeface="Courier New" panose="02070309020205020404" pitchFamily="49" charset="0"/>
                <a:cs typeface="Courier New" panose="02070309020205020404" pitchFamily="49" charset="0"/>
              </a:rPr>
              <a:t>(Intercept)          8.9590     1.0474   8.553</a:t>
            </a:r>
          </a:p>
          <a:p>
            <a:pPr marL="0" indent="0">
              <a:buNone/>
            </a:pPr>
            <a:r>
              <a:rPr lang="en-US" sz="1800" dirty="0">
                <a:latin typeface="Courier New" panose="02070309020205020404" pitchFamily="49" charset="0"/>
                <a:cs typeface="Courier New" panose="02070309020205020404" pitchFamily="49" charset="0"/>
              </a:rPr>
              <a:t>NAP                 -3.8812     0.7228  -5.370</a:t>
            </a:r>
          </a:p>
          <a:p>
            <a:pPr marL="0" indent="0">
              <a:buNone/>
            </a:pPr>
            <a:r>
              <a:rPr lang="en-US" sz="1800" dirty="0" err="1">
                <a:latin typeface="Courier New" panose="02070309020205020404" pitchFamily="49" charset="0"/>
                <a:cs typeface="Courier New" panose="02070309020205020404" pitchFamily="49" charset="0"/>
              </a:rPr>
              <a:t>ExposureCat</a:t>
            </a:r>
            <a:r>
              <a:rPr lang="en-US" sz="1800" dirty="0">
                <a:latin typeface="Courier New" panose="02070309020205020404" pitchFamily="49" charset="0"/>
                <a:cs typeface="Courier New" panose="02070309020205020404" pitchFamily="49" charset="0"/>
              </a:rPr>
              <a:t>&gt;10      -5.3824     1.5864  -3.393</a:t>
            </a:r>
          </a:p>
          <a:p>
            <a:pPr marL="0" indent="0">
              <a:buNone/>
            </a:pPr>
            <a:r>
              <a:rPr lang="en-US" sz="1800" dirty="0" err="1">
                <a:latin typeface="Courier New" panose="02070309020205020404" pitchFamily="49" charset="0"/>
                <a:cs typeface="Courier New" panose="02070309020205020404" pitchFamily="49" charset="0"/>
              </a:rPr>
              <a:t>NAP:ExposureCat</a:t>
            </a:r>
            <a:r>
              <a:rPr lang="en-US" sz="1800" dirty="0">
                <a:latin typeface="Courier New" panose="02070309020205020404" pitchFamily="49" charset="0"/>
                <a:cs typeface="Courier New" panose="02070309020205020404" pitchFamily="49" charset="0"/>
              </a:rPr>
              <a:t>&gt;10   2.4460     1.0991   2.225</a:t>
            </a:r>
          </a:p>
          <a:p>
            <a:pPr marL="0" indent="0">
              <a:buNone/>
            </a:pPr>
            <a:endParaRPr lang="en-US" dirty="0"/>
          </a:p>
        </p:txBody>
      </p:sp>
    </p:spTree>
    <p:extLst>
      <p:ext uri="{BB962C8B-B14F-4D97-AF65-F5344CB8AC3E}">
        <p14:creationId xmlns:p14="http://schemas.microsoft.com/office/powerpoint/2010/main" val="789683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A4C56DBC-AC09-9668-BD72-3D484BD0B8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64BA4D-DDA6-9BB9-4F29-761A7ACBC4C4}"/>
              </a:ext>
            </a:extLst>
          </p:cNvPr>
          <p:cNvSpPr>
            <a:spLocks noGrp="1"/>
          </p:cNvSpPr>
          <p:nvPr>
            <p:ph type="title"/>
          </p:nvPr>
        </p:nvSpPr>
        <p:spPr/>
        <p:txBody>
          <a:bodyPr/>
          <a:lstStyle/>
          <a:p>
            <a:r>
              <a:rPr lang="en-US" dirty="0"/>
              <a:t>                                   Exp*NAP</a:t>
            </a:r>
          </a:p>
        </p:txBody>
      </p:sp>
      <p:sp>
        <p:nvSpPr>
          <p:cNvPr id="3" name="Content Placeholder 2">
            <a:extLst>
              <a:ext uri="{FF2B5EF4-FFF2-40B4-BE49-F238E27FC236}">
                <a16:creationId xmlns:a16="http://schemas.microsoft.com/office/drawing/2014/main" id="{B5781DF3-D61C-0EA1-B5C7-B8F770F8413D}"/>
              </a:ext>
            </a:extLst>
          </p:cNvPr>
          <p:cNvSpPr>
            <a:spLocks noGrp="1"/>
          </p:cNvSpPr>
          <p:nvPr>
            <p:ph idx="1"/>
          </p:nvPr>
        </p:nvSpPr>
        <p:spPr>
          <a:xfrm>
            <a:off x="457200" y="1600200"/>
            <a:ext cx="8229600" cy="4530725"/>
          </a:xfrm>
        </p:spPr>
        <p:txBody>
          <a:bodyPr/>
          <a:lstStyle/>
          <a:p>
            <a:endParaRPr lang="en-US" dirty="0"/>
          </a:p>
          <a:p>
            <a:endParaRPr lang="en-US" dirty="0"/>
          </a:p>
          <a:p>
            <a:endParaRPr lang="en-US" dirty="0"/>
          </a:p>
          <a:p>
            <a:endParaRPr lang="en-US" dirty="0"/>
          </a:p>
          <a:p>
            <a:endParaRPr lang="en-US" dirty="0"/>
          </a:p>
          <a:p>
            <a:r>
              <a:rPr lang="en-US" sz="2000" dirty="0">
                <a:effectLst/>
                <a:ea typeface="Cambria" panose="02040503050406030204" pitchFamily="18" charset="0"/>
                <a:cs typeface="Times New Roman" panose="02020603050405020304" pitchFamily="18" charset="0"/>
              </a:rPr>
              <a:t>low exposure: intercept: 8.9850, slope: -3.8812 </a:t>
            </a:r>
          </a:p>
          <a:p>
            <a:r>
              <a:rPr lang="en-US" sz="2000" dirty="0">
                <a:effectLst/>
                <a:ea typeface="Cambria" panose="02040503050406030204" pitchFamily="18" charset="0"/>
                <a:cs typeface="Times New Roman" panose="02020603050405020304" pitchFamily="18" charset="0"/>
              </a:rPr>
              <a:t>high exposure: </a:t>
            </a:r>
          </a:p>
          <a:p>
            <a:pPr lvl="1"/>
            <a:r>
              <a:rPr lang="en-US" sz="1600" dirty="0">
                <a:effectLst/>
                <a:ea typeface="Cambria" panose="02040503050406030204" pitchFamily="18" charset="0"/>
                <a:cs typeface="Times New Roman" panose="02020603050405020304" pitchFamily="18" charset="0"/>
              </a:rPr>
              <a:t>intercept: 8.9580 - 5.3825 = 3.5755, </a:t>
            </a:r>
          </a:p>
          <a:p>
            <a:pPr lvl="1"/>
            <a:r>
              <a:rPr lang="en-US" sz="1600" dirty="0">
                <a:effectLst/>
                <a:ea typeface="Cambria" panose="02040503050406030204" pitchFamily="18" charset="0"/>
                <a:cs typeface="Times New Roman" panose="02020603050405020304" pitchFamily="18" charset="0"/>
              </a:rPr>
              <a:t>slope: -3.8812 + 2.4460 = -1.4352 </a:t>
            </a:r>
          </a:p>
          <a:p>
            <a:pPr lvl="1"/>
            <a:r>
              <a:rPr lang="en-US" sz="1600" dirty="0">
                <a:effectLst/>
                <a:ea typeface="Cambria" panose="02040503050406030204" pitchFamily="18" charset="0"/>
                <a:cs typeface="Times New Roman" panose="02020603050405020304" pitchFamily="18" charset="0"/>
              </a:rPr>
              <a:t>(so still negative but flatter for the high exposure beaches)</a:t>
            </a:r>
          </a:p>
          <a:p>
            <a:endParaRPr lang="en-US" dirty="0"/>
          </a:p>
        </p:txBody>
      </p:sp>
      <p:pic>
        <p:nvPicPr>
          <p:cNvPr id="4" name="Picture" descr="Graph showing the model the interaction between NAP and explsore allowing for different intercepts and slopes for high and low exposure beaches">
            <a:extLst>
              <a:ext uri="{FF2B5EF4-FFF2-40B4-BE49-F238E27FC236}">
                <a16:creationId xmlns:a16="http://schemas.microsoft.com/office/drawing/2014/main" id="{10B4184D-7829-52CE-7235-A817D2C4A4C0}"/>
              </a:ext>
            </a:extLst>
          </p:cNvPr>
          <p:cNvPicPr/>
          <p:nvPr/>
        </p:nvPicPr>
        <p:blipFill>
          <a:blip r:embed="rId2"/>
          <a:stretch>
            <a:fillRect/>
          </a:stretch>
        </p:blipFill>
        <p:spPr bwMode="auto">
          <a:xfrm>
            <a:off x="457200" y="300225"/>
            <a:ext cx="4619625" cy="3695700"/>
          </a:xfrm>
          <a:prstGeom prst="rect">
            <a:avLst/>
          </a:prstGeom>
          <a:noFill/>
          <a:ln w="9525">
            <a:noFill/>
            <a:headEnd/>
            <a:tailEnd/>
          </a:ln>
        </p:spPr>
      </p:pic>
      <p:pic>
        <p:nvPicPr>
          <p:cNvPr id="5" name="Picture 4" descr="high exposure beaches tend to have smaller intercepts than low exposure beaches and high exposure beaches tend to have less negative slopes than low exposure beaches">
            <a:extLst>
              <a:ext uri="{FF2B5EF4-FFF2-40B4-BE49-F238E27FC236}">
                <a16:creationId xmlns:a16="http://schemas.microsoft.com/office/drawing/2014/main" id="{28124127-5B13-F6B4-B558-074DB052308F}"/>
              </a:ext>
            </a:extLst>
          </p:cNvPr>
          <p:cNvPicPr>
            <a:picLocks noChangeAspect="1"/>
          </p:cNvPicPr>
          <p:nvPr/>
        </p:nvPicPr>
        <p:blipFill>
          <a:blip r:embed="rId3"/>
          <a:stretch>
            <a:fillRect/>
          </a:stretch>
        </p:blipFill>
        <p:spPr>
          <a:xfrm>
            <a:off x="5076824" y="1143001"/>
            <a:ext cx="3814093" cy="2408050"/>
          </a:xfrm>
          <a:prstGeom prst="rect">
            <a:avLst/>
          </a:prstGeom>
        </p:spPr>
      </p:pic>
    </p:spTree>
    <p:extLst>
      <p:ext uri="{BB962C8B-B14F-4D97-AF65-F5344CB8AC3E}">
        <p14:creationId xmlns:p14="http://schemas.microsoft.com/office/powerpoint/2010/main" val="2675185523"/>
      </p:ext>
    </p:extLst>
  </p:cSld>
  <p:clrMapOvr>
    <a:masterClrMapping/>
  </p:clrMapOvr>
</p:sld>
</file>

<file path=ppt/theme/theme1.xml><?xml version="1.0" encoding="utf-8"?>
<a:theme xmlns:a="http://schemas.openxmlformats.org/drawingml/2006/main" name="Default Them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74142</TotalTime>
  <Words>1202</Words>
  <Application>Microsoft Office PowerPoint</Application>
  <PresentationFormat>On-screen Show (4:3)</PresentationFormat>
  <Paragraphs>147</Paragraphs>
  <Slides>25</Slides>
  <Notes>3</Notes>
  <HiddenSlides>1</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Arial</vt:lpstr>
      <vt:lpstr>Calibri</vt:lpstr>
      <vt:lpstr>Cambria</vt:lpstr>
      <vt:lpstr>Cambria Math</vt:lpstr>
      <vt:lpstr>Courier New</vt:lpstr>
      <vt:lpstr>Garamond</vt:lpstr>
      <vt:lpstr>Lato Extended</vt:lpstr>
      <vt:lpstr>Wingdings</vt:lpstr>
      <vt:lpstr>Default Theme</vt:lpstr>
      <vt:lpstr>Stat 414 – Day 12</vt:lpstr>
      <vt:lpstr>Leftovers </vt:lpstr>
      <vt:lpstr>Exam comments</vt:lpstr>
      <vt:lpstr>Quiz 11</vt:lpstr>
      <vt:lpstr>Last Time: Random Slopes</vt:lpstr>
      <vt:lpstr>Random Slopes</vt:lpstr>
      <vt:lpstr>Adding a Level 2 variable</vt:lpstr>
      <vt:lpstr>Model 4</vt:lpstr>
      <vt:lpstr>                                   Exp*NAP</vt:lpstr>
      <vt:lpstr>Model 3 vs.  Model 4</vt:lpstr>
      <vt:lpstr>Computer problem 11</vt:lpstr>
      <vt:lpstr>Note</vt:lpstr>
      <vt:lpstr>Model selection</vt:lpstr>
      <vt:lpstr>Bad model selection?</vt:lpstr>
      <vt:lpstr>Alternative</vt:lpstr>
      <vt:lpstr>   Model 5 vs. Model 6</vt:lpstr>
      <vt:lpstr>Reminders</vt:lpstr>
      <vt:lpstr>Beach data continued</vt:lpstr>
      <vt:lpstr>More beach time</vt:lpstr>
      <vt:lpstr>Variance-covariance matrix</vt:lpstr>
      <vt:lpstr>Model 2</vt:lpstr>
      <vt:lpstr>Variance-covariance with random slopes</vt:lpstr>
      <vt:lpstr>Implications of the random slopes …</vt:lpstr>
      <vt:lpstr>Keep in mind</vt:lpstr>
      <vt:lpstr>To 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ITS/CSS</dc:creator>
  <cp:lastModifiedBy>Beth L. Chance</cp:lastModifiedBy>
  <cp:revision>268</cp:revision>
  <cp:lastPrinted>2014-11-17T15:09:05Z</cp:lastPrinted>
  <dcterms:created xsi:type="dcterms:W3CDTF">2008-05-19T22:24:48Z</dcterms:created>
  <dcterms:modified xsi:type="dcterms:W3CDTF">2025-11-04T00:37:17Z</dcterms:modified>
</cp:coreProperties>
</file>