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438" r:id="rId3"/>
    <p:sldId id="439" r:id="rId4"/>
    <p:sldId id="440" r:id="rId5"/>
    <p:sldId id="371" r:id="rId6"/>
    <p:sldId id="409" r:id="rId7"/>
    <p:sldId id="372" r:id="rId8"/>
    <p:sldId id="375" r:id="rId9"/>
    <p:sldId id="410" r:id="rId10"/>
    <p:sldId id="365" r:id="rId11"/>
    <p:sldId id="320" r:id="rId12"/>
    <p:sldId id="366" r:id="rId13"/>
    <p:sldId id="430" r:id="rId14"/>
    <p:sldId id="391" r:id="rId15"/>
    <p:sldId id="431" r:id="rId16"/>
    <p:sldId id="408" r:id="rId17"/>
    <p:sldId id="412" r:id="rId18"/>
    <p:sldId id="386" r:id="rId19"/>
    <p:sldId id="399" r:id="rId20"/>
    <p:sldId id="387" r:id="rId21"/>
    <p:sldId id="388" r:id="rId22"/>
    <p:sldId id="437" r:id="rId23"/>
    <p:sldId id="389" r:id="rId24"/>
    <p:sldId id="413" r:id="rId25"/>
    <p:sldId id="414" r:id="rId26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6" autoAdjust="0"/>
    <p:restoredTop sz="86472" autoAdjust="0"/>
  </p:normalViewPr>
  <p:slideViewPr>
    <p:cSldViewPr>
      <p:cViewPr varScale="1">
        <p:scale>
          <a:sx n="102" d="100"/>
          <a:sy n="102" d="100"/>
        </p:scale>
        <p:origin x="122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288979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088" y="-58"/>
      </p:cViewPr>
      <p:guideLst>
        <p:guide orient="horz" pos="2928"/>
        <p:guide pos="216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34" tIns="46217" rIns="92434" bIns="46217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1E6FD79-128F-48E7-AFD9-3A4221C398AA}" type="datetimeFigureOut">
              <a:rPr lang="en-US"/>
              <a:pPr>
                <a:defRPr/>
              </a:pPr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34" tIns="46217" rIns="92434" bIns="46217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925CBD-31BB-43D9-A6B3-ECDF2849C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FDCBDF1-E2DE-451D-85F8-D73E6CD81C98}" type="datetimeFigureOut">
              <a:rPr lang="en-US"/>
              <a:pPr>
                <a:defRPr/>
              </a:pPr>
              <a:t>10/28/2025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90382C-2C1C-4DA3-B199-5FC826D2EE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C43C0F-69FF-4786-9B46-88EDF45CD793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5C42-7CCA-4A25-8BA4-D448E3B4C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02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EC7E-4224-46DA-9573-009A122B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508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A04C-BDDB-499A-BB93-55EA10DC3A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561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22408-1314-4A6B-B0A7-692FE7C5D4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629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7EAF-2D2F-4616-8D72-A15BBCC62F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89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9584A-B9D0-4C9D-BE78-F1D1172632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895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26699-039E-4D85-ACEA-3E7982D4A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92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FE93-91BC-4F71-9002-DEB3D93AF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25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6F42B-5EBD-4F13-892C-5FA3D05CE5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436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53B2-15B0-428D-A47F-91037EE9E5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187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D972F-08EF-46F1-AEA6-5D97701AA8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677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28497073-AFB7-4B91-96E6-0DF0F4A60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911225" y="1447800"/>
            <a:ext cx="7623175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Stat 414 – Day 11</a:t>
            </a: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143000" y="4038600"/>
            <a:ext cx="65532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Interactions</a:t>
            </a:r>
          </a:p>
        </p:txBody>
      </p:sp>
      <p:pic>
        <p:nvPicPr>
          <p:cNvPr id="2" name="Picture 1" descr="Cartoon of a person in a hospital bed with a person in a hospital bed emphasizing how ambiguous the word &quot;it&quot; can be.">
            <a:extLst>
              <a:ext uri="{FF2B5EF4-FFF2-40B4-BE49-F238E27FC236}">
                <a16:creationId xmlns:a16="http://schemas.microsoft.com/office/drawing/2014/main" id="{E0646655-04BC-7AFD-A926-E6A9B2898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359819"/>
            <a:ext cx="3048000" cy="43457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7A13473-F39B-E590-C26F-D19E5CCBB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Adding interaction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AE234-2E48-BE54-912C-29E0087C8B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  <a:p>
            <a:r>
              <a:rPr lang="en-US" altLang="en-US"/>
              <a:t>Fitted model</a:t>
            </a:r>
          </a:p>
          <a:p>
            <a:pPr lvl="1"/>
            <a:r>
              <a:rPr lang="en-US" altLang="en-US" sz="2000"/>
              <a:t>Predicted FEV = .25 + .24 </a:t>
            </a:r>
            <a:r>
              <a:rPr lang="en-US" altLang="en-US" sz="2000" i="1"/>
              <a:t>age</a:t>
            </a:r>
            <a:r>
              <a:rPr lang="en-US" altLang="en-US" sz="2000"/>
              <a:t> + 1.94 Smoker - .143 Smoker*Age</a:t>
            </a:r>
          </a:p>
          <a:p>
            <a:r>
              <a:rPr lang="en-US" altLang="en-US" sz="2800"/>
              <a:t>Can we interpret the coefficient of age?</a:t>
            </a:r>
          </a:p>
          <a:p>
            <a:pPr lvl="1"/>
            <a:r>
              <a:rPr lang="en-US" altLang="en-US" sz="2400"/>
              <a:t>Can’t say there is “one effect” of age</a:t>
            </a:r>
          </a:p>
          <a:p>
            <a:pPr lvl="1"/>
            <a:r>
              <a:rPr lang="en-US" altLang="en-US" sz="2400"/>
              <a:t>Coefficient of age: .24 - .143 Smoker</a:t>
            </a:r>
          </a:p>
          <a:p>
            <a:pPr lvl="1"/>
            <a:r>
              <a:rPr lang="en-US" altLang="en-US" sz="2400"/>
              <a:t>.24 is the effect of age for nonsmokers</a:t>
            </a:r>
          </a:p>
        </p:txBody>
      </p:sp>
      <p:pic>
        <p:nvPicPr>
          <p:cNvPr id="11268" name="Picture 4" descr="statistical model output showing a coefficient of -.1627 for the interaction (yes x age, indicator coding)">
            <a:extLst>
              <a:ext uri="{FF2B5EF4-FFF2-40B4-BE49-F238E27FC236}">
                <a16:creationId xmlns:a16="http://schemas.microsoft.com/office/drawing/2014/main" id="{97C2B2A7-F4DD-0832-96AE-326AC5E7B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000"/>
            <a:ext cx="21336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33EE0169-72B7-82D6-DCB0-9223A2A6D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Interactions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958F8DD-A1FF-3ED2-4DE1-F19B3C097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en-US" dirty="0"/>
              <a:t>Interactions = “effect modification”</a:t>
            </a:r>
          </a:p>
          <a:p>
            <a:pPr lvl="1">
              <a:defRPr/>
            </a:pPr>
            <a:r>
              <a:rPr lang="en-US" altLang="en-US" dirty="0"/>
              <a:t>The annual growth in FEV depends on smoker or non-smoker</a:t>
            </a:r>
          </a:p>
          <a:p>
            <a:pPr lvl="1">
              <a:defRPr/>
            </a:pPr>
            <a:r>
              <a:rPr lang="en-US" altLang="en-US" dirty="0"/>
              <a:t>The difference in FEVs between smokers and non smokers changes (increases) with age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pic>
        <p:nvPicPr>
          <p:cNvPr id="4" name="Picture 3" descr="JMP graph of the two fitted lines">
            <a:extLst>
              <a:ext uri="{FF2B5EF4-FFF2-40B4-BE49-F238E27FC236}">
                <a16:creationId xmlns:a16="http://schemas.microsoft.com/office/drawing/2014/main" id="{DEE033F8-82CA-CFB9-4866-D2D5E2AFE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7135813" cy="554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85F3664E-3FC6-0FD7-D12D-F3670E930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Interaction vs. Association</a:t>
            </a:r>
          </a:p>
        </p:txBody>
      </p:sp>
      <p:pic>
        <p:nvPicPr>
          <p:cNvPr id="9219" name="Picture 2" descr="3d image showing the fitted regression plane in green and contrasting different associations between x1 and x2">
            <a:extLst>
              <a:ext uri="{FF2B5EF4-FFF2-40B4-BE49-F238E27FC236}">
                <a16:creationId xmlns:a16="http://schemas.microsoft.com/office/drawing/2014/main" id="{99C213EF-2292-3903-E165-BFA9891CA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0" t="6694" r="17700" b="6276"/>
          <a:stretch>
            <a:fillRect/>
          </a:stretch>
        </p:blipFill>
        <p:spPr bwMode="auto">
          <a:xfrm>
            <a:off x="685800" y="1843088"/>
            <a:ext cx="35814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 descr="3D surface plot showing an interaction between education and experience">
            <a:extLst>
              <a:ext uri="{FF2B5EF4-FFF2-40B4-BE49-F238E27FC236}">
                <a16:creationId xmlns:a16="http://schemas.microsoft.com/office/drawing/2014/main" id="{45A8FB3B-00E2-F57A-E3F5-835CEBE46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" r="10791"/>
          <a:stretch>
            <a:fillRect/>
          </a:stretch>
        </p:blipFill>
        <p:spPr bwMode="auto">
          <a:xfrm>
            <a:off x="4572000" y="1798638"/>
            <a:ext cx="342900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 descr="an image representing no association between experience and education">
            <a:extLst>
              <a:ext uri="{FF2B5EF4-FFF2-40B4-BE49-F238E27FC236}">
                <a16:creationId xmlns:a16="http://schemas.microsoft.com/office/drawing/2014/main" id="{7F8C682C-4164-8568-B882-BB0E1E8AB9E2}"/>
              </a:ext>
            </a:extLst>
          </p:cNvPr>
          <p:cNvSpPr/>
          <p:nvPr/>
        </p:nvSpPr>
        <p:spPr>
          <a:xfrm>
            <a:off x="1905000" y="3200400"/>
            <a:ext cx="1752600" cy="5540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 descr="an image represening a strong linear relationship between education and experience">
            <a:extLst>
              <a:ext uri="{FF2B5EF4-FFF2-40B4-BE49-F238E27FC236}">
                <a16:creationId xmlns:a16="http://schemas.microsoft.com/office/drawing/2014/main" id="{7577F0A7-972A-3E73-C72E-E67E2A4310F8}"/>
              </a:ext>
            </a:extLst>
          </p:cNvPr>
          <p:cNvCxnSpPr/>
          <p:nvPr/>
        </p:nvCxnSpPr>
        <p:spPr>
          <a:xfrm flipV="1">
            <a:off x="1371600" y="3240088"/>
            <a:ext cx="2438400" cy="457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8DF45AB-16E3-E906-F9D8-229B504D28F9}"/>
              </a:ext>
            </a:extLst>
          </p:cNvPr>
          <p:cNvSpPr txBox="1"/>
          <p:nvPr/>
        </p:nvSpPr>
        <p:spPr>
          <a:xfrm>
            <a:off x="609600" y="4495800"/>
            <a:ext cx="7772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Saying two variables interact is NOT the same as saying they are associated or multicollinear!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C7299-4A09-AE50-F52B-71D1F33FD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Interactions (summary)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A7D3C-AC68-4176-4304-E1DC4FB58B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Adding interaction terms to the model allows changes in slope of </a:t>
                </a:r>
                <a:r>
                  <a:rPr lang="en-US" i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 depending </a:t>
                </a:r>
                <a:r>
                  <a:rPr lang="en-US" i="1" dirty="0"/>
                  <a:t>on the value of x</a:t>
                </a:r>
                <a:r>
                  <a:rPr lang="en-US" baseline="-25000" dirty="0"/>
                  <a:t>2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E.g., fit separate regression lines for smoker and non-smokers assuming same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defRPr/>
                </a:pPr>
                <a:r>
                  <a:rPr lang="en-US" altLang="en-US" dirty="0"/>
                  <a:t>Interactions = “effect modification”</a:t>
                </a:r>
              </a:p>
              <a:p>
                <a:pPr lvl="1">
                  <a:defRPr/>
                </a:pPr>
                <a:r>
                  <a:rPr lang="en-US" altLang="en-US" dirty="0"/>
                  <a:t>The annual growth in FEV depends on smoker or non-smoker</a:t>
                </a:r>
              </a:p>
              <a:p>
                <a:pPr lvl="1">
                  <a:defRPr/>
                </a:pPr>
                <a:r>
                  <a:rPr lang="en-US" altLang="en-US" dirty="0"/>
                  <a:t>The difference in FEVs between smokers and non smokers changes (increases) with age</a:t>
                </a:r>
              </a:p>
              <a:p>
                <a:pPr>
                  <a:defRPr/>
                </a:pPr>
                <a:endParaRPr lang="en-US" altLang="en-US" dirty="0"/>
              </a:p>
              <a:p>
                <a:pPr>
                  <a:defRPr/>
                </a:pPr>
                <a:endParaRPr lang="en-US" alt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9A7D3C-AC68-4176-4304-E1DC4FB58B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 r="-1926" b="-5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65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RIKZ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229600" cy="4530725"/>
          </a:xfrm>
        </p:spPr>
        <p:txBody>
          <a:bodyPr/>
          <a:lstStyle/>
          <a:p>
            <a:r>
              <a:rPr lang="en-US" dirty="0"/>
              <a:t>Species richness</a:t>
            </a:r>
          </a:p>
          <a:p>
            <a:r>
              <a:rPr lang="en-US" dirty="0"/>
              <a:t>NAP = height of sampling station relative to mean tidal level</a:t>
            </a:r>
          </a:p>
        </p:txBody>
      </p:sp>
      <p:pic>
        <p:nvPicPr>
          <p:cNvPr id="4" name="Picture 3" descr="diagram of multilevel nature of RIKZ dat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" y="2895600"/>
            <a:ext cx="87534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23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8C24-1656-4D23-BDB1-73BC93CD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intercepts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D6D9A-5D7B-4F0D-B17F-30E39C5FC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r>
              <a:rPr lang="en-US" sz="2400" dirty="0"/>
              <a:t>2.944: Beach to beach variation in intercepts </a:t>
            </a:r>
            <a:r>
              <a:rPr lang="en-US" sz="2400" dirty="0">
                <a:solidFill>
                  <a:srgbClr val="0070C0"/>
                </a:solidFill>
              </a:rPr>
              <a:t>(NAP = 0)</a:t>
            </a:r>
            <a:r>
              <a:rPr lang="en-US" sz="2400" dirty="0"/>
              <a:t> </a:t>
            </a:r>
          </a:p>
          <a:p>
            <a:r>
              <a:rPr lang="en-US" sz="2400" dirty="0"/>
              <a:t>3.060: Within beach variation in Richness </a:t>
            </a:r>
            <a:r>
              <a:rPr lang="en-US" sz="2400" dirty="0">
                <a:solidFill>
                  <a:srgbClr val="0070C0"/>
                </a:solidFill>
              </a:rPr>
              <a:t>(after NAP)</a:t>
            </a:r>
            <a:endParaRPr lang="en-US" sz="2400" dirty="0"/>
          </a:p>
          <a:p>
            <a:r>
              <a:rPr lang="en-US" sz="2400" dirty="0"/>
              <a:t>6.58: Average richness when NAP = 0</a:t>
            </a:r>
            <a:r>
              <a:rPr lang="en-US" sz="2400" dirty="0">
                <a:solidFill>
                  <a:srgbClr val="0070C0"/>
                </a:solidFill>
              </a:rPr>
              <a:t> (average beach)</a:t>
            </a:r>
            <a:endParaRPr lang="en-US" sz="2400" dirty="0"/>
          </a:p>
          <a:p>
            <a:r>
              <a:rPr lang="en-US" sz="2400" dirty="0"/>
              <a:t>-2.57: Increasing NAP predicts lower richness</a:t>
            </a:r>
            <a:r>
              <a:rPr lang="en-US" sz="2400" dirty="0">
                <a:solidFill>
                  <a:srgbClr val="0070C0"/>
                </a:solidFill>
              </a:rPr>
              <a:t> (a beach)</a:t>
            </a:r>
            <a:endParaRPr lang="en-US" sz="2400" dirty="0"/>
          </a:p>
        </p:txBody>
      </p:sp>
      <p:pic>
        <p:nvPicPr>
          <p:cNvPr id="5" name="Picture 4" descr="graph showing the different lines for the beaches">
            <a:extLst>
              <a:ext uri="{FF2B5EF4-FFF2-40B4-BE49-F238E27FC236}">
                <a16:creationId xmlns:a16="http://schemas.microsoft.com/office/drawing/2014/main" id="{B36EA674-0319-436A-912B-E940A11EB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337401"/>
            <a:ext cx="4424363" cy="2773856"/>
          </a:xfrm>
          <a:prstGeom prst="rect">
            <a:avLst/>
          </a:prstGeom>
        </p:spPr>
      </p:pic>
      <p:cxnSp>
        <p:nvCxnSpPr>
          <p:cNvPr id="6" name="Straight Arrow Connector 5" descr="a random effect represents the distance of a beach line from the overall line">
            <a:extLst>
              <a:ext uri="{FF2B5EF4-FFF2-40B4-BE49-F238E27FC236}">
                <a16:creationId xmlns:a16="http://schemas.microsoft.com/office/drawing/2014/main" id="{70C01EF9-3E22-15A1-91A1-E0A70F9CDFB0}"/>
              </a:ext>
            </a:extLst>
          </p:cNvPr>
          <p:cNvCxnSpPr/>
          <p:nvPr/>
        </p:nvCxnSpPr>
        <p:spPr>
          <a:xfrm flipV="1">
            <a:off x="838200" y="2438400"/>
            <a:ext cx="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4CDE2B-F590-B4B6-6E5C-20922308503F}"/>
                  </a:ext>
                </a:extLst>
              </p:cNvPr>
              <p:cNvSpPr txBox="1"/>
              <p:nvPr/>
            </p:nvSpPr>
            <p:spPr>
              <a:xfrm>
                <a:off x="457200" y="2297668"/>
                <a:ext cx="304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4CDE2B-F590-B4B6-6E5C-209223085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297668"/>
                <a:ext cx="304798" cy="369332"/>
              </a:xfrm>
              <a:prstGeom prst="rect">
                <a:avLst/>
              </a:prstGeom>
              <a:blipFill>
                <a:blip r:embed="rId3"/>
                <a:stretch>
                  <a:fillRect t="-4918" r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statistical model output for the random intercepts model">
            <a:extLst>
              <a:ext uri="{FF2B5EF4-FFF2-40B4-BE49-F238E27FC236}">
                <a16:creationId xmlns:a16="http://schemas.microsoft.com/office/drawing/2014/main" id="{F9594B81-065A-3DB9-1310-9DF72836C0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767" y="1652587"/>
            <a:ext cx="33623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0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38C24-1656-4D23-BDB1-73BC93CDB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intercepts model residuals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D6D9A-5D7B-4F0D-B17F-30E39C5FC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ame image of random intercepts for the beaches">
            <a:extLst>
              <a:ext uri="{FF2B5EF4-FFF2-40B4-BE49-F238E27FC236}">
                <a16:creationId xmlns:a16="http://schemas.microsoft.com/office/drawing/2014/main" id="{B36EA674-0319-436A-912B-E940A11EB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314304"/>
            <a:ext cx="4424363" cy="2773856"/>
          </a:xfrm>
          <a:prstGeom prst="rect">
            <a:avLst/>
          </a:prstGeom>
        </p:spPr>
      </p:pic>
      <p:pic>
        <p:nvPicPr>
          <p:cNvPr id="7" name="Picture 6" descr="color coded residual plot from the random intercepts model">
            <a:extLst>
              <a:ext uri="{FF2B5EF4-FFF2-40B4-BE49-F238E27FC236}">
                <a16:creationId xmlns:a16="http://schemas.microsoft.com/office/drawing/2014/main" id="{341176DA-B96C-47BF-BD78-D3DA1DD44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3505200"/>
            <a:ext cx="4953000" cy="2823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34989B-B51D-4F43-8599-5340C3F264EA}"/>
              </a:ext>
            </a:extLst>
          </p:cNvPr>
          <p:cNvSpPr txBox="1"/>
          <p:nvPr/>
        </p:nvSpPr>
        <p:spPr>
          <a:xfrm>
            <a:off x="5181600" y="1524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the runs of negative and positive residuals tell us?</a:t>
            </a:r>
          </a:p>
        </p:txBody>
      </p:sp>
    </p:spTree>
    <p:extLst>
      <p:ext uri="{BB962C8B-B14F-4D97-AF65-F5344CB8AC3E}">
        <p14:creationId xmlns:p14="http://schemas.microsoft.com/office/powerpoint/2010/main" val="40635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82BD3-DA2A-471C-816C-C01CCC8F4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Compared to OLS line for each beach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7E0737-EEF3-4547-A8AC-8350E3F9C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" descr="9 beach plots showing the OLS lines having different slopes">
            <a:extLst>
              <a:ext uri="{FF2B5EF4-FFF2-40B4-BE49-F238E27FC236}">
                <a16:creationId xmlns:a16="http://schemas.microsoft.com/office/drawing/2014/main" id="{DD613671-20F8-4E52-AFC2-47012E863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09600" y="1295400"/>
            <a:ext cx="7239000" cy="48006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18501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Slopes</a:t>
            </a:r>
            <a:br>
              <a:rPr lang="en-US" dirty="0"/>
            </a:br>
            <a:r>
              <a:rPr lang="en-US" sz="3200" dirty="0"/>
              <a:t>of level 1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Saw an association between richness and NAP</a:t>
            </a:r>
          </a:p>
          <a:p>
            <a:r>
              <a:rPr lang="en-US" dirty="0"/>
              <a:t>To get good standard errors, we “adjusted” by beach</a:t>
            </a:r>
          </a:p>
          <a:p>
            <a:r>
              <a:rPr lang="en-US" dirty="0"/>
              <a:t>But maybe the slopes (association between NAP and Richness) varies by beach as well</a:t>
            </a:r>
          </a:p>
        </p:txBody>
      </p:sp>
      <p:pic>
        <p:nvPicPr>
          <p:cNvPr id="4" name="Picture 3" descr="scatterplot of richness vs. NA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8452" y="1752600"/>
            <a:ext cx="4108348" cy="2494146"/>
          </a:xfrm>
          <a:prstGeom prst="rect">
            <a:avLst/>
          </a:prstGeom>
        </p:spPr>
      </p:pic>
      <p:pic>
        <p:nvPicPr>
          <p:cNvPr id="5" name="Picture 4" descr="paralell lines varying around the overall l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196" y="1734925"/>
            <a:ext cx="4118604" cy="2496831"/>
          </a:xfrm>
          <a:prstGeom prst="rect">
            <a:avLst/>
          </a:prstGeom>
        </p:spPr>
      </p:pic>
      <p:pic>
        <p:nvPicPr>
          <p:cNvPr id="6" name="Picture 5" descr="lines with different slopes varying around the overall li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26" y="4310757"/>
            <a:ext cx="3796174" cy="23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58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Slopes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</p:spPr>
            <p:txBody>
              <a:bodyPr/>
              <a:lstStyle/>
              <a:p>
                <a:r>
                  <a:rPr lang="en-US" dirty="0"/>
                  <a:t>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  <a:blipFill>
                <a:blip r:embed="rId2"/>
                <a:stretch>
                  <a:fillRect l="-576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ame images of lines with different slopes varying around the overall l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710" y="2949683"/>
            <a:ext cx="3796174" cy="2308117"/>
          </a:xfrm>
          <a:prstGeom prst="rect">
            <a:avLst/>
          </a:prstGeom>
        </p:spPr>
      </p:pic>
      <p:pic>
        <p:nvPicPr>
          <p:cNvPr id="7" name="Picture 6" descr="histograms of intercepts and slopes">
            <a:extLst>
              <a:ext uri="{FF2B5EF4-FFF2-40B4-BE49-F238E27FC236}">
                <a16:creationId xmlns:a16="http://schemas.microsoft.com/office/drawing/2014/main" id="{95D9570F-3B56-4585-A632-21236EA33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60" y="2438400"/>
            <a:ext cx="4705350" cy="32832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7" descr="statistical model output showing the new SD of slopes and the estimated correlation between slopes and intercepts">
            <a:extLst>
              <a:ext uri="{FF2B5EF4-FFF2-40B4-BE49-F238E27FC236}">
                <a16:creationId xmlns:a16="http://schemas.microsoft.com/office/drawing/2014/main" id="{4180057D-0A62-4827-A6B6-E0D0C379F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800" y="4463123"/>
            <a:ext cx="5866979" cy="19812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3888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E0C92-8F67-4913-9E46-517023F0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 – Adding Level 2 variable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2E57A-7B9B-CF25-53F4-45321CF19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really do anything different in R, but make sure data structured correctly</a:t>
            </a:r>
          </a:p>
          <a:p>
            <a:r>
              <a:rPr lang="en-US" dirty="0"/>
              <a:t>Compositive vs. Level equations</a:t>
            </a:r>
          </a:p>
          <a:p>
            <a:pPr lvl="1"/>
            <a:r>
              <a:rPr lang="en-US" dirty="0"/>
              <a:t>Level 2 variables in the Level 2 equation</a:t>
            </a:r>
          </a:p>
          <a:p>
            <a:r>
              <a:rPr lang="en-US" dirty="0"/>
              <a:t>Adding a Level 2 variable only explains variation at Level 2</a:t>
            </a:r>
          </a:p>
          <a:p>
            <a:r>
              <a:rPr lang="en-US" dirty="0"/>
              <a:t>Adding a Level 1 variable can decrease, not change, or increase (!) Level 2 variability</a:t>
            </a:r>
          </a:p>
        </p:txBody>
      </p:sp>
    </p:spTree>
    <p:extLst>
      <p:ext uri="{BB962C8B-B14F-4D97-AF65-F5344CB8AC3E}">
        <p14:creationId xmlns:p14="http://schemas.microsoft.com/office/powerpoint/2010/main" val="70863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Slopes </a:t>
            </a:r>
            <a:r>
              <a:rPr lang="en-US" dirty="0" err="1"/>
              <a:t>cont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</p:spPr>
            <p:txBody>
              <a:bodyPr/>
              <a:lstStyle/>
              <a:p>
                <a:r>
                  <a:rPr lang="en-US" dirty="0"/>
                  <a:t>Model: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Two new parameters: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:−0.99</m:t>
                    </m:r>
                  </m:oMath>
                </a14:m>
                <a:r>
                  <a:rPr lang="en-US" dirty="0"/>
                  <a:t>, beaches with larger intercepts tended to have small (more negative) slopes, larger “impact” of NAP on richness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530725"/>
              </a:xfrm>
              <a:blipFill>
                <a:blip r:embed="rId2"/>
                <a:stretch>
                  <a:fillRect l="-576" t="-1211" r="-1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ame image of lines with different slopes varying around the overall li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08" y="4137872"/>
            <a:ext cx="3796174" cy="2308117"/>
          </a:xfrm>
          <a:prstGeom prst="rect">
            <a:avLst/>
          </a:prstGeom>
        </p:spPr>
      </p:pic>
      <p:pic>
        <p:nvPicPr>
          <p:cNvPr id="5" name="Picture 4" descr="graph of confidence intervals for the intercepts and slopes for each beac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01" y="3865562"/>
            <a:ext cx="3952999" cy="285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we use Level 2 variables to explain some of the beach-to-beach variation in intercepts or slopes?</a:t>
                </a:r>
              </a:p>
              <a:p>
                <a:r>
                  <a:rPr lang="en-US" dirty="0"/>
                  <a:t>Level 2 equations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𝑜𝑗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Creates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𝐸𝑥𝑝𝑜𝑠𝑢𝑟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:r>
                  <a:rPr lang="en-US" i="1" dirty="0"/>
                  <a:t>cross-level interaction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 t="-1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758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F7AB3-3119-3F9C-96B7-049480A60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Level 2 variable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0E9DD-A06A-4A8B-FC70-2A078E0E66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𝑒𝑥𝑝𝑜𝑠𝑢𝑟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40E9DD-A06A-4A8B-FC70-2A078E0E66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547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Beaches with more “exposure” tend to have smaller intercept and flatter slope with NAP</a:t>
            </a:r>
          </a:p>
        </p:txBody>
      </p:sp>
      <p:pic>
        <p:nvPicPr>
          <p:cNvPr id="4" name="Picture 3" descr="graphs of intercepts vs. exposure and slopes vs. expos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5958" y="1371600"/>
            <a:ext cx="4784960" cy="3021013"/>
          </a:xfrm>
          <a:prstGeom prst="rect">
            <a:avLst/>
          </a:prstGeom>
        </p:spPr>
      </p:pic>
      <p:pic>
        <p:nvPicPr>
          <p:cNvPr id="5" name="Picture 4" descr="graph showing two different lines for high and low exposur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82" y="1686719"/>
            <a:ext cx="3706567" cy="2619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impacting intercept and slope</a:t>
            </a:r>
          </a:p>
        </p:txBody>
      </p:sp>
    </p:spTree>
    <p:extLst>
      <p:ext uri="{BB962C8B-B14F-4D97-AF65-F5344CB8AC3E}">
        <p14:creationId xmlns:p14="http://schemas.microsoft.com/office/powerpoint/2010/main" val="2945149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CF755-1C8B-BA00-0157-DCCBA389F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F6208-2085-A0B4-8061-D1E6E840F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problem 11 (Fri am)</a:t>
            </a:r>
          </a:p>
          <a:p>
            <a:r>
              <a:rPr lang="en-US" dirty="0"/>
              <a:t>Quiz 11 (Fri am)</a:t>
            </a:r>
          </a:p>
          <a:p>
            <a:r>
              <a:rPr lang="en-US" dirty="0"/>
              <a:t>Finish HW 5 </a:t>
            </a:r>
          </a:p>
          <a:p>
            <a:r>
              <a:rPr lang="en-US" dirty="0"/>
              <a:t>Office hours this week </a:t>
            </a:r>
          </a:p>
          <a:p>
            <a:pPr lvl="1"/>
            <a:r>
              <a:rPr lang="en-US" dirty="0"/>
              <a:t>Email wed</a:t>
            </a:r>
          </a:p>
          <a:p>
            <a:pPr lvl="1"/>
            <a:r>
              <a:rPr lang="en-US" dirty="0"/>
              <a:t>Zoom </a:t>
            </a:r>
            <a:r>
              <a:rPr lang="en-US" dirty="0" err="1"/>
              <a:t>thur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568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3809B-954C-EEE7-70AE-2A98CE85B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851FA-8EA9-87DA-74F3-1229CDC0B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Mean 0.82 </a:t>
            </a:r>
          </a:p>
          <a:p>
            <a:r>
              <a:rPr lang="en-US" dirty="0"/>
              <a:t>Median 0.825</a:t>
            </a:r>
          </a:p>
          <a:p>
            <a:r>
              <a:rPr lang="en-US" dirty="0"/>
              <a:t>Max 0.92</a:t>
            </a:r>
          </a:p>
          <a:p>
            <a:endParaRPr lang="en-US" dirty="0"/>
          </a:p>
          <a:p>
            <a:r>
              <a:rPr lang="en-US" dirty="0"/>
              <a:t>See Course Avg</a:t>
            </a:r>
          </a:p>
        </p:txBody>
      </p:sp>
    </p:spTree>
    <p:extLst>
      <p:ext uri="{BB962C8B-B14F-4D97-AF65-F5344CB8AC3E}">
        <p14:creationId xmlns:p14="http://schemas.microsoft.com/office/powerpoint/2010/main" val="182543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9F4CA-C3DA-FAC1-ECC5-2CFD53BA4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adding a L1 variable increase L2 variability?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6D072-0165-17FE-596E-19BD91631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Graph of salary vs. semesters">
            <a:extLst>
              <a:ext uri="{FF2B5EF4-FFF2-40B4-BE49-F238E27FC236}">
                <a16:creationId xmlns:a16="http://schemas.microsoft.com/office/drawing/2014/main" id="{C58EB4B6-2E2F-1C14-F01C-83B93560D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6400"/>
            <a:ext cx="5734050" cy="3851411"/>
          </a:xfrm>
          <a:prstGeom prst="rect">
            <a:avLst/>
          </a:prstGeom>
        </p:spPr>
      </p:pic>
      <p:pic>
        <p:nvPicPr>
          <p:cNvPr id="12" name="Picture 11" descr="output from model regressing salary on major, chem effect is 8.42, business effect is -9.46">
            <a:extLst>
              <a:ext uri="{FF2B5EF4-FFF2-40B4-BE49-F238E27FC236}">
                <a16:creationId xmlns:a16="http://schemas.microsoft.com/office/drawing/2014/main" id="{E01505F3-7CBF-D9A8-F407-19E895624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5547798"/>
            <a:ext cx="4171950" cy="733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2A38F42-8EF5-2D7D-F9E6-91405B4519F3}"/>
              </a:ext>
            </a:extLst>
          </p:cNvPr>
          <p:cNvSpPr txBox="1"/>
          <p:nvPr/>
        </p:nvSpPr>
        <p:spPr>
          <a:xfrm>
            <a:off x="4876800" y="5638800"/>
            <a:ext cx="4006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Chem – Bus = 8.42 – (-9.46) = 17.88 </a:t>
            </a:r>
          </a:p>
        </p:txBody>
      </p:sp>
      <p:grpSp>
        <p:nvGrpSpPr>
          <p:cNvPr id="16" name="Group 15" descr="difference in mean salary for chem and business majors is about $18,000">
            <a:extLst>
              <a:ext uri="{FF2B5EF4-FFF2-40B4-BE49-F238E27FC236}">
                <a16:creationId xmlns:a16="http://schemas.microsoft.com/office/drawing/2014/main" id="{3481D7C9-BDC3-98BC-2D69-9AEF503A1DC6}"/>
              </a:ext>
            </a:extLst>
          </p:cNvPr>
          <p:cNvGrpSpPr/>
          <p:nvPr/>
        </p:nvGrpSpPr>
        <p:grpSpPr>
          <a:xfrm>
            <a:off x="533400" y="2971800"/>
            <a:ext cx="5105400" cy="762000"/>
            <a:chOff x="533400" y="2971800"/>
            <a:chExt cx="5105400" cy="762000"/>
          </a:xfrm>
        </p:grpSpPr>
        <p:grpSp>
          <p:nvGrpSpPr>
            <p:cNvPr id="14" name="Group 13" descr="the difference in Chem mean salary - business mean salary is about $18,000">
              <a:extLst>
                <a:ext uri="{FF2B5EF4-FFF2-40B4-BE49-F238E27FC236}">
                  <a16:creationId xmlns:a16="http://schemas.microsoft.com/office/drawing/2014/main" id="{442A77BD-C6D5-62D2-87BD-448F89BCA419}"/>
                </a:ext>
              </a:extLst>
            </p:cNvPr>
            <p:cNvGrpSpPr/>
            <p:nvPr/>
          </p:nvGrpSpPr>
          <p:grpSpPr>
            <a:xfrm>
              <a:off x="533400" y="2971800"/>
              <a:ext cx="5105400" cy="762000"/>
              <a:chOff x="533400" y="2971800"/>
              <a:chExt cx="5105400" cy="76200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E3C1B5E-C05C-B7BB-5545-F5218927BBC1}"/>
                  </a:ext>
                </a:extLst>
              </p:cNvPr>
              <p:cNvCxnSpPr/>
              <p:nvPr/>
            </p:nvCxnSpPr>
            <p:spPr>
              <a:xfrm flipH="1" flipV="1">
                <a:off x="1676400" y="2971800"/>
                <a:ext cx="3962400" cy="7620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4EB88E5B-1040-4DE9-1415-6CE5A670C6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752600" y="3733800"/>
                <a:ext cx="2743200" cy="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507FBB-C3E6-F073-CA58-7F1C3BF06916}"/>
                  </a:ext>
                </a:extLst>
              </p:cNvPr>
              <p:cNvSpPr txBox="1"/>
              <p:nvPr/>
            </p:nvSpPr>
            <p:spPr>
              <a:xfrm>
                <a:off x="533400" y="3009900"/>
                <a:ext cx="14542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Chem – Bus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 $18k</a:t>
                </a:r>
                <a:endParaRPr lang="en-US" dirty="0"/>
              </a:p>
            </p:txBody>
          </p:sp>
        </p:grpSp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D4171443-9F1D-0C2D-26CA-1A7F7A9DC735}"/>
                </a:ext>
              </a:extLst>
            </p:cNvPr>
            <p:cNvSpPr/>
            <p:nvPr/>
          </p:nvSpPr>
          <p:spPr>
            <a:xfrm>
              <a:off x="1845915" y="3009900"/>
              <a:ext cx="457195" cy="703912"/>
            </a:xfrm>
            <a:prstGeom prst="leftBrace">
              <a:avLst>
                <a:gd name="adj1" fmla="val 36202"/>
                <a:gd name="adj2" fmla="val 50000"/>
              </a:avLst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1633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4C48D6-CF22-3010-E1DC-2082276DD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41A7B-AA1F-3CFB-5DDB-32E3F08F2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adding a L1 variable increase L2 variability? </a:t>
            </a:r>
            <a:r>
              <a:rPr lang="en-US" dirty="0" err="1"/>
              <a:t>cont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D274D9-8E8D-0007-DE2B-4D1271330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ame scatterplot of salary vs. semesters but now compare salary of majors with same number of semesters.">
            <a:extLst>
              <a:ext uri="{FF2B5EF4-FFF2-40B4-BE49-F238E27FC236}">
                <a16:creationId xmlns:a16="http://schemas.microsoft.com/office/drawing/2014/main" id="{127F2DA6-B85D-350B-3CF5-0DD8B4902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6400"/>
            <a:ext cx="5734050" cy="38514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E03D86-C86B-887E-9E2E-8833EA2B5FC5}"/>
              </a:ext>
            </a:extLst>
          </p:cNvPr>
          <p:cNvSpPr txBox="1"/>
          <p:nvPr/>
        </p:nvSpPr>
        <p:spPr>
          <a:xfrm>
            <a:off x="4876800" y="5638800"/>
            <a:ext cx="426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Chem – Bus = 19.44 – (-19.31) = 38.75 </a:t>
            </a:r>
          </a:p>
        </p:txBody>
      </p:sp>
      <p:pic>
        <p:nvPicPr>
          <p:cNvPr id="11" name="Picture 10" descr="regression model output with both major and semesters in the model">
            <a:extLst>
              <a:ext uri="{FF2B5EF4-FFF2-40B4-BE49-F238E27FC236}">
                <a16:creationId xmlns:a16="http://schemas.microsoft.com/office/drawing/2014/main" id="{3CBEA950-A08C-A35A-A43B-336BB956C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87" y="5320727"/>
            <a:ext cx="2847975" cy="1533525"/>
          </a:xfrm>
          <a:prstGeom prst="rect">
            <a:avLst/>
          </a:prstGeom>
        </p:spPr>
      </p:pic>
      <p:pic>
        <p:nvPicPr>
          <p:cNvPr id="15" name="Picture 14" descr="standard deviations of Level 1 and Level 2 residuals for the models with and without semesters">
            <a:extLst>
              <a:ext uri="{FF2B5EF4-FFF2-40B4-BE49-F238E27FC236}">
                <a16:creationId xmlns:a16="http://schemas.microsoft.com/office/drawing/2014/main" id="{13B77C50-6D1D-7EEE-AC73-CC7844005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075" y="1056927"/>
            <a:ext cx="3467100" cy="1685925"/>
          </a:xfrm>
          <a:prstGeom prst="rect">
            <a:avLst/>
          </a:prstGeom>
        </p:spPr>
      </p:pic>
      <p:grpSp>
        <p:nvGrpSpPr>
          <p:cNvPr id="19" name="Group 18" descr="semester-adjusted difference  in mean salary for chem and business majors is about $40,000">
            <a:extLst>
              <a:ext uri="{FF2B5EF4-FFF2-40B4-BE49-F238E27FC236}">
                <a16:creationId xmlns:a16="http://schemas.microsoft.com/office/drawing/2014/main" id="{C0BE4150-F89C-7F05-8243-5ED6438D3A26}"/>
              </a:ext>
            </a:extLst>
          </p:cNvPr>
          <p:cNvGrpSpPr/>
          <p:nvPr/>
        </p:nvGrpSpPr>
        <p:grpSpPr>
          <a:xfrm>
            <a:off x="533400" y="2438400"/>
            <a:ext cx="3429000" cy="2667000"/>
            <a:chOff x="533400" y="2438400"/>
            <a:chExt cx="3429000" cy="2667000"/>
          </a:xfrm>
        </p:grpSpPr>
        <p:grpSp>
          <p:nvGrpSpPr>
            <p:cNvPr id="16" name="Group 15" descr="adjusted difference between chemistry and business is about $40,000">
              <a:extLst>
                <a:ext uri="{FF2B5EF4-FFF2-40B4-BE49-F238E27FC236}">
                  <a16:creationId xmlns:a16="http://schemas.microsoft.com/office/drawing/2014/main" id="{70C54151-2DAB-F00E-25C5-5586AC458AC6}"/>
                </a:ext>
              </a:extLst>
            </p:cNvPr>
            <p:cNvGrpSpPr/>
            <p:nvPr/>
          </p:nvGrpSpPr>
          <p:grpSpPr>
            <a:xfrm>
              <a:off x="533400" y="2438400"/>
              <a:ext cx="3429000" cy="2667000"/>
              <a:chOff x="533400" y="2438400"/>
              <a:chExt cx="3429000" cy="266700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047F51D-4E21-1F94-E6FC-25277DB92A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62400" y="2438400"/>
                <a:ext cx="0" cy="2667000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6D0A94-0B35-DECB-8133-60FE105F8A41}"/>
                  </a:ext>
                </a:extLst>
              </p:cNvPr>
              <p:cNvSpPr txBox="1"/>
              <p:nvPr/>
            </p:nvSpPr>
            <p:spPr>
              <a:xfrm>
                <a:off x="533400" y="3009900"/>
                <a:ext cx="145424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Chem – Bus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 $40k</a:t>
                </a:r>
                <a:endParaRPr lang="en-US" dirty="0"/>
              </a:p>
            </p:txBody>
          </p:sp>
        </p:grpSp>
        <p:sp>
          <p:nvSpPr>
            <p:cNvPr id="17" name="Left Brace 16">
              <a:extLst>
                <a:ext uri="{FF2B5EF4-FFF2-40B4-BE49-F238E27FC236}">
                  <a16:creationId xmlns:a16="http://schemas.microsoft.com/office/drawing/2014/main" id="{40F83AEF-6B2B-799F-DF56-CA8EA8E62540}"/>
                </a:ext>
              </a:extLst>
            </p:cNvPr>
            <p:cNvSpPr/>
            <p:nvPr/>
          </p:nvSpPr>
          <p:spPr>
            <a:xfrm>
              <a:off x="3505205" y="2514600"/>
              <a:ext cx="457195" cy="1600200"/>
            </a:xfrm>
            <a:prstGeom prst="leftBrac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447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CC65F-358C-E592-9776-A817E4FE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1: FEV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64158-6FAE-D578-DFBA-25394386C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/>
              <a:t>Forced expiratory volume (FEV) is a measure of the strength of a person’s lungs</a:t>
            </a:r>
            <a:r>
              <a:rPr lang="en-US" altLang="en-US" sz="2400">
                <a:sym typeface="Symbol" panose="05050102010706020507" pitchFamily="18" charset="2"/>
              </a:rPr>
              <a:t> </a:t>
            </a:r>
          </a:p>
          <a:p>
            <a:pPr lvl="1"/>
            <a:r>
              <a:rPr lang="en-US" altLang="en-US" sz="2000"/>
              <a:t>The max. vol. of air (in liters) a person can blow out in the first second. </a:t>
            </a:r>
          </a:p>
          <a:p>
            <a:pPr lvl="1"/>
            <a:r>
              <a:rPr lang="en-US" altLang="en-US" sz="2000"/>
              <a:t>Larger values indicate healthier lungs. </a:t>
            </a:r>
          </a:p>
          <a:p>
            <a:pPr lvl="1"/>
            <a:r>
              <a:rPr lang="en-US" altLang="en-US" sz="2000"/>
              <a:t>Researchers (1970s) were interested in the relationship between smoking status and FEV</a:t>
            </a:r>
          </a:p>
          <a:p>
            <a:pPr lvl="1"/>
            <a:r>
              <a:rPr lang="en-US" altLang="en-US" sz="2000"/>
              <a:t>Data were collected on 654 adolescent youth in the East Boston area during the middle to late 1970s</a:t>
            </a:r>
            <a:endParaRPr lang="en-US" altLang="en-US" dirty="0"/>
          </a:p>
        </p:txBody>
      </p:sp>
      <p:pic>
        <p:nvPicPr>
          <p:cNvPr id="6" name="Picture 6" descr="A picture of someone testing FEV with a spirometer">
            <a:extLst>
              <a:ext uri="{FF2B5EF4-FFF2-40B4-BE49-F238E27FC236}">
                <a16:creationId xmlns:a16="http://schemas.microsoft.com/office/drawing/2014/main" id="{2C4BFC3C-3A0A-B602-80B8-895266F24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61950"/>
            <a:ext cx="195262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682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8E41-AF71-1E61-D658-06E6432E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Smokers vs. Nonsmokers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5ED82-3C53-BDA6-3098-3657B3EFCD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Graph of FEVs of smoekrs vs. non smokers">
            <a:extLst>
              <a:ext uri="{FF2B5EF4-FFF2-40B4-BE49-F238E27FC236}">
                <a16:creationId xmlns:a16="http://schemas.microsoft.com/office/drawing/2014/main" id="{A94C66B7-FD20-5392-5C93-6641ED65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7758"/>
            <a:ext cx="4986349" cy="2965642"/>
          </a:xfrm>
          <a:prstGeom prst="rect">
            <a:avLst/>
          </a:prstGeom>
        </p:spPr>
      </p:pic>
      <p:pic>
        <p:nvPicPr>
          <p:cNvPr id="9" name="Picture 8" descr="output of statistical model: slope of smoker is .7107 with indicator coding (for yes vs. no), statistically significant">
            <a:extLst>
              <a:ext uri="{FF2B5EF4-FFF2-40B4-BE49-F238E27FC236}">
                <a16:creationId xmlns:a16="http://schemas.microsoft.com/office/drawing/2014/main" id="{491D5E88-2EFB-7060-59B2-18530309C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44" y="4562473"/>
            <a:ext cx="4158056" cy="1390654"/>
          </a:xfrm>
          <a:prstGeom prst="rect">
            <a:avLst/>
          </a:prstGeom>
        </p:spPr>
      </p:pic>
      <p:pic>
        <p:nvPicPr>
          <p:cNvPr id="11" name="Picture 10" descr="descriptive statistics: mean FEV = 2.637 with SD = 0.867">
            <a:extLst>
              <a:ext uri="{FF2B5EF4-FFF2-40B4-BE49-F238E27FC236}">
                <a16:creationId xmlns:a16="http://schemas.microsoft.com/office/drawing/2014/main" id="{92ABFCCF-B55B-A0D3-0209-2AEE26ABE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549" y="2362200"/>
            <a:ext cx="3296136" cy="533400"/>
          </a:xfrm>
          <a:prstGeom prst="rect">
            <a:avLst/>
          </a:prstGeom>
        </p:spPr>
      </p:pic>
      <p:pic>
        <p:nvPicPr>
          <p:cNvPr id="13" name="Picture 12" descr="output of statistical model: slope of smoker is .3554 with effect coding (and -.3554 for non smokers), statistically significant">
            <a:extLst>
              <a:ext uri="{FF2B5EF4-FFF2-40B4-BE49-F238E27FC236}">
                <a16:creationId xmlns:a16="http://schemas.microsoft.com/office/drawing/2014/main" id="{C10498EF-4593-A163-B9C3-612981207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4518147"/>
            <a:ext cx="3886200" cy="14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05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8D2C6-865C-2511-F2E2-7A7FDF5BE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2: Age + Smoker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0B81B-7107-9812-3C78-FCD21C008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association between FEV and age changes when the smoker (yes/no) variable is added to the model.</a:t>
            </a:r>
          </a:p>
          <a:p>
            <a:pPr lvl="1"/>
            <a:r>
              <a:rPr lang="en-US" dirty="0"/>
              <a:t>Comparing people that differ in age but have the same smoking status.</a:t>
            </a:r>
          </a:p>
        </p:txBody>
      </p:sp>
      <p:pic>
        <p:nvPicPr>
          <p:cNvPr id="5" name="Picture 4" descr="output of statistical model: slope of smoker is -.1045 after adjusting for age">
            <a:extLst>
              <a:ext uri="{FF2B5EF4-FFF2-40B4-BE49-F238E27FC236}">
                <a16:creationId xmlns:a16="http://schemas.microsoft.com/office/drawing/2014/main" id="{77D5AB12-2087-6D89-C50F-DDF9611E0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982410"/>
            <a:ext cx="4572000" cy="2550780"/>
          </a:xfrm>
          <a:prstGeom prst="rect">
            <a:avLst/>
          </a:prstGeom>
        </p:spPr>
      </p:pic>
      <p:pic>
        <p:nvPicPr>
          <p:cNvPr id="4" name="Picture 3" descr="output of statistical model: slope of smoker is -.1045 (effect coding) after adjusting for age">
            <a:extLst>
              <a:ext uri="{FF2B5EF4-FFF2-40B4-BE49-F238E27FC236}">
                <a16:creationId xmlns:a16="http://schemas.microsoft.com/office/drawing/2014/main" id="{D8AE242A-1442-377D-7BFE-8F68C895CD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982410"/>
            <a:ext cx="30194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08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7CA96-00FD-1C08-8634-76B2A9CB5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20487-6B81-738E-91ED-CB8AB3EC1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4 in 1 residual plots">
            <a:extLst>
              <a:ext uri="{FF2B5EF4-FFF2-40B4-BE49-F238E27FC236}">
                <a16:creationId xmlns:a16="http://schemas.microsoft.com/office/drawing/2014/main" id="{13F042F2-D16B-5749-8EA6-2C3B85937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600200"/>
            <a:ext cx="845820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0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832A-4651-0C59-2058-6703475F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Slopes differ…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23DF-113C-B695-B849-52092142F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Smoking status and Age interact if</a:t>
            </a:r>
          </a:p>
          <a:p>
            <a:pPr lvl="1"/>
            <a:r>
              <a:rPr lang="en-US" dirty="0"/>
              <a:t>The association between FEV and Age differs between smokers and nonsmokers</a:t>
            </a:r>
          </a:p>
          <a:p>
            <a:pPr lvl="1"/>
            <a:r>
              <a:rPr lang="en-US" dirty="0"/>
              <a:t>The association between FEV and smoking status diffs at different ages</a:t>
            </a:r>
          </a:p>
          <a:p>
            <a:pPr lvl="2"/>
            <a:r>
              <a:rPr lang="en-US" i="1" dirty="0"/>
              <a:t>Difference in differences</a:t>
            </a:r>
          </a:p>
        </p:txBody>
      </p:sp>
      <p:pic>
        <p:nvPicPr>
          <p:cNvPr id="5" name="Picture 4" descr="separate graphs for smokers and nonsmokers showing need for different slopes">
            <a:extLst>
              <a:ext uri="{FF2B5EF4-FFF2-40B4-BE49-F238E27FC236}">
                <a16:creationId xmlns:a16="http://schemas.microsoft.com/office/drawing/2014/main" id="{13E8EAC8-5861-754D-AFB7-C7CBD1520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66800"/>
            <a:ext cx="2483892" cy="1981200"/>
          </a:xfrm>
          <a:prstGeom prst="rect">
            <a:avLst/>
          </a:prstGeom>
        </p:spPr>
      </p:pic>
      <p:pic>
        <p:nvPicPr>
          <p:cNvPr id="7" name="Picture 6" descr="overlaid on same graph with two different lines for smokers and nonsmokers">
            <a:extLst>
              <a:ext uri="{FF2B5EF4-FFF2-40B4-BE49-F238E27FC236}">
                <a16:creationId xmlns:a16="http://schemas.microsoft.com/office/drawing/2014/main" id="{C4C07808-765B-BE8C-CD9F-7187DBB19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875079"/>
            <a:ext cx="2819400" cy="19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62832</TotalTime>
  <Words>786</Words>
  <Application>Microsoft Office PowerPoint</Application>
  <PresentationFormat>On-screen Show (4:3)</PresentationFormat>
  <Paragraphs>112</Paragraphs>
  <Slides>25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Garamond</vt:lpstr>
      <vt:lpstr>Symbol</vt:lpstr>
      <vt:lpstr>Wingdings</vt:lpstr>
      <vt:lpstr>Default Theme</vt:lpstr>
      <vt:lpstr>Stat 414 – Day 11</vt:lpstr>
      <vt:lpstr>Last Time – Adding Level 2 variable</vt:lpstr>
      <vt:lpstr>Why does adding a L1 variable increase L2 variability?</vt:lpstr>
      <vt:lpstr>Why does adding a L1 variable increase L2 variability? cont</vt:lpstr>
      <vt:lpstr>Example 1: FEV</vt:lpstr>
      <vt:lpstr>Smokers vs. Nonsmokers</vt:lpstr>
      <vt:lpstr>Model 2: Age + Smoker</vt:lpstr>
      <vt:lpstr>Model 2</vt:lpstr>
      <vt:lpstr>Slopes differ…</vt:lpstr>
      <vt:lpstr>Adding interaction</vt:lpstr>
      <vt:lpstr>Interactions</vt:lpstr>
      <vt:lpstr>Interaction vs. Association</vt:lpstr>
      <vt:lpstr>Interactions (summary)</vt:lpstr>
      <vt:lpstr>Example 2: RIKZ data</vt:lpstr>
      <vt:lpstr>Random intercepts model</vt:lpstr>
      <vt:lpstr>Random intercepts model residuals</vt:lpstr>
      <vt:lpstr>Compared to OLS line for each beach</vt:lpstr>
      <vt:lpstr>Random Slopes of level 1 variables</vt:lpstr>
      <vt:lpstr>Random Slopes</vt:lpstr>
      <vt:lpstr>Random Slopes cont</vt:lpstr>
      <vt:lpstr>Exposure</vt:lpstr>
      <vt:lpstr>Adding a Level 2 variable</vt:lpstr>
      <vt:lpstr>Exposure impacting intercept and slope</vt:lpstr>
      <vt:lpstr>To Do</vt:lpstr>
      <vt:lpstr>Exam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ITS/CSS</dc:creator>
  <cp:lastModifiedBy>Beth L. Chance</cp:lastModifiedBy>
  <cp:revision>259</cp:revision>
  <cp:lastPrinted>2014-11-17T15:09:05Z</cp:lastPrinted>
  <dcterms:created xsi:type="dcterms:W3CDTF">2008-05-19T22:24:48Z</dcterms:created>
  <dcterms:modified xsi:type="dcterms:W3CDTF">2025-10-29T05:05:49Z</dcterms:modified>
</cp:coreProperties>
</file>