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8" r:id="rId3"/>
    <p:sldId id="429" r:id="rId4"/>
    <p:sldId id="430" r:id="rId5"/>
    <p:sldId id="433" r:id="rId6"/>
    <p:sldId id="439" r:id="rId7"/>
    <p:sldId id="438" r:id="rId8"/>
    <p:sldId id="440" r:id="rId9"/>
    <p:sldId id="441" r:id="rId10"/>
    <p:sldId id="442" r:id="rId11"/>
    <p:sldId id="427" r:id="rId12"/>
    <p:sldId id="431" r:id="rId13"/>
    <p:sldId id="416" r:id="rId14"/>
    <p:sldId id="426" r:id="rId15"/>
    <p:sldId id="420" r:id="rId16"/>
    <p:sldId id="388" r:id="rId17"/>
    <p:sldId id="417" r:id="rId18"/>
    <p:sldId id="443" r:id="rId19"/>
    <p:sldId id="419" r:id="rId20"/>
    <p:sldId id="421" r:id="rId21"/>
    <p:sldId id="446" r:id="rId22"/>
    <p:sldId id="444" r:id="rId23"/>
    <p:sldId id="445" r:id="rId2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86472" autoAdjust="0"/>
  </p:normalViewPr>
  <p:slideViewPr>
    <p:cSldViewPr>
      <p:cViewPr varScale="1">
        <p:scale>
          <a:sx n="98" d="100"/>
          <a:sy n="98" d="100"/>
        </p:scale>
        <p:origin x="227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E6FD79-128F-48E7-AFD9-3A4221C398AA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925CBD-31BB-43D9-A6B3-ECDF2849C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DCBDF1-E2DE-451D-85F8-D73E6CD81C98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90382C-2C1C-4DA3-B199-5FC826D2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43C0F-69FF-4786-9B46-88EDF45CD79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https://centerstat.org/wp-content/uploads/2021/08/MLM-Chapter-2-Notes-2021.pdf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6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5C42-7CCA-4A25-8BA4-D448E3B4C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EC7E-4224-46DA-9573-009A122B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0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A04C-BDDB-499A-BB93-55EA10DC3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2408-1314-4A6B-B0A7-692FE7C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EAF-2D2F-4616-8D72-A15BBCC62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584A-B9D0-4C9D-BE78-F1D11726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6699-039E-4D85-ACEA-3E7982D4A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FE93-91BC-4F71-9002-DEB3D93AF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F42B-5EBD-4F13-892C-5FA3D05CE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3B2-15B0-428D-A47F-91037EE9E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972F-08EF-46F1-AEA6-5D97701A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7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8497073-AFB7-4B91-96E6-0DF0F4A60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stat.org/wp-content/uploads/2021/08/MLM-Chapter-2-Notes-20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11225" y="14478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Stat 414 – Day 10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Adding Level 2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0FE9-FBB3-74BD-19C2-E9A70B3E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8706-D16E-2EEB-065C-F878001F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 model</a:t>
            </a:r>
          </a:p>
          <a:p>
            <a:endParaRPr lang="en-US" dirty="0"/>
          </a:p>
          <a:p>
            <a:r>
              <a:rPr lang="en-US" dirty="0"/>
              <a:t>Model 1: adding NAP</a:t>
            </a:r>
          </a:p>
          <a:p>
            <a:endParaRPr lang="en-US" dirty="0"/>
          </a:p>
          <a:p>
            <a:r>
              <a:rPr lang="en-US" dirty="0"/>
              <a:t>Model 2: adding Exp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3940E-79B7-651E-3E64-7E1FB007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325"/>
          <a:stretch>
            <a:fillRect/>
          </a:stretch>
        </p:blipFill>
        <p:spPr>
          <a:xfrm>
            <a:off x="4866176" y="1327212"/>
            <a:ext cx="3124200" cy="674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3DA0F-62D1-F44E-2B5C-12627DC6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4" y="2707135"/>
            <a:ext cx="2886075" cy="866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ADC9E-F777-A04B-8699-A31DF42C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7504"/>
          <a:stretch>
            <a:fillRect/>
          </a:stretch>
        </p:blipFill>
        <p:spPr>
          <a:xfrm>
            <a:off x="4853354" y="3820502"/>
            <a:ext cx="3038475" cy="599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2D34D-5AA8-3447-F1A8-95395B62C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371" y="4343400"/>
            <a:ext cx="1705829" cy="17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5A74-BCC3-C209-F18F-9D560A88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B2BF-F23F-F909-C1EC-475489E9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F29D7-D989-5B35-5C4B-9E5887BF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4" y="1600200"/>
            <a:ext cx="7301746" cy="37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0CE1-54C2-F97C-09A8-4357AEDFE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1B12-8CC3-9EB7-1FD4-3C6E5062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intercepts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CF37-6F91-38C0-664F-F622E390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DC5B1-2856-CF04-215E-7A1A93ED1CB5}"/>
              </a:ext>
            </a:extLst>
          </p:cNvPr>
          <p:cNvSpPr txBox="1"/>
          <p:nvPr/>
        </p:nvSpPr>
        <p:spPr>
          <a:xfrm>
            <a:off x="6477000" y="30859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the runs of negative and positive residuals tell us?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13C31-B87C-CF1D-88F3-ABA127D9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1400"/>
            <a:ext cx="7667681" cy="3048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7EAF2-6FFE-88BF-0658-1374C6A97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4" y="1447800"/>
            <a:ext cx="5463934" cy="20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7F4E-2DEE-CFBB-DC22-DA89B86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Contextual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8EA30-D1E6-2635-7135-9B2686003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Netherlands study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Composite: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𝑙𝑎𝑛𝑔𝑝𝑜𝑠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8EA30-D1E6-2635-7135-9B2686003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61ACCC-CFA9-B770-1F52-3939ED2B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09800"/>
            <a:ext cx="4759915" cy="1407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A8689A-D6B3-FB88-3233-344F617AF7CA}"/>
                  </a:ext>
                </a:extLst>
              </p:cNvPr>
              <p:cNvSpPr txBox="1"/>
              <p:nvPr/>
            </p:nvSpPr>
            <p:spPr>
              <a:xfrm>
                <a:off x="5791200" y="1524000"/>
                <a:ext cx="121920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A8689A-D6B3-FB88-3233-344F617A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524000"/>
                <a:ext cx="1219200" cy="391646"/>
              </a:xfrm>
              <a:prstGeom prst="rect">
                <a:avLst/>
              </a:prstGeom>
              <a:blipFill>
                <a:blip r:embed="rId4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32BB06-DE13-B25E-740D-2D9F9A8A2C1C}"/>
              </a:ext>
            </a:extLst>
          </p:cNvPr>
          <p:cNvCxnSpPr/>
          <p:nvPr/>
        </p:nvCxnSpPr>
        <p:spPr>
          <a:xfrm flipH="1">
            <a:off x="5181600" y="1915646"/>
            <a:ext cx="609600" cy="44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367B2-CC45-5EEA-360E-E1FC053AA24D}"/>
                  </a:ext>
                </a:extLst>
              </p:cNvPr>
              <p:cNvSpPr txBox="1"/>
              <p:nvPr/>
            </p:nvSpPr>
            <p:spPr>
              <a:xfrm>
                <a:off x="4370295" y="3481854"/>
                <a:ext cx="121920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367B2-CC45-5EEA-360E-E1FC053AA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95" y="3481854"/>
                <a:ext cx="1219200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7F9989-03B4-7E97-A7AE-E34CA95801A0}"/>
              </a:ext>
            </a:extLst>
          </p:cNvPr>
          <p:cNvCxnSpPr/>
          <p:nvPr/>
        </p:nvCxnSpPr>
        <p:spPr>
          <a:xfrm flipV="1">
            <a:off x="4800600" y="3329454"/>
            <a:ext cx="0" cy="36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CABDC-9E4F-6595-3F94-1D0BC7D1D321}"/>
                  </a:ext>
                </a:extLst>
              </p:cNvPr>
              <p:cNvSpPr txBox="1"/>
              <p:nvPr/>
            </p:nvSpPr>
            <p:spPr>
              <a:xfrm>
                <a:off x="5334000" y="3429000"/>
                <a:ext cx="121920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CABDC-9E4F-6595-3F94-1D0BC7D1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29000"/>
                <a:ext cx="1219200" cy="391646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CF34A0-26BC-E64F-7C29-BCBAA8C6B238}"/>
              </a:ext>
            </a:extLst>
          </p:cNvPr>
          <p:cNvCxnSpPr/>
          <p:nvPr/>
        </p:nvCxnSpPr>
        <p:spPr>
          <a:xfrm flipV="1">
            <a:off x="5764305" y="3276600"/>
            <a:ext cx="0" cy="36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49CFF-91A4-7E07-F985-7645015ED6BA}"/>
                  </a:ext>
                </a:extLst>
              </p:cNvPr>
              <p:cNvSpPr txBox="1"/>
              <p:nvPr/>
            </p:nvSpPr>
            <p:spPr>
              <a:xfrm>
                <a:off x="3722596" y="3574238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49CFF-91A4-7E07-F985-7645015ED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96" y="3574238"/>
                <a:ext cx="121920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EA191D-3388-B7DA-FD96-1F506973D20F}"/>
              </a:ext>
            </a:extLst>
          </p:cNvPr>
          <p:cNvCxnSpPr>
            <a:cxnSpLocks/>
          </p:cNvCxnSpPr>
          <p:nvPr/>
        </p:nvCxnSpPr>
        <p:spPr>
          <a:xfrm flipV="1">
            <a:off x="4152901" y="3376146"/>
            <a:ext cx="217394" cy="41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B40F-B37E-9377-DCBA-864FD728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vs. Between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99BF-B200-A50F-015D-10C09C4F4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C0869-74DC-45CF-0C95-BE9F53DD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610001" cy="2305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D0C73-4EA5-1E0B-E605-72309945D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200"/>
            <a:ext cx="3562376" cy="23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E76-7943-CC3F-6813-93880BAE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only use IQ in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B3D9-FB4A-9E80-5C5A-E0A6CA70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02D76A-211C-91C2-1E39-B764061E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19212"/>
            <a:ext cx="8315325" cy="42195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9929F-073A-DCE7-8B39-8F4918DBF39E}"/>
              </a:ext>
            </a:extLst>
          </p:cNvPr>
          <p:cNvCxnSpPr/>
          <p:nvPr/>
        </p:nvCxnSpPr>
        <p:spPr>
          <a:xfrm flipV="1">
            <a:off x="3200400" y="2133600"/>
            <a:ext cx="3505200" cy="1600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75793D-736C-91F5-CB0D-65817467BEC5}"/>
                  </a:ext>
                </a:extLst>
              </p:cNvPr>
              <p:cNvSpPr txBox="1"/>
              <p:nvPr/>
            </p:nvSpPr>
            <p:spPr>
              <a:xfrm flipH="1">
                <a:off x="6248400" y="1884363"/>
                <a:ext cx="1774031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75793D-736C-91F5-CB0D-65817467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400" y="1884363"/>
                <a:ext cx="1774031" cy="384336"/>
              </a:xfrm>
              <a:prstGeom prst="rect">
                <a:avLst/>
              </a:prstGeom>
              <a:blipFill>
                <a:blip r:embed="rId3"/>
                <a:stretch>
                  <a:fillRect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9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7594-D5A6-5C43-1AA5-F79216F6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group mean variable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F87B0-7944-4E4E-4FE8-C6F766D05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62AA4-EB9C-15EA-1CED-84151FB326B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066800"/>
                <a:ext cx="7391400" cy="3951288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If don’t adjust by school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𝐼𝑄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2.507 has some of both (forcing them to be equal)</a:t>
                </a:r>
              </a:p>
              <a:p>
                <a:endParaRPr lang="en-US" sz="1200" dirty="0"/>
              </a:p>
              <a:p>
                <a:r>
                  <a:rPr lang="en-US" dirty="0"/>
                  <a:t>If adjust by school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1.31 is the </a:t>
                </a:r>
                <a:r>
                  <a:rPr lang="en-US" i="1" dirty="0"/>
                  <a:t>additional</a:t>
                </a:r>
                <a:r>
                  <a:rPr lang="en-US" dirty="0"/>
                  <a:t> impact at the school level</a:t>
                </a:r>
              </a:p>
              <a:p>
                <a:pPr marL="327025" lvl="1" indent="0">
                  <a:buNone/>
                </a:pPr>
                <a:r>
                  <a:rPr lang="en-US" dirty="0"/>
                  <a:t>    (between – within)</a:t>
                </a:r>
              </a:p>
              <a:p>
                <a:pPr lvl="1"/>
                <a:r>
                  <a:rPr lang="en-US" dirty="0"/>
                  <a:t>2.45 is </a:t>
                </a:r>
                <a:r>
                  <a:rPr lang="en-US" i="1" dirty="0"/>
                  <a:t>only</a:t>
                </a:r>
                <a:r>
                  <a:rPr lang="en-US" dirty="0"/>
                  <a:t> within school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62AA4-EB9C-15EA-1CED-84151FB32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066800"/>
                <a:ext cx="7391400" cy="3951288"/>
              </a:xfrm>
              <a:blipFill>
                <a:blip r:embed="rId2"/>
                <a:stretch>
                  <a:fillRect l="-330" t="-1080" b="-25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07DAC5-944A-8959-635D-6BD1EC942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C9F420-CBC5-ABF7-DC7C-FAB26D0A2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39512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1CE9C-2588-87F7-3C00-46EFAA49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78563"/>
            <a:ext cx="2209800" cy="1069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D8BB9-2364-2EF2-A1B1-73C07A7B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15" y="1447800"/>
            <a:ext cx="2286000" cy="9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B9CE76-7943-CC3F-6813-93880BAE95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Including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B9CE76-7943-CC3F-6813-93880BAE9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B3D9-FB4A-9E80-5C5A-E0A6CA70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Coefficient of IQ represents the difference, the additional effect at the school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02D76A-211C-91C2-1E39-B764061E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58"/>
          <a:stretch/>
        </p:blipFill>
        <p:spPr>
          <a:xfrm>
            <a:off x="414337" y="1347205"/>
            <a:ext cx="8315325" cy="34533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91DF4-EBB3-CCD2-3C20-48C23DCA7E68}"/>
              </a:ext>
            </a:extLst>
          </p:cNvPr>
          <p:cNvGrpSpPr/>
          <p:nvPr/>
        </p:nvGrpSpPr>
        <p:grpSpPr>
          <a:xfrm>
            <a:off x="3276600" y="3428999"/>
            <a:ext cx="1143000" cy="228601"/>
            <a:chOff x="3276600" y="3428999"/>
            <a:chExt cx="1143000" cy="22860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99BAF2-30BA-BE2B-0AE4-2C03AD609E66}"/>
                </a:ext>
              </a:extLst>
            </p:cNvPr>
            <p:cNvCxnSpPr/>
            <p:nvPr/>
          </p:nvCxnSpPr>
          <p:spPr>
            <a:xfrm flipV="1">
              <a:off x="3276600" y="3581400"/>
              <a:ext cx="1143000" cy="762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4638DB-DF51-86EF-8B22-11A7A6506967}"/>
                </a:ext>
              </a:extLst>
            </p:cNvPr>
            <p:cNvCxnSpPr/>
            <p:nvPr/>
          </p:nvCxnSpPr>
          <p:spPr>
            <a:xfrm flipV="1">
              <a:off x="4419600" y="3428999"/>
              <a:ext cx="0" cy="1524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AFA613-2951-05C1-CD65-D3B1D6586682}"/>
                  </a:ext>
                </a:extLst>
              </p:cNvPr>
              <p:cNvSpPr txBox="1"/>
              <p:nvPr/>
            </p:nvSpPr>
            <p:spPr>
              <a:xfrm>
                <a:off x="4394378" y="3472934"/>
                <a:ext cx="46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AFA613-2951-05C1-CD65-D3B1D658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78" y="3472934"/>
                <a:ext cx="46653" cy="369332"/>
              </a:xfrm>
              <a:prstGeom prst="rect">
                <a:avLst/>
              </a:prstGeom>
              <a:blipFill>
                <a:blip r:embed="rId4"/>
                <a:stretch>
                  <a:fillRect l="-175000" r="-51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9BE1A5-80A0-EE0A-E9FD-DD69C0081B6F}"/>
              </a:ext>
            </a:extLst>
          </p:cNvPr>
          <p:cNvSpPr/>
          <p:nvPr/>
        </p:nvSpPr>
        <p:spPr>
          <a:xfrm>
            <a:off x="4497355" y="2929812"/>
            <a:ext cx="643812" cy="298580"/>
          </a:xfrm>
          <a:custGeom>
            <a:avLst/>
            <a:gdLst>
              <a:gd name="connsiteX0" fmla="*/ 0 w 643812"/>
              <a:gd name="connsiteY0" fmla="*/ 298580 h 298580"/>
              <a:gd name="connsiteX1" fmla="*/ 0 w 643812"/>
              <a:gd name="connsiteY1" fmla="*/ 298580 h 298580"/>
              <a:gd name="connsiteX2" fmla="*/ 363894 w 643812"/>
              <a:gd name="connsiteY2" fmla="*/ 167951 h 298580"/>
              <a:gd name="connsiteX3" fmla="*/ 447869 w 643812"/>
              <a:gd name="connsiteY3" fmla="*/ 130629 h 298580"/>
              <a:gd name="connsiteX4" fmla="*/ 513184 w 643812"/>
              <a:gd name="connsiteY4" fmla="*/ 102637 h 298580"/>
              <a:gd name="connsiteX5" fmla="*/ 559837 w 643812"/>
              <a:gd name="connsiteY5" fmla="*/ 111968 h 298580"/>
              <a:gd name="connsiteX6" fmla="*/ 625151 w 643812"/>
              <a:gd name="connsiteY6" fmla="*/ 121298 h 298580"/>
              <a:gd name="connsiteX7" fmla="*/ 643812 w 643812"/>
              <a:gd name="connsiteY7" fmla="*/ 139959 h 298580"/>
              <a:gd name="connsiteX8" fmla="*/ 569167 w 643812"/>
              <a:gd name="connsiteY8" fmla="*/ 0 h 298580"/>
              <a:gd name="connsiteX9" fmla="*/ 0 w 643812"/>
              <a:gd name="connsiteY9" fmla="*/ 298580 h 2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3812" h="298580">
                <a:moveTo>
                  <a:pt x="0" y="298580"/>
                </a:moveTo>
                <a:lnTo>
                  <a:pt x="0" y="298580"/>
                </a:lnTo>
                <a:cubicBezTo>
                  <a:pt x="121298" y="255037"/>
                  <a:pt x="246125" y="220293"/>
                  <a:pt x="363894" y="167951"/>
                </a:cubicBezTo>
                <a:lnTo>
                  <a:pt x="447869" y="130629"/>
                </a:lnTo>
                <a:cubicBezTo>
                  <a:pt x="507824" y="102958"/>
                  <a:pt x="462214" y="119628"/>
                  <a:pt x="513184" y="102637"/>
                </a:cubicBezTo>
                <a:cubicBezTo>
                  <a:pt x="528735" y="105747"/>
                  <a:pt x="544194" y="109361"/>
                  <a:pt x="559837" y="111968"/>
                </a:cubicBezTo>
                <a:cubicBezTo>
                  <a:pt x="581530" y="115583"/>
                  <a:pt x="604287" y="114344"/>
                  <a:pt x="625151" y="121298"/>
                </a:cubicBezTo>
                <a:cubicBezTo>
                  <a:pt x="633496" y="124080"/>
                  <a:pt x="637592" y="133739"/>
                  <a:pt x="643812" y="139959"/>
                </a:cubicBezTo>
                <a:lnTo>
                  <a:pt x="569167" y="0"/>
                </a:lnTo>
                <a:lnTo>
                  <a:pt x="0" y="29858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C40D7F-6704-9C9A-D71A-F46FB1087420}"/>
                  </a:ext>
                </a:extLst>
              </p:cNvPr>
              <p:cNvSpPr txBox="1"/>
              <p:nvPr/>
            </p:nvSpPr>
            <p:spPr>
              <a:xfrm>
                <a:off x="5181600" y="2907268"/>
                <a:ext cx="1066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C40D7F-6704-9C9A-D71A-F46FB108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07268"/>
                <a:ext cx="106680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DAAEB-9290-EDDD-31DD-DC01D1E6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6D8EC1-DFB5-A63F-2B03-E9F56C209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87D6E-0F34-A264-D301-98A0788EEB8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066800"/>
                <a:ext cx="4495800" cy="3951288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If don’t adjust by school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𝐼𝑄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2.507 has some of both…</a:t>
                </a:r>
              </a:p>
              <a:p>
                <a:endParaRPr lang="en-US" sz="1200" dirty="0"/>
              </a:p>
              <a:p>
                <a:r>
                  <a:rPr lang="en-US" dirty="0"/>
                  <a:t>If adjust by school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1.31 is the </a:t>
                </a:r>
                <a:r>
                  <a:rPr lang="en-US" i="1" dirty="0"/>
                  <a:t>additional</a:t>
                </a:r>
                <a:r>
                  <a:rPr lang="en-US" dirty="0"/>
                  <a:t> impact at the school level</a:t>
                </a:r>
              </a:p>
              <a:p>
                <a:pPr marL="327025" lvl="1" indent="0">
                  <a:buNone/>
                </a:pPr>
                <a:r>
                  <a:rPr lang="en-US" dirty="0"/>
                  <a:t>    (between – within)</a:t>
                </a:r>
              </a:p>
              <a:p>
                <a:pPr lvl="1"/>
                <a:r>
                  <a:rPr lang="en-US" dirty="0"/>
                  <a:t>2.45 is </a:t>
                </a:r>
                <a:r>
                  <a:rPr lang="en-US" i="1" dirty="0"/>
                  <a:t>only</a:t>
                </a:r>
                <a:r>
                  <a:rPr lang="en-US" dirty="0"/>
                  <a:t> within school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62AA4-EB9C-15EA-1CED-84151FB32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066800"/>
                <a:ext cx="4495800" cy="3951288"/>
              </a:xfrm>
              <a:blipFill>
                <a:blip r:embed="rId2"/>
                <a:stretch>
                  <a:fillRect l="-542" t="-108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3F67BB-D762-CF27-944F-E95C9033E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B7751-189E-6E59-97AD-A21BF6EEB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382712"/>
            <a:ext cx="4041775" cy="39512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3.766 is the impact at the school level (between group) = 2.45 + 1.31</a:t>
            </a:r>
          </a:p>
          <a:p>
            <a:r>
              <a:rPr lang="en-US" dirty="0" err="1"/>
              <a:t>devIQ</a:t>
            </a:r>
            <a:r>
              <a:rPr lang="en-US" dirty="0"/>
              <a:t> can only explain variation at Level 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8CE40-257A-658E-6B10-F432B5A8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78563"/>
            <a:ext cx="2209800" cy="1069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CDE3B-60B5-4055-5505-03063EAEC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15" y="1447800"/>
            <a:ext cx="2286000" cy="966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9DC6541A-0C6B-3D22-F28D-4E46A0C860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27038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Garamond" pitchFamily="18" charset="0"/>
                  </a:defRPr>
                </a:lvl9pPr>
              </a:lstStyle>
              <a:p>
                <a:r>
                  <a:rPr lang="en-US" kern="0" dirty="0"/>
                  <a:t>                                If use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kern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𝐼𝑄</m:t>
                            </m:r>
                          </m:e>
                        </m:acc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kern="0" dirty="0"/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9DC6541A-0C6B-3D22-F28D-4E46A0C86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27038"/>
                <a:ext cx="8229600" cy="1143000"/>
              </a:xfrm>
              <a:prstGeom prst="rect">
                <a:avLst/>
              </a:prstGeom>
              <a:blipFill>
                <a:blip r:embed="rId5"/>
                <a:stretch>
                  <a:fillRect t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D9D2B7-8417-627E-6896-6DCCD233C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921" y="1285304"/>
            <a:ext cx="1942968" cy="8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E76-7943-CC3F-6813-93880BAE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deviation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B3D9-FB4A-9E80-5C5A-E0A6CA70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02D76A-211C-91C2-1E39-B764061E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19212"/>
            <a:ext cx="8315325" cy="42195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91DF4-EBB3-CCD2-3C20-48C23DCA7E68}"/>
              </a:ext>
            </a:extLst>
          </p:cNvPr>
          <p:cNvGrpSpPr/>
          <p:nvPr/>
        </p:nvGrpSpPr>
        <p:grpSpPr>
          <a:xfrm>
            <a:off x="3276600" y="3428999"/>
            <a:ext cx="1143000" cy="228601"/>
            <a:chOff x="3276600" y="3428999"/>
            <a:chExt cx="1143000" cy="22860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99BAF2-30BA-BE2B-0AE4-2C03AD609E66}"/>
                </a:ext>
              </a:extLst>
            </p:cNvPr>
            <p:cNvCxnSpPr/>
            <p:nvPr/>
          </p:nvCxnSpPr>
          <p:spPr>
            <a:xfrm flipV="1">
              <a:off x="3276600" y="3581400"/>
              <a:ext cx="1143000" cy="762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4638DB-DF51-86EF-8B22-11A7A6506967}"/>
                </a:ext>
              </a:extLst>
            </p:cNvPr>
            <p:cNvCxnSpPr/>
            <p:nvPr/>
          </p:nvCxnSpPr>
          <p:spPr>
            <a:xfrm flipV="1">
              <a:off x="4419600" y="3428999"/>
              <a:ext cx="0" cy="1524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AFA613-2951-05C1-CD65-D3B1D6586682}"/>
                  </a:ext>
                </a:extLst>
              </p:cNvPr>
              <p:cNvSpPr txBox="1"/>
              <p:nvPr/>
            </p:nvSpPr>
            <p:spPr>
              <a:xfrm>
                <a:off x="4394378" y="3472934"/>
                <a:ext cx="46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AFA613-2951-05C1-CD65-D3B1D658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78" y="3472934"/>
                <a:ext cx="46653" cy="369332"/>
              </a:xfrm>
              <a:prstGeom prst="rect">
                <a:avLst/>
              </a:prstGeom>
              <a:blipFill>
                <a:blip r:embed="rId3"/>
                <a:stretch>
                  <a:fillRect l="-175000" r="-51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DBD5D7-32A5-3272-0B0F-14A75D4569BF}"/>
              </a:ext>
            </a:extLst>
          </p:cNvPr>
          <p:cNvCxnSpPr/>
          <p:nvPr/>
        </p:nvCxnSpPr>
        <p:spPr>
          <a:xfrm flipV="1">
            <a:off x="4114800" y="2848789"/>
            <a:ext cx="1676400" cy="1084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E905D-1FB1-751A-7D2F-B3346C29949E}"/>
              </a:ext>
            </a:extLst>
          </p:cNvPr>
          <p:cNvCxnSpPr/>
          <p:nvPr/>
        </p:nvCxnSpPr>
        <p:spPr>
          <a:xfrm flipH="1">
            <a:off x="5075853" y="2880796"/>
            <a:ext cx="29547" cy="2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6E0E1-9B2F-FFBC-28DF-E0B52A75B158}"/>
              </a:ext>
            </a:extLst>
          </p:cNvPr>
          <p:cNvSpPr/>
          <p:nvPr/>
        </p:nvSpPr>
        <p:spPr>
          <a:xfrm>
            <a:off x="5085184" y="2481943"/>
            <a:ext cx="709126" cy="419877"/>
          </a:xfrm>
          <a:custGeom>
            <a:avLst/>
            <a:gdLst>
              <a:gd name="connsiteX0" fmla="*/ 0 w 709126"/>
              <a:gd name="connsiteY0" fmla="*/ 419877 h 419877"/>
              <a:gd name="connsiteX1" fmla="*/ 699796 w 709126"/>
              <a:gd name="connsiteY1" fmla="*/ 382555 h 419877"/>
              <a:gd name="connsiteX2" fmla="*/ 709126 w 709126"/>
              <a:gd name="connsiteY2" fmla="*/ 0 h 419877"/>
              <a:gd name="connsiteX3" fmla="*/ 37322 w 709126"/>
              <a:gd name="connsiteY3" fmla="*/ 373224 h 41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26" h="419877">
                <a:moveTo>
                  <a:pt x="0" y="419877"/>
                </a:moveTo>
                <a:lnTo>
                  <a:pt x="699796" y="382555"/>
                </a:lnTo>
                <a:lnTo>
                  <a:pt x="709126" y="0"/>
                </a:lnTo>
                <a:lnTo>
                  <a:pt x="37322" y="373224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F50D0-5E8C-480F-390F-38C38DE9D268}"/>
                  </a:ext>
                </a:extLst>
              </p:cNvPr>
              <p:cNvSpPr txBox="1"/>
              <p:nvPr/>
            </p:nvSpPr>
            <p:spPr>
              <a:xfrm>
                <a:off x="5846406" y="2459037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F50D0-5E8C-480F-390F-38C38DE9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06" y="2459037"/>
                <a:ext cx="533400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B2164-1805-E31A-9404-A70E8E7C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1B87-70C6-30A1-EC4E-913B94FC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RIKZ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A63C-14DC-9BD6-BDA6-99543510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530725"/>
          </a:xfrm>
        </p:spPr>
        <p:txBody>
          <a:bodyPr/>
          <a:lstStyle/>
          <a:p>
            <a:r>
              <a:rPr lang="en-US" dirty="0"/>
              <a:t>Species richness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ACD25-E46A-5081-9D58-8649DF54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981200"/>
            <a:ext cx="87534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46A5-B41D-F85F-0FD5-F14EA787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school mean 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5106-350B-E089-44A4-BD355FBF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LRT: -2(-12456.084 - -12444.01) = 24.15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154E3-4A87-EFD7-E0DD-86BE60FD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8305800" cy="2390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5AE06-EC2D-413F-155B-C5651B38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30" y="4648199"/>
            <a:ext cx="2800350" cy="1019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8C83D-9CAD-C387-DA45-CE8AC94DD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44" y="4471987"/>
            <a:ext cx="6076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0F65-86D0-8828-E4E8-5EB2FB4E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520C-3474-1948-CE87-CF86C0AD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Response: how much pocket money children receive</a:t>
            </a:r>
          </a:p>
          <a:p>
            <a:pPr lvl="1"/>
            <a:r>
              <a:rPr lang="en-US" dirty="0"/>
              <a:t>Predictors: age of child, average age of child</a:t>
            </a:r>
          </a:p>
          <a:p>
            <a:r>
              <a:rPr lang="en-US" dirty="0"/>
              <a:t>“Within”: effect of age differences within a family</a:t>
            </a:r>
          </a:p>
          <a:p>
            <a:r>
              <a:rPr lang="en-US" dirty="0"/>
              <a:t>“Between-group”: effect of average age on average pocket money</a:t>
            </a:r>
          </a:p>
        </p:txBody>
      </p:sp>
    </p:spTree>
    <p:extLst>
      <p:ext uri="{BB962C8B-B14F-4D97-AF65-F5344CB8AC3E}">
        <p14:creationId xmlns:p14="http://schemas.microsoft.com/office/powerpoint/2010/main" val="89047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5545-D9C3-2D7E-7706-C731543A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0D02-CB32-CBD6-9E31-536C0ECD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variables can explain variation at both Level 1 and Level 2</a:t>
            </a:r>
          </a:p>
          <a:p>
            <a:pPr lvl="1"/>
            <a:r>
              <a:rPr lang="en-US" dirty="0"/>
              <a:t>If the Level 1 variable varies across the Level 2 units</a:t>
            </a:r>
          </a:p>
          <a:p>
            <a:pPr lvl="1"/>
            <a:r>
              <a:rPr lang="en-US" dirty="0"/>
              <a:t>If “work against each other,” adding a level 2 variable can increase Level 2 variability</a:t>
            </a:r>
          </a:p>
          <a:p>
            <a:pPr lvl="1"/>
            <a:r>
              <a:rPr lang="en-US" dirty="0"/>
              <a:t>Deviation-type variables can only explain Level 1 variability</a:t>
            </a:r>
          </a:p>
          <a:p>
            <a:r>
              <a:rPr lang="en-US" dirty="0"/>
              <a:t>Level 2 variables can only explain variation at Level 2</a:t>
            </a:r>
          </a:p>
        </p:txBody>
      </p:sp>
    </p:spTree>
    <p:extLst>
      <p:ext uri="{BB962C8B-B14F-4D97-AF65-F5344CB8AC3E}">
        <p14:creationId xmlns:p14="http://schemas.microsoft.com/office/powerpoint/2010/main" val="21576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69FA-6FA1-34AE-A507-24B709C0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0795-9C10-3B5C-2EF3-08EF96E5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 problem 10</a:t>
            </a:r>
          </a:p>
          <a:p>
            <a:r>
              <a:rPr lang="en-US" dirty="0"/>
              <a:t>(Then) Quiz 10</a:t>
            </a:r>
          </a:p>
          <a:p>
            <a:r>
              <a:rPr lang="en-US" dirty="0"/>
              <a:t>Start HW 5 (due Monday)</a:t>
            </a:r>
          </a:p>
          <a:p>
            <a:r>
              <a:rPr lang="en-US" dirty="0"/>
              <a:t>Submit part 2 of project </a:t>
            </a:r>
          </a:p>
          <a:p>
            <a:r>
              <a:rPr lang="en-US" dirty="0"/>
              <a:t>Next up: interactions!</a:t>
            </a:r>
          </a:p>
          <a:p>
            <a:r>
              <a:rPr lang="en-US" dirty="0"/>
              <a:t>Office hours this week:</a:t>
            </a:r>
          </a:p>
          <a:p>
            <a:pPr lvl="1"/>
            <a:r>
              <a:rPr lang="en-US" dirty="0"/>
              <a:t>Tuesday 9-10, 1-2 (normal)</a:t>
            </a:r>
          </a:p>
          <a:p>
            <a:pPr lvl="1"/>
            <a:r>
              <a:rPr lang="en-US" dirty="0"/>
              <a:t>Wednesday (email)</a:t>
            </a:r>
          </a:p>
          <a:p>
            <a:pPr lvl="1"/>
            <a:r>
              <a:rPr lang="en-US" dirty="0"/>
              <a:t>Thursday 12-1 zoom</a:t>
            </a:r>
          </a:p>
        </p:txBody>
      </p:sp>
    </p:spTree>
    <p:extLst>
      <p:ext uri="{BB962C8B-B14F-4D97-AF65-F5344CB8AC3E}">
        <p14:creationId xmlns:p14="http://schemas.microsoft.com/office/powerpoint/2010/main" val="209930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BF0A-722D-7F27-2582-8418834B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4E16-FB4D-80FD-A927-F897C9CD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RIKZ data (adding Beach)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5CE749-BA38-C180-BCA8-E0F1B62FC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Beaches - Fixed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2F407F-E41E-0113-0A8D-6BD746BAC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47C47B-913B-33D7-3056-FB5F90614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Beaches - Random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334F44-390C-2532-0F51-A6DA0BA7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152"/>
            <a:ext cx="4517343" cy="23459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02127A-CAE2-E0C0-3E83-53BB5ECFDB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78362-915E-4FDD-DBC7-53B350BCB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4" y="2905964"/>
            <a:ext cx="4048125" cy="13716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0912E3-C4C1-CF8B-103C-C282011FA246}"/>
              </a:ext>
            </a:extLst>
          </p:cNvPr>
          <p:cNvSpPr/>
          <p:nvPr/>
        </p:nvSpPr>
        <p:spPr>
          <a:xfrm>
            <a:off x="13448" y="3124200"/>
            <a:ext cx="4501308" cy="1066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D7617-6C4A-A04D-3D69-8513B518EACA}"/>
              </a:ext>
            </a:extLst>
          </p:cNvPr>
          <p:cNvCxnSpPr/>
          <p:nvPr/>
        </p:nvCxnSpPr>
        <p:spPr>
          <a:xfrm flipV="1">
            <a:off x="4593543" y="3276600"/>
            <a:ext cx="283257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1B0030-2AD7-425A-E32B-ACA75A4EB63E}"/>
              </a:ext>
            </a:extLst>
          </p:cNvPr>
          <p:cNvSpPr/>
          <p:nvPr/>
        </p:nvSpPr>
        <p:spPr>
          <a:xfrm>
            <a:off x="1676400" y="4525962"/>
            <a:ext cx="533400" cy="22225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83206C-5A93-58D0-2BF3-A05CDB1A5A64}"/>
              </a:ext>
            </a:extLst>
          </p:cNvPr>
          <p:cNvSpPr/>
          <p:nvPr/>
        </p:nvSpPr>
        <p:spPr>
          <a:xfrm>
            <a:off x="7620000" y="3338138"/>
            <a:ext cx="533400" cy="22225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FDB42B-D0E6-D436-5767-1F27D5785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637087"/>
            <a:ext cx="1924050" cy="35242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605FFED-1EA5-D743-28C7-7FCCE61BFF1F}"/>
              </a:ext>
            </a:extLst>
          </p:cNvPr>
          <p:cNvSpPr/>
          <p:nvPr/>
        </p:nvSpPr>
        <p:spPr>
          <a:xfrm>
            <a:off x="936276" y="2814637"/>
            <a:ext cx="740124" cy="30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4E0121-CF94-87C0-75D1-DF238C446A29}"/>
              </a:ext>
            </a:extLst>
          </p:cNvPr>
          <p:cNvSpPr/>
          <p:nvPr/>
        </p:nvSpPr>
        <p:spPr>
          <a:xfrm>
            <a:off x="5715000" y="3968001"/>
            <a:ext cx="740124" cy="30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3E20-0D2D-0A01-D62B-FFCD81E4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3E8F-9B55-A4BC-9608-56E6EF5B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RIKZ data (random intercepts)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5AE3B8-C3E6-328B-580C-3BFDC40AFA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5AE3B8-C3E6-328B-580C-3BFDC40A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040716-5D2E-0414-8D29-AE1A9850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86385"/>
            <a:ext cx="6858000" cy="38385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2AB576-96DE-7A58-7E13-C10324F96FFC}"/>
              </a:ext>
            </a:extLst>
          </p:cNvPr>
          <p:cNvSpPr/>
          <p:nvPr/>
        </p:nvSpPr>
        <p:spPr>
          <a:xfrm>
            <a:off x="2133600" y="29546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6B209A-3D5F-66BB-FBB4-23FC18E91416}"/>
              </a:ext>
            </a:extLst>
          </p:cNvPr>
          <p:cNvSpPr/>
          <p:nvPr/>
        </p:nvSpPr>
        <p:spPr>
          <a:xfrm>
            <a:off x="3429778" y="39235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54456F-7CCD-ECB6-6110-938F47C3C5CE}"/>
              </a:ext>
            </a:extLst>
          </p:cNvPr>
          <p:cNvSpPr/>
          <p:nvPr/>
        </p:nvSpPr>
        <p:spPr>
          <a:xfrm>
            <a:off x="4080588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5B9F01-5F32-548D-2BC1-5F03F997DB60}"/>
              </a:ext>
            </a:extLst>
          </p:cNvPr>
          <p:cNvSpPr/>
          <p:nvPr/>
        </p:nvSpPr>
        <p:spPr>
          <a:xfrm>
            <a:off x="4724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0221E4-1EA5-6514-C4E0-30CFD6FEC2AB}"/>
              </a:ext>
            </a:extLst>
          </p:cNvPr>
          <p:cNvSpPr/>
          <p:nvPr/>
        </p:nvSpPr>
        <p:spPr>
          <a:xfrm>
            <a:off x="5313784" y="39001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F53231-0D38-F8B8-083C-778BF3D7C063}"/>
              </a:ext>
            </a:extLst>
          </p:cNvPr>
          <p:cNvSpPr/>
          <p:nvPr/>
        </p:nvSpPr>
        <p:spPr>
          <a:xfrm>
            <a:off x="5964594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EA9E98-4CD7-72B3-3FE0-5CCB4089E04C}"/>
              </a:ext>
            </a:extLst>
          </p:cNvPr>
          <p:cNvSpPr/>
          <p:nvPr/>
        </p:nvSpPr>
        <p:spPr>
          <a:xfrm>
            <a:off x="6650394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D20858-7CF9-A220-EBB1-9FFA08552915}"/>
              </a:ext>
            </a:extLst>
          </p:cNvPr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D58AC5-F33F-C93C-BBEF-866C30876298}"/>
              </a:ext>
            </a:extLst>
          </p:cNvPr>
          <p:cNvSpPr/>
          <p:nvPr/>
        </p:nvSpPr>
        <p:spPr>
          <a:xfrm>
            <a:off x="27432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930EC76-6636-9E3D-2182-531868363A5E}"/>
              </a:ext>
            </a:extLst>
          </p:cNvPr>
          <p:cNvSpPr/>
          <p:nvPr/>
        </p:nvSpPr>
        <p:spPr>
          <a:xfrm>
            <a:off x="2895600" y="2415073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F3DE6CB-EF21-16F0-EAEF-BDDB435014BF}"/>
              </a:ext>
            </a:extLst>
          </p:cNvPr>
          <p:cNvSpPr/>
          <p:nvPr/>
        </p:nvSpPr>
        <p:spPr>
          <a:xfrm>
            <a:off x="2324100" y="2605573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1D1FCB9-CA50-BD73-46E3-E0E86E3CA3B7}"/>
              </a:ext>
            </a:extLst>
          </p:cNvPr>
          <p:cNvSpPr/>
          <p:nvPr/>
        </p:nvSpPr>
        <p:spPr>
          <a:xfrm>
            <a:off x="7412394" y="3314700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43D17BEF-AC42-776C-1705-71693230640B}"/>
              </a:ext>
            </a:extLst>
          </p:cNvPr>
          <p:cNvSpPr/>
          <p:nvPr/>
        </p:nvSpPr>
        <p:spPr>
          <a:xfrm>
            <a:off x="6823788" y="3557295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5043091-33D3-6A6C-5D03-A6F68BBC2884}"/>
              </a:ext>
            </a:extLst>
          </p:cNvPr>
          <p:cNvSpPr/>
          <p:nvPr/>
        </p:nvSpPr>
        <p:spPr>
          <a:xfrm>
            <a:off x="3559629" y="3610168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D120E8F-2CCD-CDE4-1D89-49401D43ED9A}"/>
              </a:ext>
            </a:extLst>
          </p:cNvPr>
          <p:cNvSpPr/>
          <p:nvPr/>
        </p:nvSpPr>
        <p:spPr>
          <a:xfrm>
            <a:off x="4257870" y="3633495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B54A944-55D0-060C-C99D-30C67009C72F}"/>
              </a:ext>
            </a:extLst>
          </p:cNvPr>
          <p:cNvSpPr/>
          <p:nvPr/>
        </p:nvSpPr>
        <p:spPr>
          <a:xfrm>
            <a:off x="6061788" y="3557295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B6B495F-3614-6067-B100-39BCAE3A2C19}"/>
              </a:ext>
            </a:extLst>
          </p:cNvPr>
          <p:cNvSpPr/>
          <p:nvPr/>
        </p:nvSpPr>
        <p:spPr>
          <a:xfrm>
            <a:off x="5477070" y="3672373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C3A7A96-3B4D-1B7E-0121-4A8048F4A6EF}"/>
              </a:ext>
            </a:extLst>
          </p:cNvPr>
          <p:cNvSpPr/>
          <p:nvPr/>
        </p:nvSpPr>
        <p:spPr>
          <a:xfrm>
            <a:off x="4879911" y="2839616"/>
            <a:ext cx="152400" cy="8382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8452-C389-8B56-18DA-5F1A254F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F008-5B22-5C37-2CE8-DF04A791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u="none" strike="noStrike" baseline="0" dirty="0">
                <a:solidFill>
                  <a:srgbClr val="131313"/>
                </a:solidFill>
              </a:rPr>
              <a:t>A possible factor explaining species richness is Normal Amsterdam </a:t>
            </a:r>
            <a:r>
              <a:rPr lang="en-US" sz="2400" b="0" i="0" u="none" strike="noStrike" baseline="0" dirty="0" err="1">
                <a:solidFill>
                  <a:srgbClr val="131313"/>
                </a:solidFill>
              </a:rPr>
              <a:t>Peil</a:t>
            </a:r>
            <a:r>
              <a:rPr lang="en-US" sz="2400" b="0" i="0" u="none" strike="noStrike" baseline="0" dirty="0">
                <a:solidFill>
                  <a:srgbClr val="131313"/>
                </a:solidFill>
              </a:rPr>
              <a:t> (NAP), which measures the height of a site compared to average sea level, and represents a measure of food for birds, fish, and benthic species.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8E9AF-D47A-7EE4-178C-F9F8C1B6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211138"/>
            <a:ext cx="85915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0B7A1-C116-5B03-B5E9-E32645A2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8E1B-5204-D35F-0208-9CB7935B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DC037-46DF-D4A3-08BE-3ED972958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Composite equation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Level equations</a:t>
                </a:r>
              </a:p>
              <a:p>
                <a:pPr lvl="1"/>
                <a:r>
                  <a:rPr lang="en-US" dirty="0"/>
                  <a:t>Level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Level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Conceptually: the intercepts are now the outcomes in their own equation</a:t>
                </a:r>
              </a:p>
              <a:p>
                <a:pPr lvl="1"/>
                <a:r>
                  <a:rPr lang="en-US" dirty="0"/>
                  <a:t>How many parameters are there in this model?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DC037-46DF-D4A3-08BE-3ED972958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6F20-110F-D376-18A0-66648D7D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Level 1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F9FFA-E098-5616-3619-8163DAB7E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Composite equation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𝑁𝐴𝑃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Level equations</a:t>
                </a:r>
              </a:p>
              <a:p>
                <a:pPr lvl="1"/>
                <a:r>
                  <a:rPr lang="en-US" dirty="0"/>
                  <a:t>Level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𝑁𝐴𝑃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Level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many parameters are there in this model?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F9FFA-E098-5616-3619-8163DAB7E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DF5E-A7D5-47E8-A67D-CC9022C1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Level 2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DFD2F-25C3-2919-C8CC-2B5A1DF3A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Exposure coded as high or low exposure</a:t>
                </a:r>
              </a:p>
              <a:p>
                <a:r>
                  <a:rPr lang="en-US" dirty="0"/>
                  <a:t>Composite equation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𝑁𝐴𝑃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𝐸𝑥𝑝𝑜𝑠𝑢𝑟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Level equations</a:t>
                </a:r>
              </a:p>
              <a:p>
                <a:pPr lvl="1"/>
                <a:r>
                  <a:rPr lang="en-US" dirty="0"/>
                  <a:t>Level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𝑁𝐴𝑃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Level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many parameters are there in this model?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DFD2F-25C3-2919-C8CC-2B5A1DF3A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11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12BF-D86E-4CCF-89EB-9DF97908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13818-E464-0E80-6975-00A16381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Beaches with low exposure </a:t>
            </a:r>
            <a:r>
              <a:rPr lang="en-US" i="1" dirty="0"/>
              <a:t>tend to</a:t>
            </a:r>
            <a:r>
              <a:rPr lang="en-US" dirty="0"/>
              <a:t> (on average) have higher richness than high exposure.</a:t>
            </a:r>
          </a:p>
          <a:p>
            <a:r>
              <a:rPr lang="en-US" dirty="0"/>
              <a:t>Adding NAP </a:t>
            </a:r>
          </a:p>
          <a:p>
            <a:r>
              <a:rPr lang="en-US" dirty="0"/>
              <a:t>Adding Exposure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4D841-9AD0-E970-4EED-CE9BD92A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5772150" cy="2295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3C0FA1-C935-6F86-3A5D-207FE313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19600"/>
            <a:ext cx="3704492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EA7AB-A01E-6ED1-D494-C037EF071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182943"/>
            <a:ext cx="4011018" cy="9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31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62352</TotalTime>
  <Words>694</Words>
  <Application>Microsoft Office PowerPoint</Application>
  <PresentationFormat>On-screen Show (4:3)</PresentationFormat>
  <Paragraphs>145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Garamond</vt:lpstr>
      <vt:lpstr>Wingdings</vt:lpstr>
      <vt:lpstr>Default Theme</vt:lpstr>
      <vt:lpstr>Stat 414 – Day 10</vt:lpstr>
      <vt:lpstr>RIKZ data</vt:lpstr>
      <vt:lpstr>RIKZ data (adding Beach)</vt:lpstr>
      <vt:lpstr>RIKZ data (random intercepts)</vt:lpstr>
      <vt:lpstr>More background</vt:lpstr>
      <vt:lpstr>Level equations</vt:lpstr>
      <vt:lpstr>Adding a Level 1 variable</vt:lpstr>
      <vt:lpstr>Adding a Level 2 variable</vt:lpstr>
      <vt:lpstr>Adding Exposure</vt:lpstr>
      <vt:lpstr>Variance components</vt:lpstr>
      <vt:lpstr>Example</vt:lpstr>
      <vt:lpstr>Random intercepts model</vt:lpstr>
      <vt:lpstr>Example 2: Contextual variables</vt:lpstr>
      <vt:lpstr>Within vs. Between</vt:lpstr>
      <vt:lpstr>If only use IQ in the model</vt:lpstr>
      <vt:lpstr>Using the group mean variable</vt:lpstr>
      <vt:lpstr>Including (IQ) ̅  in the model</vt:lpstr>
      <vt:lpstr>PowerPoint Presentation</vt:lpstr>
      <vt:lpstr>Using the deviation variable</vt:lpstr>
      <vt:lpstr>Adding school mean IQ</vt:lpstr>
      <vt:lpstr>p. 56</vt:lpstr>
      <vt:lpstr>Bottom Line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254</cp:revision>
  <cp:lastPrinted>2014-11-17T15:09:05Z</cp:lastPrinted>
  <dcterms:created xsi:type="dcterms:W3CDTF">2008-05-19T22:24:48Z</dcterms:created>
  <dcterms:modified xsi:type="dcterms:W3CDTF">2025-10-26T21:30:22Z</dcterms:modified>
</cp:coreProperties>
</file>