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handoutMasterIdLst>
    <p:handoutMasterId r:id="rId27"/>
  </p:handoutMasterIdLst>
  <p:sldIdLst>
    <p:sldId id="256" r:id="rId2"/>
    <p:sldId id="414" r:id="rId3"/>
    <p:sldId id="415" r:id="rId4"/>
    <p:sldId id="427" r:id="rId5"/>
    <p:sldId id="426" r:id="rId6"/>
    <p:sldId id="416" r:id="rId7"/>
    <p:sldId id="420" r:id="rId8"/>
    <p:sldId id="388" r:id="rId9"/>
    <p:sldId id="417" r:id="rId10"/>
    <p:sldId id="418" r:id="rId11"/>
    <p:sldId id="419" r:id="rId12"/>
    <p:sldId id="421" r:id="rId13"/>
    <p:sldId id="391" r:id="rId14"/>
    <p:sldId id="423" r:id="rId15"/>
    <p:sldId id="422" r:id="rId16"/>
    <p:sldId id="408" r:id="rId17"/>
    <p:sldId id="407" r:id="rId18"/>
    <p:sldId id="424" r:id="rId19"/>
    <p:sldId id="354" r:id="rId20"/>
    <p:sldId id="355" r:id="rId21"/>
    <p:sldId id="344" r:id="rId22"/>
    <p:sldId id="343" r:id="rId23"/>
    <p:sldId id="291" r:id="rId24"/>
    <p:sldId id="425" r:id="rId25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86472" autoAdjust="0"/>
  </p:normalViewPr>
  <p:slideViewPr>
    <p:cSldViewPr>
      <p:cViewPr>
        <p:scale>
          <a:sx n="55" d="100"/>
          <a:sy n="55" d="100"/>
        </p:scale>
        <p:origin x="1629" y="16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88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88" y="-58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1E6FD79-128F-48E7-AFD9-3A4221C398AA}" type="datetimeFigureOut">
              <a:rPr lang="en-US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0925CBD-31BB-43D9-A6B3-ECDF2849C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DCBDF1-E2DE-451D-85F8-D73E6CD81C98}" type="datetimeFigureOut">
              <a:rPr lang="en-US"/>
              <a:pPr>
                <a:defRPr/>
              </a:pPr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90382C-2C1C-4DA3-B199-5FC826D2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C43C0F-69FF-4786-9B46-88EDF45CD793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https://centerstat.org/wp-content/uploads/2021/08/MLM-Chapter-2-Notes-2021.pdf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0382C-2C1C-4DA3-B199-5FC826D2EEFE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8966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Repeated measures </a:t>
            </a:r>
            <a:r>
              <a:rPr lang="en-US" dirty="0" err="1"/>
              <a:t>anova</a:t>
            </a:r>
            <a:r>
              <a:rPr lang="en-US" dirty="0"/>
              <a:t> now considered an outdated technique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470378-DD7A-4A0A-A2D0-262A7E7925FC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993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0382C-2C1C-4DA3-B199-5FC826D2EEFE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17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5C42-7CCA-4A25-8BA4-D448E3B4C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DEC7E-4224-46DA-9573-009A122B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08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5A04C-BDDB-499A-BB93-55EA10DC3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56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2408-1314-4A6B-B0A7-692FE7C5D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62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7EAF-2D2F-4616-8D72-A15BBCC62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8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584A-B9D0-4C9D-BE78-F1D117263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8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6699-039E-4D85-ACEA-3E7982D4A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9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6FE93-91BC-4F71-9002-DEB3D93AF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2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F42B-5EBD-4F13-892C-5FA3D05CE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4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53B2-15B0-428D-A47F-91037EE9E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972F-08EF-46F1-AEA6-5D97701AA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7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8497073-AFB7-4B91-96E6-0DF0F4A60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5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A08F7.2A9C468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cid:image002.png@01DA08F8.6B475700" TargetMode="Externa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erstat.org/wp-content/uploads/2021/08/MLM-Chapter-2-Notes-202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1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11225" y="1447800"/>
            <a:ext cx="7623175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Stat 414 – Day 9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143000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Random intercept models, diagnostics (Ch. 10)</a:t>
            </a:r>
          </a:p>
          <a:p>
            <a:pPr eaLnBrk="1" hangingPunct="1"/>
            <a:r>
              <a:rPr lang="en-US" altLang="en-US" dirty="0"/>
              <a:t>Midterm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ED17594-D5A6-5C43-1AA5-F79216F60F93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If use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𝐼𝑄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3ED17594-D5A6-5C43-1AA5-F79216F60F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815" t="-74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7F87B0-7944-4E4E-4FE8-C6F766D05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62AA4-EB9C-15EA-1CED-84151FB32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066800"/>
            <a:ext cx="4040188" cy="39512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1.31 is the </a:t>
            </a:r>
            <a:r>
              <a:rPr lang="en-US" i="1" dirty="0"/>
              <a:t>additional</a:t>
            </a:r>
            <a:r>
              <a:rPr lang="en-US" dirty="0"/>
              <a:t> impact at the school level</a:t>
            </a:r>
          </a:p>
          <a:p>
            <a:pPr marL="0" indent="0">
              <a:buNone/>
            </a:pPr>
            <a:r>
              <a:rPr lang="en-US" dirty="0"/>
              <a:t>    (between – within)</a:t>
            </a:r>
          </a:p>
          <a:p>
            <a:r>
              <a:rPr lang="en-US" dirty="0"/>
              <a:t>2.45 is </a:t>
            </a:r>
            <a:r>
              <a:rPr lang="en-US" i="1" dirty="0"/>
              <a:t>only</a:t>
            </a:r>
            <a:r>
              <a:rPr lang="en-US" dirty="0"/>
              <a:t> within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2.507 has some of both…</a:t>
            </a:r>
          </a:p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07DAC5-944A-8959-635D-6BD1EC942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2C9F420-CBC5-ABF7-DC7C-FAB26D0A2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066800"/>
            <a:ext cx="4041775" cy="39512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3.766 is the impact at the school level (between group)</a:t>
            </a:r>
          </a:p>
          <a:p>
            <a:r>
              <a:rPr lang="en-US" dirty="0" err="1"/>
              <a:t>devIQ</a:t>
            </a:r>
            <a:r>
              <a:rPr lang="en-US" dirty="0"/>
              <a:t> can only explain variation at Level 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31CE9C-2588-87F7-3C00-46EFAA49D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177925"/>
            <a:ext cx="2209800" cy="10696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AAF4BA4-EC1B-B12E-4A05-C447373A15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7800" y="1222820"/>
            <a:ext cx="1942968" cy="86950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0D8BB9-2364-2EF2-A1B1-73C07A7B91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8700" y="4356236"/>
            <a:ext cx="2286000" cy="96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484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CE76-7943-CC3F-6813-93880BAE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deviation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9B3D9-FB4A-9E80-5C5A-E0A6CA701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02D76A-211C-91C2-1E39-B764061E9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319212"/>
            <a:ext cx="8315325" cy="4219575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2E91DF4-EBB3-CCD2-3C20-48C23DCA7E68}"/>
              </a:ext>
            </a:extLst>
          </p:cNvPr>
          <p:cNvGrpSpPr/>
          <p:nvPr/>
        </p:nvGrpSpPr>
        <p:grpSpPr>
          <a:xfrm>
            <a:off x="3276600" y="3428999"/>
            <a:ext cx="1143000" cy="228601"/>
            <a:chOff x="3276600" y="3428999"/>
            <a:chExt cx="1143000" cy="22860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599BAF2-30BA-BE2B-0AE4-2C03AD609E66}"/>
                </a:ext>
              </a:extLst>
            </p:cNvPr>
            <p:cNvCxnSpPr/>
            <p:nvPr/>
          </p:nvCxnSpPr>
          <p:spPr>
            <a:xfrm flipV="1">
              <a:off x="3276600" y="3581400"/>
              <a:ext cx="1143000" cy="762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4638DB-DF51-86EF-8B22-11A7A6506967}"/>
                </a:ext>
              </a:extLst>
            </p:cNvPr>
            <p:cNvCxnSpPr/>
            <p:nvPr/>
          </p:nvCxnSpPr>
          <p:spPr>
            <a:xfrm flipV="1">
              <a:off x="4419600" y="3428999"/>
              <a:ext cx="0" cy="152401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AFA613-2951-05C1-CD65-D3B1D6586682}"/>
                  </a:ext>
                </a:extLst>
              </p:cNvPr>
              <p:cNvSpPr txBox="1"/>
              <p:nvPr/>
            </p:nvSpPr>
            <p:spPr>
              <a:xfrm>
                <a:off x="4394378" y="3472934"/>
                <a:ext cx="466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AFA613-2951-05C1-CD65-D3B1D6586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378" y="3472934"/>
                <a:ext cx="46653" cy="369332"/>
              </a:xfrm>
              <a:prstGeom prst="rect">
                <a:avLst/>
              </a:prstGeom>
              <a:blipFill>
                <a:blip r:embed="rId3"/>
                <a:stretch>
                  <a:fillRect l="-175000" r="-5125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4DBD5D7-32A5-3272-0B0F-14A75D4569BF}"/>
              </a:ext>
            </a:extLst>
          </p:cNvPr>
          <p:cNvCxnSpPr/>
          <p:nvPr/>
        </p:nvCxnSpPr>
        <p:spPr>
          <a:xfrm flipV="1">
            <a:off x="4114800" y="2848789"/>
            <a:ext cx="1676400" cy="1084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9E905D-1FB1-751A-7D2F-B3346C29949E}"/>
              </a:ext>
            </a:extLst>
          </p:cNvPr>
          <p:cNvCxnSpPr/>
          <p:nvPr/>
        </p:nvCxnSpPr>
        <p:spPr>
          <a:xfrm flipH="1">
            <a:off x="5075853" y="2880796"/>
            <a:ext cx="29547" cy="2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FE6E0E1-9B2F-FFBC-28DF-E0B52A75B158}"/>
              </a:ext>
            </a:extLst>
          </p:cNvPr>
          <p:cNvSpPr/>
          <p:nvPr/>
        </p:nvSpPr>
        <p:spPr>
          <a:xfrm>
            <a:off x="5085184" y="2481943"/>
            <a:ext cx="709126" cy="419877"/>
          </a:xfrm>
          <a:custGeom>
            <a:avLst/>
            <a:gdLst>
              <a:gd name="connsiteX0" fmla="*/ 0 w 709126"/>
              <a:gd name="connsiteY0" fmla="*/ 419877 h 419877"/>
              <a:gd name="connsiteX1" fmla="*/ 699796 w 709126"/>
              <a:gd name="connsiteY1" fmla="*/ 382555 h 419877"/>
              <a:gd name="connsiteX2" fmla="*/ 709126 w 709126"/>
              <a:gd name="connsiteY2" fmla="*/ 0 h 419877"/>
              <a:gd name="connsiteX3" fmla="*/ 37322 w 709126"/>
              <a:gd name="connsiteY3" fmla="*/ 373224 h 419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126" h="419877">
                <a:moveTo>
                  <a:pt x="0" y="419877"/>
                </a:moveTo>
                <a:lnTo>
                  <a:pt x="699796" y="382555"/>
                </a:lnTo>
                <a:lnTo>
                  <a:pt x="709126" y="0"/>
                </a:lnTo>
                <a:lnTo>
                  <a:pt x="37322" y="373224"/>
                </a:lnTo>
              </a:path>
            </a:pathLst>
          </a:custGeom>
          <a:solidFill>
            <a:srgbClr val="00B050"/>
          </a:solidFill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BF50D0-5E8C-480F-390F-38C38DE9D268}"/>
                  </a:ext>
                </a:extLst>
              </p:cNvPr>
              <p:cNvSpPr txBox="1"/>
              <p:nvPr/>
            </p:nvSpPr>
            <p:spPr>
              <a:xfrm>
                <a:off x="5846406" y="2459037"/>
                <a:ext cx="5334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DBF50D0-5E8C-480F-390F-38C38DE9D2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6406" y="2459037"/>
                <a:ext cx="53340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945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546A5-B41D-F85F-0FD5-F14EA787A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school mean IQ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D5106-350B-E089-44A4-BD355FBF6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LRT: -2(-12456.084 - -12444.01) = 24.15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E154E3-4A87-EFD7-E0DD-86BE60FD4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417638"/>
            <a:ext cx="8305800" cy="23907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4A5AE06-EC2D-413F-155B-C5651B3833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7430" y="4648199"/>
            <a:ext cx="2800350" cy="10191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18C83D-9CAD-C387-DA45-CE8AC94DDF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244" y="4471987"/>
            <a:ext cx="60769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57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RIKZ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7638"/>
            <a:ext cx="8229600" cy="4530725"/>
          </a:xfrm>
        </p:spPr>
        <p:txBody>
          <a:bodyPr/>
          <a:lstStyle/>
          <a:p>
            <a:r>
              <a:rPr lang="en-US" dirty="0"/>
              <a:t>Species richness</a:t>
            </a:r>
          </a:p>
          <a:p>
            <a:r>
              <a:rPr lang="en-US" dirty="0"/>
              <a:t>NAP = height of sampling station relative to mean tidal level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2895600"/>
            <a:ext cx="875347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823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EA752-F09F-A01F-8A28-A67E11695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RIKZ data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08F7709-EA60-27AE-E173-D556D4ABE1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Beaches - Fixed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9325427-53D2-BFA9-4D4A-9F219EC554A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57E8304-FCA6-7065-E5A9-DAE64AFF4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Beaches - Random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3358702-AB7B-6504-E216-32F0BFBA40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87152"/>
            <a:ext cx="4517343" cy="234596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3C7E57D-9F8D-E244-ADC8-5A7883F9621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06F4C13-0633-FAF5-C5C2-EBBC3C0FFF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8944" y="2905964"/>
            <a:ext cx="4048125" cy="1371600"/>
          </a:xfrm>
          <a:prstGeom prst="rect">
            <a:avLst/>
          </a:prstGeom>
        </p:spPr>
      </p:pic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645B6E6-9971-D0BE-D78B-DF692314C38B}"/>
              </a:ext>
            </a:extLst>
          </p:cNvPr>
          <p:cNvSpPr/>
          <p:nvPr/>
        </p:nvSpPr>
        <p:spPr>
          <a:xfrm>
            <a:off x="13448" y="3124200"/>
            <a:ext cx="4501308" cy="10668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0FCFB86-D52A-0DC2-FE6F-53060550E40C}"/>
              </a:ext>
            </a:extLst>
          </p:cNvPr>
          <p:cNvCxnSpPr/>
          <p:nvPr/>
        </p:nvCxnSpPr>
        <p:spPr>
          <a:xfrm flipV="1">
            <a:off x="4593543" y="3276600"/>
            <a:ext cx="283257" cy="60960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81A6419-E107-1F86-3415-DF554138C511}"/>
              </a:ext>
            </a:extLst>
          </p:cNvPr>
          <p:cNvSpPr/>
          <p:nvPr/>
        </p:nvSpPr>
        <p:spPr>
          <a:xfrm>
            <a:off x="1676400" y="4525962"/>
            <a:ext cx="533400" cy="22225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8199114-0B9B-7B3F-914A-BBE18D0EA6BE}"/>
              </a:ext>
            </a:extLst>
          </p:cNvPr>
          <p:cNvSpPr/>
          <p:nvPr/>
        </p:nvSpPr>
        <p:spPr>
          <a:xfrm>
            <a:off x="7620000" y="3338138"/>
            <a:ext cx="533400" cy="222250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303DAEB4-B657-E4A4-ACA1-ED878CF383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4637087"/>
            <a:ext cx="1924050" cy="352425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B4A26FD3-22EC-9146-E059-1F7BD3743961}"/>
              </a:ext>
            </a:extLst>
          </p:cNvPr>
          <p:cNvSpPr/>
          <p:nvPr/>
        </p:nvSpPr>
        <p:spPr>
          <a:xfrm>
            <a:off x="936276" y="2814637"/>
            <a:ext cx="740124" cy="309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B534874-6C3E-248B-428A-54F362FC3A02}"/>
              </a:ext>
            </a:extLst>
          </p:cNvPr>
          <p:cNvSpPr/>
          <p:nvPr/>
        </p:nvSpPr>
        <p:spPr>
          <a:xfrm>
            <a:off x="5715000" y="3968001"/>
            <a:ext cx="740124" cy="30956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3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20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1E666-8E34-B568-0FE8-AFAF1C129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RIKZ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48D46-0674-199B-BC7C-D3DCE59B85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524689-9364-A1BF-154C-766E9AE9A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486385"/>
            <a:ext cx="6858000" cy="383857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46D032E-11CD-6B72-7DE8-593917DA1863}"/>
              </a:ext>
            </a:extLst>
          </p:cNvPr>
          <p:cNvSpPr/>
          <p:nvPr/>
        </p:nvSpPr>
        <p:spPr>
          <a:xfrm>
            <a:off x="2133600" y="295469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B3DC2FE-362C-F3B1-59BD-C9AB4273F8B5}"/>
              </a:ext>
            </a:extLst>
          </p:cNvPr>
          <p:cNvSpPr/>
          <p:nvPr/>
        </p:nvSpPr>
        <p:spPr>
          <a:xfrm>
            <a:off x="3429778" y="392352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F6BF777-AEF2-F191-FC34-9B7E7B970BCF}"/>
              </a:ext>
            </a:extLst>
          </p:cNvPr>
          <p:cNvSpPr/>
          <p:nvPr/>
        </p:nvSpPr>
        <p:spPr>
          <a:xfrm>
            <a:off x="4080588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7A84D151-C5DE-1581-1179-42CFF850C7C7}"/>
              </a:ext>
            </a:extLst>
          </p:cNvPr>
          <p:cNvSpPr/>
          <p:nvPr/>
        </p:nvSpPr>
        <p:spPr>
          <a:xfrm>
            <a:off x="4724400" y="3124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B853562-ECAC-622F-127B-0104373E886C}"/>
              </a:ext>
            </a:extLst>
          </p:cNvPr>
          <p:cNvSpPr/>
          <p:nvPr/>
        </p:nvSpPr>
        <p:spPr>
          <a:xfrm>
            <a:off x="5313784" y="3900195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82B5E9-658B-2DF6-8800-BB4ADAB6E2D3}"/>
              </a:ext>
            </a:extLst>
          </p:cNvPr>
          <p:cNvSpPr/>
          <p:nvPr/>
        </p:nvSpPr>
        <p:spPr>
          <a:xfrm>
            <a:off x="5964594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91E40D2-F27E-716B-230F-5F3E9480A9D9}"/>
              </a:ext>
            </a:extLst>
          </p:cNvPr>
          <p:cNvSpPr/>
          <p:nvPr/>
        </p:nvSpPr>
        <p:spPr>
          <a:xfrm>
            <a:off x="6650394" y="3962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1DD0BE8-34FA-1BE4-4235-7E5F8F403DD7}"/>
              </a:ext>
            </a:extLst>
          </p:cNvPr>
          <p:cNvSpPr/>
          <p:nvPr/>
        </p:nvSpPr>
        <p:spPr>
          <a:xfrm>
            <a:off x="7239000" y="381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D23309C-E4D6-0A11-03B6-4A08943194CC}"/>
              </a:ext>
            </a:extLst>
          </p:cNvPr>
          <p:cNvSpPr/>
          <p:nvPr/>
        </p:nvSpPr>
        <p:spPr>
          <a:xfrm>
            <a:off x="2743200" y="2743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6EFBFF87-531B-A956-3922-32D610DEBCDF}"/>
              </a:ext>
            </a:extLst>
          </p:cNvPr>
          <p:cNvSpPr/>
          <p:nvPr/>
        </p:nvSpPr>
        <p:spPr>
          <a:xfrm>
            <a:off x="2895600" y="2415073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BF0ECDC6-8EB5-0261-CC99-EE3FC75242FA}"/>
              </a:ext>
            </a:extLst>
          </p:cNvPr>
          <p:cNvSpPr/>
          <p:nvPr/>
        </p:nvSpPr>
        <p:spPr>
          <a:xfrm>
            <a:off x="2324100" y="2605573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2B291331-1899-AD68-5D0F-369C24FDC506}"/>
              </a:ext>
            </a:extLst>
          </p:cNvPr>
          <p:cNvSpPr/>
          <p:nvPr/>
        </p:nvSpPr>
        <p:spPr>
          <a:xfrm>
            <a:off x="7412394" y="3314700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id="{629B90E7-B331-F5AE-51F6-E9AFE2673126}"/>
              </a:ext>
            </a:extLst>
          </p:cNvPr>
          <p:cNvSpPr/>
          <p:nvPr/>
        </p:nvSpPr>
        <p:spPr>
          <a:xfrm>
            <a:off x="6823788" y="3557295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E21CC8BE-EFDF-8218-4EA7-25507FDEAC8E}"/>
              </a:ext>
            </a:extLst>
          </p:cNvPr>
          <p:cNvSpPr/>
          <p:nvPr/>
        </p:nvSpPr>
        <p:spPr>
          <a:xfrm>
            <a:off x="3559629" y="3610168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FF02ED71-A6E5-B089-3D3D-26D79A29FCBA}"/>
              </a:ext>
            </a:extLst>
          </p:cNvPr>
          <p:cNvSpPr/>
          <p:nvPr/>
        </p:nvSpPr>
        <p:spPr>
          <a:xfrm>
            <a:off x="4257870" y="3633495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7CA4B380-4CF5-3A2B-CB70-BCDF40019679}"/>
              </a:ext>
            </a:extLst>
          </p:cNvPr>
          <p:cNvSpPr/>
          <p:nvPr/>
        </p:nvSpPr>
        <p:spPr>
          <a:xfrm>
            <a:off x="6061788" y="3557295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04CCCBF7-1844-6319-156A-76AEC7195558}"/>
              </a:ext>
            </a:extLst>
          </p:cNvPr>
          <p:cNvSpPr/>
          <p:nvPr/>
        </p:nvSpPr>
        <p:spPr>
          <a:xfrm>
            <a:off x="5477070" y="3672373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C79D7584-C1DD-BE2E-0C07-0EC8672F5684}"/>
              </a:ext>
            </a:extLst>
          </p:cNvPr>
          <p:cNvSpPr/>
          <p:nvPr/>
        </p:nvSpPr>
        <p:spPr>
          <a:xfrm>
            <a:off x="4879911" y="2839616"/>
            <a:ext cx="152400" cy="838200"/>
          </a:xfrm>
          <a:prstGeom prst="rightBrac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97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8C24-1656-4D23-BDB1-73BC93CDB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intercepts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D6D9A-5D7B-4F0D-B17F-30E39C5FC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EA674-0319-436A-912B-E940A11EB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314304"/>
            <a:ext cx="4424363" cy="277385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41176DA-B96C-47BF-BD78-D3DA1DD44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3505200"/>
            <a:ext cx="4953000" cy="28232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34989B-B51D-4F43-8599-5340C3F264EA}"/>
              </a:ext>
            </a:extLst>
          </p:cNvPr>
          <p:cNvSpPr txBox="1"/>
          <p:nvPr/>
        </p:nvSpPr>
        <p:spPr>
          <a:xfrm>
            <a:off x="5181600" y="15240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do the runs of negative and positive residuals tell us?</a:t>
            </a:r>
          </a:p>
        </p:txBody>
      </p:sp>
    </p:spTree>
    <p:extLst>
      <p:ext uri="{BB962C8B-B14F-4D97-AF65-F5344CB8AC3E}">
        <p14:creationId xmlns:p14="http://schemas.microsoft.com/office/powerpoint/2010/main" val="406355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AF812-46F7-40F0-921E-637B1B86E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12F0D-E02F-4A69-8EB8-DB13A693C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add more on the review handout re computer problems, quizzes</a:t>
            </a:r>
          </a:p>
          <a:p>
            <a:r>
              <a:rPr lang="en-US" dirty="0"/>
              <a:t>Will add review solutions</a:t>
            </a:r>
          </a:p>
          <a:p>
            <a:r>
              <a:rPr lang="en-US" dirty="0"/>
              <a:t>Will respond to questions on Exam 1 Discussion Board</a:t>
            </a:r>
          </a:p>
          <a:p>
            <a:pPr lvl="1"/>
            <a:r>
              <a:rPr lang="en-US" dirty="0"/>
              <a:t>Also see “example questions”</a:t>
            </a:r>
          </a:p>
          <a:p>
            <a:r>
              <a:rPr lang="en-US" dirty="0"/>
              <a:t>Tues office hours (9-10, 2:30-</a:t>
            </a:r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/>
              <a:t>), want later as well? Tonight?</a:t>
            </a:r>
          </a:p>
        </p:txBody>
      </p:sp>
    </p:spTree>
    <p:extLst>
      <p:ext uri="{BB962C8B-B14F-4D97-AF65-F5344CB8AC3E}">
        <p14:creationId xmlns:p14="http://schemas.microsoft.com/office/powerpoint/2010/main" val="356497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6D30-6AED-A94E-4005-65F459F3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4F2C5-46D6-EA9E-8EB4-5162BAC2E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60 min written </a:t>
            </a:r>
          </a:p>
          <a:p>
            <a:pPr lvl="1">
              <a:defRPr/>
            </a:pPr>
            <a:r>
              <a:rPr lang="en-US" dirty="0"/>
              <a:t>Spend 2 minutes on 2 pt problem, 5 min on 5 pt problem</a:t>
            </a:r>
          </a:p>
          <a:p>
            <a:pPr lvl="1">
              <a:defRPr/>
            </a:pPr>
            <a:r>
              <a:rPr lang="en-US" dirty="0"/>
              <a:t>Short answer questions, with multiple parts to same context (like HW), a couple multiple choice? </a:t>
            </a:r>
          </a:p>
          <a:p>
            <a:pPr lvl="1">
              <a:defRPr/>
            </a:pPr>
            <a:r>
              <a:rPr lang="en-US" dirty="0"/>
              <a:t>Bring calculator, one page of notes (2-sided, 8.5x11)</a:t>
            </a:r>
          </a:p>
          <a:p>
            <a:r>
              <a:rPr lang="en-US" dirty="0"/>
              <a:t>15 min computer</a:t>
            </a:r>
          </a:p>
          <a:p>
            <a:pPr lvl="1"/>
            <a:r>
              <a:rPr lang="en-US" dirty="0"/>
              <a:t>Open notes</a:t>
            </a:r>
          </a:p>
          <a:p>
            <a:pPr lvl="1"/>
            <a:r>
              <a:rPr lang="en-US" dirty="0"/>
              <a:t>Run a model, Query the model</a:t>
            </a:r>
          </a:p>
        </p:txBody>
      </p:sp>
    </p:spTree>
    <p:extLst>
      <p:ext uri="{BB962C8B-B14F-4D97-AF65-F5344CB8AC3E}">
        <p14:creationId xmlns:p14="http://schemas.microsoft.com/office/powerpoint/2010/main" val="13805755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C15D34E5-2530-8566-D7BC-E2E4C250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Advice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79F1BFF8-9F8B-4A01-9C8E-8A0DFD877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What do the equations mean?</a:t>
            </a:r>
          </a:p>
          <a:p>
            <a:r>
              <a:rPr lang="en-US" altLang="en-US" dirty="0"/>
              <a:t>What do the numbers mean?</a:t>
            </a:r>
          </a:p>
          <a:p>
            <a:pPr lvl="1"/>
            <a:r>
              <a:rPr lang="en-US" altLang="en-US" dirty="0"/>
              <a:t>In layman’s terms</a:t>
            </a:r>
          </a:p>
          <a:p>
            <a:pPr lvl="1"/>
            <a:r>
              <a:rPr lang="en-US" altLang="en-US" dirty="0"/>
              <a:t>In context</a:t>
            </a:r>
          </a:p>
          <a:p>
            <a:r>
              <a:rPr lang="en-US" altLang="en-US" dirty="0"/>
              <a:t>Explain any assumptions you are making (e.g., one-sided vs. two-sided alternative) </a:t>
            </a:r>
          </a:p>
          <a:p>
            <a:r>
              <a:rPr lang="en-US" altLang="en-US" dirty="0"/>
              <a:t>Focus on big ideas, guiding principles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15002-511E-6A8D-4F38-FDBDB14C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A16BB-237D-8D2D-6817-DA4FF4658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Problems 1 returned</a:t>
            </a:r>
          </a:p>
          <a:p>
            <a:pPr lvl="1"/>
            <a:r>
              <a:rPr lang="en-US" dirty="0"/>
              <a:t>Check out grading notes/solutions on assignment pages</a:t>
            </a:r>
          </a:p>
          <a:p>
            <a:r>
              <a:rPr lang="en-US" dirty="0"/>
              <a:t>HW 4 solutions posted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12EA6-D9A7-C578-A9BA-EB8E72ADBED4}"/>
              </a:ext>
            </a:extLst>
          </p:cNvPr>
          <p:cNvPicPr>
            <a:picLocks noChangeAspect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777550"/>
            <a:ext cx="4319905" cy="235648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D53226-9C2D-50E4-5A3A-513D82DBF2A2}"/>
              </a:ext>
            </a:extLst>
          </p:cNvPr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502" y="3645820"/>
            <a:ext cx="4612640" cy="24866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618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C1F71-3AA3-2EDE-784C-5629251B1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 of regression models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ED2468-4D79-C1EF-3C9E-F9FA071509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Model assumptions</a:t>
                </a:r>
              </a:p>
              <a:p>
                <a:r>
                  <a:rPr lang="en-US" dirty="0"/>
                  <a:t>Residual plots</a:t>
                </a:r>
              </a:p>
              <a:p>
                <a:r>
                  <a:rPr lang="en-US" dirty="0"/>
                  <a:t>Model equations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 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Slope vs. intercept</a:t>
                </a:r>
              </a:p>
              <a:p>
                <a:r>
                  <a:rPr lang="en-US" dirty="0"/>
                  <a:t>Residual error (</a:t>
                </a:r>
                <a:r>
                  <a:rPr lang="en-US" dirty="0" err="1"/>
                  <a:t>MSError</a:t>
                </a:r>
                <a:r>
                  <a:rPr lang="en-US" dirty="0"/>
                  <a:t>, SE residuals)</a:t>
                </a:r>
              </a:p>
              <a:p>
                <a:r>
                  <a:rPr lang="en-US" dirty="0"/>
                  <a:t>Indicator vs. Effect coding</a:t>
                </a:r>
              </a:p>
              <a:p>
                <a:r>
                  <a:rPr lang="en-US" dirty="0"/>
                  <a:t>Centering (Feature scaling)</a:t>
                </a:r>
              </a:p>
              <a:p>
                <a:r>
                  <a:rPr lang="en-US" dirty="0"/>
                  <a:t>Least squares</a:t>
                </a:r>
              </a:p>
              <a:p>
                <a:r>
                  <a:rPr lang="en-US" dirty="0"/>
                  <a:t>Adjusted vs. unadjusted associations (individual vs. group)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7ED2468-4D79-C1EF-3C9E-F9FA071509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2826" r="-963" b="-2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6749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DE502227-1DE1-4A3E-A15C-202C97E43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Model assumptions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E0E5894-70FC-4F50-AB64-28E90EC4D0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Linearity (form)</a:t>
            </a:r>
          </a:p>
          <a:p>
            <a:r>
              <a:rPr lang="en-US" altLang="en-US" dirty="0"/>
              <a:t>Independence</a:t>
            </a:r>
          </a:p>
          <a:p>
            <a:r>
              <a:rPr lang="en-US" altLang="en-US" dirty="0"/>
              <a:t>Normal errors</a:t>
            </a:r>
          </a:p>
          <a:p>
            <a:r>
              <a:rPr lang="en-US" altLang="en-US" dirty="0"/>
              <a:t>Equal variance in the errors (right structure)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E36B3CAB-AE26-42E1-98E0-10D018438A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Independence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A84B770-CF1A-4A43-B9CE-7E75D7CD4F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Not: Repeat observations on sample individual</a:t>
            </a:r>
          </a:p>
          <a:p>
            <a:r>
              <a:rPr lang="en-US" altLang="en-US" dirty="0"/>
              <a:t>Not: Observations nested with groups that are more similar to each other than to observations in other groups</a:t>
            </a:r>
          </a:p>
          <a:p>
            <a:pPr lvl="1"/>
            <a:r>
              <a:rPr lang="en-US" altLang="en-US" dirty="0"/>
              <a:t>e.g., nurses in a hospital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A84FF-A84A-1474-4D77-DC8122079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Multilevel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1F0D7-251D-DA30-7656-3F29ADDE4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Treating a “grouping variable” as having random effects </a:t>
            </a:r>
            <a:r>
              <a:rPr lang="en-US" dirty="0">
                <a:sym typeface="Symbol" panose="05050102010706020507" pitchFamily="18" charset="2"/>
              </a:rPr>
              <a:t> Level 2 units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Shrinkage, Focus on Level 2 variance components, Generalize to population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Null model = random intercepts (and nothing else)</a:t>
            </a:r>
          </a:p>
          <a:p>
            <a:r>
              <a:rPr lang="en-US" dirty="0"/>
              <a:t>Level 1 variables</a:t>
            </a:r>
          </a:p>
          <a:p>
            <a:pPr lvl="1"/>
            <a:r>
              <a:rPr lang="en-US" dirty="0"/>
              <a:t>Explain Level 1 (and maybe Level 2) variability</a:t>
            </a:r>
          </a:p>
          <a:p>
            <a:r>
              <a:rPr lang="en-US" dirty="0"/>
              <a:t>Level 2 variables</a:t>
            </a:r>
          </a:p>
          <a:p>
            <a:pPr lvl="1"/>
            <a:r>
              <a:rPr lang="en-US" dirty="0"/>
              <a:t>Explain Level 2 variability</a:t>
            </a:r>
          </a:p>
          <a:p>
            <a:pPr lvl="1"/>
            <a:r>
              <a:rPr lang="en-US" dirty="0"/>
              <a:t>Including “constructed variables” (e.g., group mean)</a:t>
            </a:r>
          </a:p>
          <a:p>
            <a:pPr lvl="2"/>
            <a:r>
              <a:rPr lang="en-US" dirty="0"/>
              <a:t>aka Contextual variables, Within vs. Between effects</a:t>
            </a:r>
          </a:p>
          <a:p>
            <a:r>
              <a:rPr lang="en-US" dirty="0"/>
              <a:t>Model diagnostics</a:t>
            </a:r>
          </a:p>
          <a:p>
            <a:pPr lvl="1"/>
            <a:r>
              <a:rPr lang="en-US" dirty="0"/>
              <a:t>Types of residuals, Types of influence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3B9420-6F67-FF44-0DC0-02F8C817F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949" y="2667000"/>
            <a:ext cx="1287451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71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2408A-CAC4-2026-20D0-493B101E8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E78E1-83F6-034E-2E6D-339C212BD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8758CD5-BE1F-6874-2EBA-97115D74D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990600"/>
            <a:ext cx="7553345" cy="573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55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214F8-892C-C4CC-1555-BEE2037D6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Level 1 and Level 2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20C93-2BAF-4168-0259-0457F5EE6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texreg</a:t>
            </a:r>
            <a:r>
              <a:rPr lang="en-US" dirty="0"/>
              <a:t>::</a:t>
            </a:r>
            <a:r>
              <a:rPr lang="en-US" dirty="0" err="1"/>
              <a:t>screenreg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the variability?</a:t>
            </a:r>
          </a:p>
          <a:p>
            <a:r>
              <a:rPr lang="en-US" dirty="0"/>
              <a:t>Model2: variance components now “residual”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B074E7-619E-2307-FFD4-F6563409D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300287"/>
            <a:ext cx="7805738" cy="266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70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5A74-BCC3-C209-F18F-9D560A88A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6B2BF-F23F-F909-C1EC-475489E90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DF29D7-D989-5B35-5C4B-9E5887BF97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654" y="1600200"/>
            <a:ext cx="7301746" cy="3709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79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8B40F-B37E-9377-DCBA-864FD7285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Within vs. Between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599BF-B200-A50F-015D-10C09C4F4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5C0869-74DC-45CF-0C95-BE9F53DD0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2133600"/>
            <a:ext cx="3610001" cy="230506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8D0C73-4EA5-1E0B-E605-72309945D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981200"/>
            <a:ext cx="3562376" cy="2314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C7F4E-2DEE-CFBB-DC22-DA89B862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Contextual variables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C8EA30-D1E6-2635-7135-9B26860038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Netherlands study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Composite: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𝑙𝑎𝑛𝑔𝑝𝑜𝑠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acc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C8EA30-D1E6-2635-7135-9B26860038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D61ACCC-CFA9-B770-1F52-3939ED2B8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209800"/>
            <a:ext cx="4759915" cy="140786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A8689A-D6B3-FB88-3233-344F617AF7CA}"/>
                  </a:ext>
                </a:extLst>
              </p:cNvPr>
              <p:cNvSpPr txBox="1"/>
              <p:nvPr/>
            </p:nvSpPr>
            <p:spPr>
              <a:xfrm>
                <a:off x="5791200" y="1524000"/>
                <a:ext cx="1219200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A8689A-D6B3-FB88-3233-344F617AF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524000"/>
                <a:ext cx="1219200" cy="391646"/>
              </a:xfrm>
              <a:prstGeom prst="rect">
                <a:avLst/>
              </a:prstGeom>
              <a:blipFill>
                <a:blip r:embed="rId4"/>
                <a:stretch>
                  <a:fillRect t="-7813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832BB06-DE13-B25E-740D-2D9F9A8A2C1C}"/>
              </a:ext>
            </a:extLst>
          </p:cNvPr>
          <p:cNvCxnSpPr/>
          <p:nvPr/>
        </p:nvCxnSpPr>
        <p:spPr>
          <a:xfrm flipH="1">
            <a:off x="5181600" y="1915646"/>
            <a:ext cx="609600" cy="446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7367B2-CC45-5EEA-360E-E1FC053AA24D}"/>
                  </a:ext>
                </a:extLst>
              </p:cNvPr>
              <p:cNvSpPr txBox="1"/>
              <p:nvPr/>
            </p:nvSpPr>
            <p:spPr>
              <a:xfrm>
                <a:off x="4370295" y="3481854"/>
                <a:ext cx="1219200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7367B2-CC45-5EEA-360E-E1FC053AA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295" y="3481854"/>
                <a:ext cx="1219200" cy="391646"/>
              </a:xfrm>
              <a:prstGeom prst="rect">
                <a:avLst/>
              </a:prstGeom>
              <a:blipFill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57F9989-03B4-7E97-A7AE-E34CA95801A0}"/>
              </a:ext>
            </a:extLst>
          </p:cNvPr>
          <p:cNvCxnSpPr/>
          <p:nvPr/>
        </p:nvCxnSpPr>
        <p:spPr>
          <a:xfrm flipV="1">
            <a:off x="4800600" y="3329454"/>
            <a:ext cx="0" cy="3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CCABDC-9E4F-6595-3F94-1D0BC7D1D321}"/>
                  </a:ext>
                </a:extLst>
              </p:cNvPr>
              <p:cNvSpPr txBox="1"/>
              <p:nvPr/>
            </p:nvSpPr>
            <p:spPr>
              <a:xfrm>
                <a:off x="5334000" y="3429000"/>
                <a:ext cx="1219200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9CCABDC-9E4F-6595-3F94-1D0BC7D1D3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429000"/>
                <a:ext cx="1219200" cy="391646"/>
              </a:xfrm>
              <a:prstGeom prst="rect">
                <a:avLst/>
              </a:prstGeom>
              <a:blipFill>
                <a:blip r:embed="rId6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DCF34A0-26BC-E64F-7C29-BCBAA8C6B238}"/>
              </a:ext>
            </a:extLst>
          </p:cNvPr>
          <p:cNvCxnSpPr/>
          <p:nvPr/>
        </p:nvCxnSpPr>
        <p:spPr>
          <a:xfrm flipV="1">
            <a:off x="5764305" y="3276600"/>
            <a:ext cx="0" cy="3644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849CFF-91A4-7E07-F985-7645015ED6BA}"/>
                  </a:ext>
                </a:extLst>
              </p:cNvPr>
              <p:cNvSpPr txBox="1"/>
              <p:nvPr/>
            </p:nvSpPr>
            <p:spPr>
              <a:xfrm>
                <a:off x="3722596" y="3574238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849CFF-91A4-7E07-F985-7645015ED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2596" y="3574238"/>
                <a:ext cx="1219200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6EA191D-3388-B7DA-FD96-1F506973D20F}"/>
              </a:ext>
            </a:extLst>
          </p:cNvPr>
          <p:cNvCxnSpPr>
            <a:cxnSpLocks/>
          </p:cNvCxnSpPr>
          <p:nvPr/>
        </p:nvCxnSpPr>
        <p:spPr>
          <a:xfrm flipV="1">
            <a:off x="4152901" y="3376146"/>
            <a:ext cx="217394" cy="4100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939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CE76-7943-CC3F-6813-93880BAE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only use IQ in the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9B3D9-FB4A-9E80-5C5A-E0A6CA701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02D76A-211C-91C2-1E39-B764061E9B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319212"/>
            <a:ext cx="8315325" cy="421957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D9929F-073A-DCE7-8B39-8F4918DBF39E}"/>
              </a:ext>
            </a:extLst>
          </p:cNvPr>
          <p:cNvCxnSpPr/>
          <p:nvPr/>
        </p:nvCxnSpPr>
        <p:spPr>
          <a:xfrm flipV="1">
            <a:off x="3200400" y="2133600"/>
            <a:ext cx="3505200" cy="16002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75793D-736C-91F5-CB0D-65817467BEC5}"/>
                  </a:ext>
                </a:extLst>
              </p:cNvPr>
              <p:cNvSpPr txBox="1"/>
              <p:nvPr/>
            </p:nvSpPr>
            <p:spPr>
              <a:xfrm flipH="1">
                <a:off x="6248400" y="1884363"/>
                <a:ext cx="1774031" cy="384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E75793D-736C-91F5-CB0D-65817467B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248400" y="1884363"/>
                <a:ext cx="1774031" cy="384336"/>
              </a:xfrm>
              <a:prstGeom prst="rect">
                <a:avLst/>
              </a:prstGeom>
              <a:blipFill>
                <a:blip r:embed="rId3"/>
                <a:stretch>
                  <a:fillRect t="-6349" b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92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17594-D5A6-5C43-1AA5-F79216F60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group mean variable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7F87B0-7944-4E4E-4FE8-C6F766D05A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562AA4-EB9C-15EA-1CED-84151FB326BB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457200" y="1066800"/>
                <a:ext cx="4495800" cy="3951288"/>
              </a:xfrm>
              <a:solidFill>
                <a:schemeClr val="bg1"/>
              </a:solidFill>
            </p:spPr>
            <p:txBody>
              <a:bodyPr/>
              <a:lstStyle/>
              <a:p>
                <a:r>
                  <a:rPr lang="en-US" dirty="0"/>
                  <a:t>If don’t adjust by school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𝐼𝑄</m:t>
                        </m:r>
                      </m:e>
                    </m:acc>
                  </m:oMath>
                </a14:m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2.507 has some of both…</a:t>
                </a:r>
              </a:p>
              <a:p>
                <a:endParaRPr lang="en-US" sz="1200" dirty="0"/>
              </a:p>
              <a:p>
                <a:r>
                  <a:rPr lang="en-US" dirty="0"/>
                  <a:t>If adjust by school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𝐼𝑄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:r>
                  <a:rPr lang="en-US" dirty="0"/>
                  <a:t>1.31 is the </a:t>
                </a:r>
                <a:r>
                  <a:rPr lang="en-US" i="1" dirty="0"/>
                  <a:t>additional</a:t>
                </a:r>
                <a:r>
                  <a:rPr lang="en-US" dirty="0"/>
                  <a:t> impact at the school level</a:t>
                </a:r>
              </a:p>
              <a:p>
                <a:pPr marL="327025" lvl="1" indent="0">
                  <a:buNone/>
                </a:pPr>
                <a:r>
                  <a:rPr lang="en-US" dirty="0"/>
                  <a:t>    (between – within)</a:t>
                </a:r>
              </a:p>
              <a:p>
                <a:pPr lvl="1"/>
                <a:r>
                  <a:rPr lang="en-US" dirty="0"/>
                  <a:t>2.45 is </a:t>
                </a:r>
                <a:r>
                  <a:rPr lang="en-US" i="1" dirty="0"/>
                  <a:t>only</a:t>
                </a:r>
                <a:r>
                  <a:rPr lang="en-US" dirty="0"/>
                  <a:t> within school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9562AA4-EB9C-15EA-1CED-84151FB326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57200" y="1066800"/>
                <a:ext cx="4495800" cy="3951288"/>
              </a:xfrm>
              <a:blipFill>
                <a:blip r:embed="rId2"/>
                <a:stretch>
                  <a:fillRect l="-542" t="-1080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607DAC5-944A-8959-635D-6BD1EC942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2C9F420-CBC5-ABF7-DC7C-FAB26D0A2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066800"/>
            <a:ext cx="4041775" cy="395128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31CE9C-2588-87F7-3C00-46EFAA49D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3578563"/>
            <a:ext cx="2209800" cy="10696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A0D8BB9-2364-2EF2-A1B1-73C07A7B91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215" y="1447800"/>
            <a:ext cx="2286000" cy="966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02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CB9CE76-7943-CC3F-6813-93880BAE957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Including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𝐼𝑄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in the model</a:t>
                </a: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CB9CE76-7943-CC3F-6813-93880BAE957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815" t="-10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9B3D9-FB4A-9E80-5C5A-E0A6CA701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Coefficient of IQ represents the difference, the additional effect at the school level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002D76A-211C-91C2-1E39-B764061E9B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8158"/>
          <a:stretch/>
        </p:blipFill>
        <p:spPr>
          <a:xfrm>
            <a:off x="414337" y="1347205"/>
            <a:ext cx="8315325" cy="3453396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22E91DF4-EBB3-CCD2-3C20-48C23DCA7E68}"/>
              </a:ext>
            </a:extLst>
          </p:cNvPr>
          <p:cNvGrpSpPr/>
          <p:nvPr/>
        </p:nvGrpSpPr>
        <p:grpSpPr>
          <a:xfrm>
            <a:off x="3276600" y="3428999"/>
            <a:ext cx="1143000" cy="228601"/>
            <a:chOff x="3276600" y="3428999"/>
            <a:chExt cx="1143000" cy="22860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599BAF2-30BA-BE2B-0AE4-2C03AD609E66}"/>
                </a:ext>
              </a:extLst>
            </p:cNvPr>
            <p:cNvCxnSpPr/>
            <p:nvPr/>
          </p:nvCxnSpPr>
          <p:spPr>
            <a:xfrm flipV="1">
              <a:off x="3276600" y="3581400"/>
              <a:ext cx="1143000" cy="762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94638DB-DF51-86EF-8B22-11A7A6506967}"/>
                </a:ext>
              </a:extLst>
            </p:cNvPr>
            <p:cNvCxnSpPr/>
            <p:nvPr/>
          </p:nvCxnSpPr>
          <p:spPr>
            <a:xfrm flipV="1">
              <a:off x="4419600" y="3428999"/>
              <a:ext cx="0" cy="152401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AFA613-2951-05C1-CD65-D3B1D6586682}"/>
                  </a:ext>
                </a:extLst>
              </p:cNvPr>
              <p:cNvSpPr txBox="1"/>
              <p:nvPr/>
            </p:nvSpPr>
            <p:spPr>
              <a:xfrm>
                <a:off x="4394378" y="3472934"/>
                <a:ext cx="466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AFA613-2951-05C1-CD65-D3B1D6586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378" y="3472934"/>
                <a:ext cx="46653" cy="369332"/>
              </a:xfrm>
              <a:prstGeom prst="rect">
                <a:avLst/>
              </a:prstGeom>
              <a:blipFill>
                <a:blip r:embed="rId4"/>
                <a:stretch>
                  <a:fillRect l="-175000" r="-512500"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F9BE1A5-80A0-EE0A-E9FD-DD69C0081B6F}"/>
              </a:ext>
            </a:extLst>
          </p:cNvPr>
          <p:cNvSpPr/>
          <p:nvPr/>
        </p:nvSpPr>
        <p:spPr>
          <a:xfrm>
            <a:off x="4497355" y="2929812"/>
            <a:ext cx="643812" cy="298580"/>
          </a:xfrm>
          <a:custGeom>
            <a:avLst/>
            <a:gdLst>
              <a:gd name="connsiteX0" fmla="*/ 0 w 643812"/>
              <a:gd name="connsiteY0" fmla="*/ 298580 h 298580"/>
              <a:gd name="connsiteX1" fmla="*/ 0 w 643812"/>
              <a:gd name="connsiteY1" fmla="*/ 298580 h 298580"/>
              <a:gd name="connsiteX2" fmla="*/ 363894 w 643812"/>
              <a:gd name="connsiteY2" fmla="*/ 167951 h 298580"/>
              <a:gd name="connsiteX3" fmla="*/ 447869 w 643812"/>
              <a:gd name="connsiteY3" fmla="*/ 130629 h 298580"/>
              <a:gd name="connsiteX4" fmla="*/ 513184 w 643812"/>
              <a:gd name="connsiteY4" fmla="*/ 102637 h 298580"/>
              <a:gd name="connsiteX5" fmla="*/ 559837 w 643812"/>
              <a:gd name="connsiteY5" fmla="*/ 111968 h 298580"/>
              <a:gd name="connsiteX6" fmla="*/ 625151 w 643812"/>
              <a:gd name="connsiteY6" fmla="*/ 121298 h 298580"/>
              <a:gd name="connsiteX7" fmla="*/ 643812 w 643812"/>
              <a:gd name="connsiteY7" fmla="*/ 139959 h 298580"/>
              <a:gd name="connsiteX8" fmla="*/ 569167 w 643812"/>
              <a:gd name="connsiteY8" fmla="*/ 0 h 298580"/>
              <a:gd name="connsiteX9" fmla="*/ 0 w 643812"/>
              <a:gd name="connsiteY9" fmla="*/ 298580 h 298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3812" h="298580">
                <a:moveTo>
                  <a:pt x="0" y="298580"/>
                </a:moveTo>
                <a:lnTo>
                  <a:pt x="0" y="298580"/>
                </a:lnTo>
                <a:cubicBezTo>
                  <a:pt x="121298" y="255037"/>
                  <a:pt x="246125" y="220293"/>
                  <a:pt x="363894" y="167951"/>
                </a:cubicBezTo>
                <a:lnTo>
                  <a:pt x="447869" y="130629"/>
                </a:lnTo>
                <a:cubicBezTo>
                  <a:pt x="507824" y="102958"/>
                  <a:pt x="462214" y="119628"/>
                  <a:pt x="513184" y="102637"/>
                </a:cubicBezTo>
                <a:cubicBezTo>
                  <a:pt x="528735" y="105747"/>
                  <a:pt x="544194" y="109361"/>
                  <a:pt x="559837" y="111968"/>
                </a:cubicBezTo>
                <a:cubicBezTo>
                  <a:pt x="581530" y="115583"/>
                  <a:pt x="604287" y="114344"/>
                  <a:pt x="625151" y="121298"/>
                </a:cubicBezTo>
                <a:cubicBezTo>
                  <a:pt x="633496" y="124080"/>
                  <a:pt x="637592" y="133739"/>
                  <a:pt x="643812" y="139959"/>
                </a:cubicBezTo>
                <a:lnTo>
                  <a:pt x="569167" y="0"/>
                </a:lnTo>
                <a:lnTo>
                  <a:pt x="0" y="298580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C40D7F-6704-9C9A-D71A-F46FB1087420}"/>
                  </a:ext>
                </a:extLst>
              </p:cNvPr>
              <p:cNvSpPr txBox="1"/>
              <p:nvPr/>
            </p:nvSpPr>
            <p:spPr>
              <a:xfrm>
                <a:off x="5181600" y="2907268"/>
                <a:ext cx="106680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5C40D7F-6704-9C9A-D71A-F46FB10874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907268"/>
                <a:ext cx="1066800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016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62273</TotalTime>
  <Words>649</Words>
  <Application>Microsoft Office PowerPoint</Application>
  <PresentationFormat>On-screen Show (4:3)</PresentationFormat>
  <Paragraphs>147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Garamond</vt:lpstr>
      <vt:lpstr>Symbol</vt:lpstr>
      <vt:lpstr>Wingdings</vt:lpstr>
      <vt:lpstr>Default Theme</vt:lpstr>
      <vt:lpstr>Stat 414 – Day 9</vt:lpstr>
      <vt:lpstr>Announcements</vt:lpstr>
      <vt:lpstr>Adding Level 1 and Level 2 variables</vt:lpstr>
      <vt:lpstr>Example</vt:lpstr>
      <vt:lpstr>Within vs. Between</vt:lpstr>
      <vt:lpstr>Contextual variables</vt:lpstr>
      <vt:lpstr>If only use IQ in the model</vt:lpstr>
      <vt:lpstr>Using the group mean variable</vt:lpstr>
      <vt:lpstr>Including (IQ) ̅  in the model</vt:lpstr>
      <vt:lpstr>If use IQ_ij-(IQ) ̅_j</vt:lpstr>
      <vt:lpstr>Using the deviation variable</vt:lpstr>
      <vt:lpstr>Adding school mean IQ</vt:lpstr>
      <vt:lpstr>RIKZ data</vt:lpstr>
      <vt:lpstr>RIKZ data</vt:lpstr>
      <vt:lpstr>RIKZ data</vt:lpstr>
      <vt:lpstr>Random intercepts model</vt:lpstr>
      <vt:lpstr>Review</vt:lpstr>
      <vt:lpstr>Exam</vt:lpstr>
      <vt:lpstr>Advice</vt:lpstr>
      <vt:lpstr>Components of regression models </vt:lpstr>
      <vt:lpstr>Model assumptions</vt:lpstr>
      <vt:lpstr>Independence</vt:lpstr>
      <vt:lpstr>Multilevel models</vt:lpstr>
      <vt:lpstr>Interpretations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ITS/CSS</dc:creator>
  <cp:lastModifiedBy>Beth L. Chance</cp:lastModifiedBy>
  <cp:revision>250</cp:revision>
  <cp:lastPrinted>2014-11-17T15:09:05Z</cp:lastPrinted>
  <dcterms:created xsi:type="dcterms:W3CDTF">2008-05-19T22:24:48Z</dcterms:created>
  <dcterms:modified xsi:type="dcterms:W3CDTF">2024-10-21T03:43:32Z</dcterms:modified>
</cp:coreProperties>
</file>