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7" r:id="rId3"/>
    <p:sldId id="349" r:id="rId4"/>
    <p:sldId id="379" r:id="rId5"/>
    <p:sldId id="378" r:id="rId6"/>
    <p:sldId id="358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63" r:id="rId15"/>
    <p:sldId id="390" r:id="rId16"/>
    <p:sldId id="389" r:id="rId17"/>
    <p:sldId id="391" r:id="rId18"/>
    <p:sldId id="348" r:id="rId1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6472" autoAdjust="0"/>
  </p:normalViewPr>
  <p:slideViewPr>
    <p:cSldViewPr>
      <p:cViewPr varScale="1">
        <p:scale>
          <a:sx n="75" d="100"/>
          <a:sy n="75" d="100"/>
        </p:scale>
        <p:origin x="969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88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88" y="-58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C9D0E8-D522-6D3D-7843-D39C70447A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2C466-E569-EAA0-8D0B-169267B3FD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E2AC44-6DC5-4B82-867C-33EDD6AD6541}" type="datetimeFigureOut">
              <a:rPr lang="en-US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D1D07-7041-4CFC-7896-4507829450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2316A-1AB6-F3E1-12EE-47A0DD8C31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AAD496-D05E-4BEA-BC7B-C9D4443917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9F3BF5-3A3A-87B4-037F-374A5B33CF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C4E9ED-2B35-1F3B-242E-7E24506DB9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5CB7020-4984-4B5E-8126-5B51DBB91674}" type="datetimeFigureOut">
              <a:rPr lang="en-US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6D4AFD-E04D-A702-52D3-4DC02CCA3A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FD2BDCD-C19F-79BB-B554-B0D6072F8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168C2-6FD5-5B86-D7C8-E460D41D3F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53C45-E2A2-D4B0-51FB-FEB4836E67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F716B8-7108-44B7-B838-FB917C8117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C60DC511-C190-9E85-96B5-F77321F1B7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44C718F8-3177-6950-5E7C-6D4D478EC7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6F00165-3B73-0F73-1219-25DD5C96AB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FF3BFC-EB59-41B5-9F81-D2A06F3C7D1C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7EE2CBAB-E7C0-0FEC-610D-4A8234A54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7BC84116-B392-D128-1941-A095AC51F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3F1763-8E9C-EA9E-3B39-0EE3EDBCD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26800F-EE21-8473-E78E-4588D1BC4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3B1F42-79A7-AB47-C2CF-D70260758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655E3-7BEF-4A34-80CE-2E4D15350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22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B5B67D-1D22-6F30-707B-1098163A38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7E2C8C-5A95-A668-F634-C740D3C36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DF94B7-90C9-B39F-7B1A-2A4A66EAD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22DD8-6648-49A2-92AA-F8425CD543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52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5971E-FC85-E66E-BF9A-FF7BEC0640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9B209-7BF4-85F6-D0BD-48457FECD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D8751B-5D10-E96A-A25D-D1D774B37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F7A8-DC8F-42AF-9126-8E42CA2FD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5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B72983-4C60-212A-D463-1F7CDD618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06D79D-B607-A3FB-84AD-3BAA55DC3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79CD54-EDAA-BA06-6B50-1AE6CA4C76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043CD-FE2B-4316-8DBF-E0B46DCD5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69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9E5374-89A9-A28F-EAE1-1BB5E9895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49A0BF-6624-CFEB-6CFA-17A823A55D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2E016E-1B4F-01D5-BA70-5A478C732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8030E-A91E-4274-BC4C-81A0867C9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41D66-F899-6D45-FDAD-C87822818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BDC5F-1EF6-CF03-CC6B-C92AF96E1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22CB8-2993-3493-35A8-ED87670C8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3370-ACAB-4451-80F2-9F0B432ADE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72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7A9D43-DE40-3AB9-27B5-F0656D5C3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460C22F-A159-6966-EA7C-58046A2A8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EFDAEC-7AE5-DAAB-7346-710EC900A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0CCF2-6B73-45E5-8166-54C3B6A95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80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323FC3-AA47-AD1E-38B7-C9B5C9F7E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E753B2-0B70-A46F-50F5-843992DF7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48E914-536F-66A0-2155-78CD90B62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22924-84D9-4605-87F0-345C01D8D5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9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8628E86-4BB9-2732-980E-DDAE6A832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6EF1E6-8574-8DAA-8E2C-4EB939578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EECD00-C2B4-DF59-5D41-8EE8076C42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1E208-D1A0-4D77-B0EE-A8A71F195A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73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5C1A83-2678-7C32-9975-8518B4ED0F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F4331-E678-6EED-C993-D4DE2B25D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0AE56-8AB2-D81C-560C-4A63927D0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9AB26-70D5-4B79-86CC-7CED6A929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17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CDE2A-B4F2-417E-29FA-DE8BE31CE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5F5A-2ABA-F55C-2268-D96C98347F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0A7E36-1692-BFC2-7FDA-14F7B08A52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57D46-568F-40ED-8AA4-671C9108E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35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328F90-6903-4C94-7F3B-292AAE8D4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0FC9B5-4E7C-F297-5999-0C3FC7B59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9DE980C-42D9-CE2A-3DA2-336BB056A4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FD19FF3-5112-686E-EDBB-37F3439454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9D759F2-EC53-468F-4902-8A54AA4D6F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4620DEA9-1478-4181-879F-7E30E4A37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02CA4EA2-CA63-46C6-3554-F6A75219D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E1BD6D6-E294-71A5-05E4-40902BAF4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41B6D5E-07E6-0CDE-5CB2-C65CD48D40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414 – Day 5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D2C90860-4072-20C3-709B-B5C7180FCC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9387" y="2705101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Adjusted associations…</a:t>
            </a:r>
          </a:p>
          <a:p>
            <a:pPr eaLnBrk="1" hangingPunct="1"/>
            <a:r>
              <a:rPr lang="en-US" altLang="en-US" dirty="0"/>
              <a:t>Correlated observations…</a:t>
            </a:r>
          </a:p>
        </p:txBody>
      </p:sp>
      <p:pic>
        <p:nvPicPr>
          <p:cNvPr id="4" name="Picture 3" descr="A comic strip of a person&#10;&#10;Description automatically generated">
            <a:extLst>
              <a:ext uri="{FF2B5EF4-FFF2-40B4-BE49-F238E27FC236}">
                <a16:creationId xmlns:a16="http://schemas.microsoft.com/office/drawing/2014/main" id="{F0E70C59-60DD-3E27-6AEA-CA76E83B3D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976498"/>
            <a:ext cx="6411220" cy="27150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74AC-CF0A-ABE7-8E82-9412B99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F93D-9018-8F76-50A1-66075022A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car::</a:t>
            </a:r>
            <a:r>
              <a:rPr lang="en-US" dirty="0" err="1"/>
              <a:t>avPlots</a:t>
            </a:r>
            <a:r>
              <a:rPr lang="en-US" dirty="0"/>
              <a:t>(model)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72CFDD-7ACE-0ABC-C2CA-54160BDA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32062"/>
            <a:ext cx="3601203" cy="2667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29DCC2-F380-E4F3-CA44-8ABCCBBAC708}"/>
              </a:ext>
            </a:extLst>
          </p:cNvPr>
          <p:cNvSpPr txBox="1"/>
          <p:nvPr/>
        </p:nvSpPr>
        <p:spPr>
          <a:xfrm>
            <a:off x="4648200" y="2514600"/>
            <a:ext cx="342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Residuals from regressing salary on all variables but semester vs. residuals from regressing semesters on all other variables</a:t>
            </a:r>
          </a:p>
          <a:p>
            <a:endParaRPr lang="en-US" dirty="0"/>
          </a:p>
          <a:p>
            <a:r>
              <a:rPr lang="en-US" dirty="0"/>
              <a:t>Can the information in semesters not explained by major help explain the information in salary not explained by major?</a:t>
            </a:r>
          </a:p>
        </p:txBody>
      </p:sp>
    </p:spTree>
    <p:extLst>
      <p:ext uri="{BB962C8B-B14F-4D97-AF65-F5344CB8AC3E}">
        <p14:creationId xmlns:p14="http://schemas.microsoft.com/office/powerpoint/2010/main" val="397131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74AC-CF0A-ABE7-8E82-9412B99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F93D-9018-8F76-50A1-66075022A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car::</a:t>
            </a:r>
            <a:r>
              <a:rPr lang="en-US" dirty="0" err="1"/>
              <a:t>avPlots</a:t>
            </a:r>
            <a:r>
              <a:rPr lang="en-US" dirty="0"/>
              <a:t>(model)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7ADE95-4801-489D-3363-77E40D93C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16" y="2438400"/>
            <a:ext cx="8229600" cy="288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56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74AC-CF0A-ABE7-8E82-9412B99C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R/JMP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F93D-9018-8F76-50A1-66075022A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car::leverage(model)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6FF227-2CE6-E6A7-E2B0-B5760C0A2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0"/>
            <a:ext cx="4276725" cy="3429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6C4B00-5D81-BCB9-1CA4-813BDB414127}"/>
              </a:ext>
            </a:extLst>
          </p:cNvPr>
          <p:cNvSpPr txBox="1"/>
          <p:nvPr/>
        </p:nvSpPr>
        <p:spPr>
          <a:xfrm>
            <a:off x="5033962" y="2295901"/>
            <a:ext cx="342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Residuals from regressing salary on all variables but semester vs. fitted values from regressing semesters on all residuals of dummy variables on semesters</a:t>
            </a:r>
          </a:p>
          <a:p>
            <a:endParaRPr lang="en-US" dirty="0"/>
          </a:p>
          <a:p>
            <a:r>
              <a:rPr lang="en-US" dirty="0"/>
              <a:t>Look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Strong linear association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Outliers/Influential observations</a:t>
            </a:r>
          </a:p>
        </p:txBody>
      </p:sp>
    </p:spTree>
    <p:extLst>
      <p:ext uri="{BB962C8B-B14F-4D97-AF65-F5344CB8AC3E}">
        <p14:creationId xmlns:p14="http://schemas.microsoft.com/office/powerpoint/2010/main" val="80930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CD39-50D4-6B27-AC43-60FFAF54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6757-C6DC-5FD2-D981-7D3E6B4B1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“within group” association may be very different compared to the “between group” association</a:t>
            </a:r>
          </a:p>
        </p:txBody>
      </p:sp>
    </p:spTree>
    <p:extLst>
      <p:ext uri="{BB962C8B-B14F-4D97-AF65-F5344CB8AC3E}">
        <p14:creationId xmlns:p14="http://schemas.microsoft.com/office/powerpoint/2010/main" val="1845948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1AECA-7D2D-81F4-1E0D-9309B06D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Intraclass Correlation Coefficient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CC0A23-BB81-0D96-02F6-35B2F591C4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Between group (subject) var / Total var</a:t>
                </a:r>
              </a:p>
              <a:p>
                <a:r>
                  <a:rPr lang="en-US" dirty="0"/>
                  <a:t>E(</a:t>
                </a:r>
                <a:r>
                  <a:rPr lang="en-US" dirty="0" err="1"/>
                  <a:t>MSGroups</a:t>
                </a:r>
                <a:r>
                  <a:rPr lang="en-US" dirty="0"/>
                  <a:t>) = 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bSup>
                      <m:sSub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sSubSup>
                      <m:sSub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𝜖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  <a:p>
                <a:r>
                  <a:rPr lang="en-US" dirty="0"/>
                  <a:t>E(</a:t>
                </a:r>
                <a:r>
                  <a:rPr lang="en-US" dirty="0" err="1"/>
                  <a:t>MSError</a:t>
                </a:r>
                <a:r>
                  <a:rPr lang="en-US" dirty="0"/>
                  <a:t>)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𝜖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  <a:p>
                <a:r>
                  <a:rPr lang="en-US" dirty="0"/>
                  <a:t>So…</a:t>
                </a:r>
              </a:p>
              <a:p>
                <a:pPr lvl="1"/>
                <a:r>
                  <a:rPr lang="en-US" dirty="0" err="1"/>
                  <a:t>MSGroups</a:t>
                </a:r>
                <a:r>
                  <a:rPr lang="en-US" dirty="0"/>
                  <a:t> – </a:t>
                </a:r>
                <a:r>
                  <a:rPr lang="en-US" dirty="0" err="1"/>
                  <a:t>MSError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 </a:t>
                </a: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bSup>
                      <m:sSub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= (MSG – MSE)/k + MSE</a:t>
                </a:r>
              </a:p>
              <a:p>
                <a:pPr lvl="1"/>
                <a:r>
                  <a:rPr lang="en-US" dirty="0"/>
                  <a:t>ICC = (MSG-MSE)/k  / (MSG – MSE)/k + MSE</a:t>
                </a:r>
              </a:p>
              <a:p>
                <a:pPr marL="344487" lvl="1" indent="0">
                  <a:buNone/>
                </a:pPr>
                <a:r>
                  <a:rPr lang="en-US" dirty="0"/>
                  <a:t>		= (MSG-MSE)/(MSG+(k-1)MSE)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CC0A23-BB81-0D96-02F6-35B2F591C4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941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2030-B5BA-8D69-3F39-6C24A91BE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“Pairwise ICC”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3D6FF-303E-A2B0-E142-B2B2AF319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0E4985-4464-C45E-83C3-D0D6ADA27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143000"/>
            <a:ext cx="2438400" cy="474345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E843B5-AD92-F1C7-287B-394863E2CE1A}"/>
              </a:ext>
            </a:extLst>
          </p:cNvPr>
          <p:cNvCxnSpPr/>
          <p:nvPr/>
        </p:nvCxnSpPr>
        <p:spPr>
          <a:xfrm flipV="1">
            <a:off x="3352800" y="3048000"/>
            <a:ext cx="5334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E042BFE-234D-752F-B1E8-BF677514A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766887"/>
            <a:ext cx="1219200" cy="3324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4C710E-6F5B-608C-0ACF-4D023546ED3C}"/>
              </a:ext>
            </a:extLst>
          </p:cNvPr>
          <p:cNvSpPr txBox="1"/>
          <p:nvPr/>
        </p:nvSpPr>
        <p:spPr>
          <a:xfrm>
            <a:off x="5791200" y="2438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r>
              <a:rPr lang="en-US" dirty="0"/>
              <a:t> = .670</a:t>
            </a:r>
            <a:endParaRPr lang="en-US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AA5B4-55D3-AAEB-D7A7-FA0C8289E9C4}"/>
              </a:ext>
            </a:extLst>
          </p:cNvPr>
          <p:cNvSpPr txBox="1"/>
          <p:nvPr/>
        </p:nvSpPr>
        <p:spPr>
          <a:xfrm>
            <a:off x="5791200" y="31242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correlated are pairs of observations within each major…</a:t>
            </a:r>
          </a:p>
        </p:txBody>
      </p:sp>
    </p:spTree>
    <p:extLst>
      <p:ext uri="{BB962C8B-B14F-4D97-AF65-F5344CB8AC3E}">
        <p14:creationId xmlns:p14="http://schemas.microsoft.com/office/powerpoint/2010/main" val="165996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906CE06-4F0B-40F2-81E4-5148B94EF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ICC</a:t>
            </a:r>
          </a:p>
        </p:txBody>
      </p:sp>
      <p:sp>
        <p:nvSpPr>
          <p:cNvPr id="18435" name="Content Placeholder 6">
            <a:extLst>
              <a:ext uri="{FF2B5EF4-FFF2-40B4-BE49-F238E27FC236}">
                <a16:creationId xmlns:a16="http://schemas.microsoft.com/office/drawing/2014/main" id="{B9BA1684-A0FC-47C4-BE1A-80C05A82E1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Represents degree of common environments (individuals) that observations share</a:t>
            </a:r>
          </a:p>
          <a:p>
            <a:r>
              <a:rPr lang="en-US" altLang="en-US"/>
              <a:t>Proportion of total variance attributed to correlated unit (individual, cluster, etc.)</a:t>
            </a:r>
          </a:p>
          <a:p>
            <a:r>
              <a:rPr lang="en-US" altLang="en-US"/>
              <a:t>Degree of homogeneity among observations from the same individual (or cluster)</a:t>
            </a:r>
          </a:p>
          <a:p>
            <a:r>
              <a:rPr lang="en-US" altLang="en-US"/>
              <a:t>Anticipated correlation between two observations that are randomly chosen from the same unit (individual, cluster, etc.)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054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A37F-D1D2-70D0-3EE9-EC3ECA81D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01524-E481-CAEF-3A57-7E5B7D7DB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install.packages</a:t>
            </a:r>
            <a:r>
              <a:rPr lang="en-US" dirty="0"/>
              <a:t>("ICC")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install.packages</a:t>
            </a:r>
            <a:r>
              <a:rPr lang="en-US" dirty="0"/>
              <a:t>("multilevel")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F087F3-B14C-78E8-24B6-12DFF507A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514600"/>
            <a:ext cx="5200650" cy="400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F1D615-30E0-2C2C-D52F-7A7E30F48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038600"/>
            <a:ext cx="5139559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704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447D0E6C-E2DD-18A0-7273-DF5E2A383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C5FB49EA-408F-8283-8FDE-B8E75C3E6A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Quiz 5 (Wed 7am)</a:t>
            </a:r>
          </a:p>
          <a:p>
            <a:r>
              <a:rPr lang="en-US" altLang="en-US" dirty="0"/>
              <a:t>Computer problem 5 (Wed 7am)</a:t>
            </a:r>
          </a:p>
          <a:p>
            <a:r>
              <a:rPr lang="en-US" altLang="en-US" dirty="0"/>
              <a:t>Review HW 2 solutions</a:t>
            </a:r>
          </a:p>
          <a:p>
            <a:r>
              <a:rPr lang="en-US" altLang="en-US"/>
              <a:t>HW 3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Project proposals…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61D0-86FD-9151-E2C5-DCA8D0D9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collection!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E5259-79DB-CC4C-D5E1-5ECD2E902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5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28F133A-7BA5-F25E-BE09-408999DE3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 - Heterogeneity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AAF76A6-62E1-1100-1C5D-59CD899D8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… of the responses at each x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Of market share values with a discount and without a discount</a:t>
            </a:r>
          </a:p>
          <a:p>
            <a:pPr lvl="1"/>
            <a:r>
              <a:rPr lang="en-US" altLang="en-US" dirty="0"/>
              <a:t>Normality of market share values with a discount and without a discount</a:t>
            </a:r>
          </a:p>
          <a:p>
            <a:pPr lvl="1"/>
            <a:r>
              <a:rPr lang="en-US" altLang="en-US" dirty="0"/>
              <a:t>Linearity of mean market share with a discount and without</a:t>
            </a:r>
          </a:p>
          <a:p>
            <a:pPr lvl="1"/>
            <a:endParaRPr lang="en-US" altLang="en-US" dirty="0"/>
          </a:p>
        </p:txBody>
      </p:sp>
      <p:pic>
        <p:nvPicPr>
          <p:cNvPr id="2" name="Picture 1" descr="A comparison of a graph&#10;&#10;Description automatically generated with medium confidence">
            <a:extLst>
              <a:ext uri="{FF2B5EF4-FFF2-40B4-BE49-F238E27FC236}">
                <a16:creationId xmlns:a16="http://schemas.microsoft.com/office/drawing/2014/main" id="{2FE62BE7-0674-BAD6-820C-F9F783B56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7901"/>
            <a:ext cx="57531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rrow: Up-Down 2">
            <a:extLst>
              <a:ext uri="{FF2B5EF4-FFF2-40B4-BE49-F238E27FC236}">
                <a16:creationId xmlns:a16="http://schemas.microsoft.com/office/drawing/2014/main" id="{505AB09F-DC34-96F1-0904-D58D0E424B09}"/>
              </a:ext>
            </a:extLst>
          </p:cNvPr>
          <p:cNvSpPr/>
          <p:nvPr/>
        </p:nvSpPr>
        <p:spPr>
          <a:xfrm>
            <a:off x="1752600" y="2590800"/>
            <a:ext cx="76200" cy="715962"/>
          </a:xfrm>
          <a:prstGeom prst="up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Arrow: Up-Down 3">
            <a:extLst>
              <a:ext uri="{FF2B5EF4-FFF2-40B4-BE49-F238E27FC236}">
                <a16:creationId xmlns:a16="http://schemas.microsoft.com/office/drawing/2014/main" id="{841A11D9-3EE8-2770-80E1-4658E8F5783C}"/>
              </a:ext>
            </a:extLst>
          </p:cNvPr>
          <p:cNvSpPr/>
          <p:nvPr/>
        </p:nvSpPr>
        <p:spPr>
          <a:xfrm flipH="1">
            <a:off x="2544763" y="2667000"/>
            <a:ext cx="46037" cy="334962"/>
          </a:xfrm>
          <a:prstGeom prst="up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Arrow: Up-Down 4">
            <a:extLst>
              <a:ext uri="{FF2B5EF4-FFF2-40B4-BE49-F238E27FC236}">
                <a16:creationId xmlns:a16="http://schemas.microsoft.com/office/drawing/2014/main" id="{E14B5B71-32D7-3428-7C3D-9F7936B83E0E}"/>
              </a:ext>
            </a:extLst>
          </p:cNvPr>
          <p:cNvSpPr/>
          <p:nvPr/>
        </p:nvSpPr>
        <p:spPr>
          <a:xfrm>
            <a:off x="4991100" y="2247900"/>
            <a:ext cx="44450" cy="1287462"/>
          </a:xfrm>
          <a:prstGeom prst="up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Arrow: Up-Down 5">
            <a:extLst>
              <a:ext uri="{FF2B5EF4-FFF2-40B4-BE49-F238E27FC236}">
                <a16:creationId xmlns:a16="http://schemas.microsoft.com/office/drawing/2014/main" id="{FEA7D708-E2D3-F3C6-0F80-A5B389F72869}"/>
              </a:ext>
            </a:extLst>
          </p:cNvPr>
          <p:cNvSpPr/>
          <p:nvPr/>
        </p:nvSpPr>
        <p:spPr>
          <a:xfrm flipH="1">
            <a:off x="5783263" y="2468562"/>
            <a:ext cx="46037" cy="685800"/>
          </a:xfrm>
          <a:prstGeom prst="up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28F133A-7BA5-F25E-BE09-408999DE3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 - Heterogeneity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AAF76A6-62E1-1100-1C5D-59CD899D8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Impacts the estimates of the standard errors of the coefficients.</a:t>
            </a:r>
          </a:p>
          <a:p>
            <a:r>
              <a:rPr lang="en-US" altLang="en-US" dirty="0"/>
              <a:t>Could just adjust these (HC standard errors)</a:t>
            </a:r>
          </a:p>
          <a:p>
            <a:r>
              <a:rPr lang="en-US" altLang="en-US" dirty="0"/>
              <a:t>In our view, heterogeneity is interesting ecological information that you should not throw away, just because it is statistically inconvenient. With a ‘little’ bit of extra mathematical effort, heterogeneity can be incorporated into the models and can provide extra biological information.” (</a:t>
            </a:r>
            <a:r>
              <a:rPr lang="en-US" altLang="en-US" dirty="0" err="1"/>
              <a:t>Zuur</a:t>
            </a:r>
            <a:r>
              <a:rPr lang="en-US" altLang="en-US" dirty="0"/>
              <a:t> et al.)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89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28F133A-7BA5-F25E-BE09-408999DE3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Time – Categorical predictors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AAF76A6-62E1-1100-1C5D-59CD899D8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If have </a:t>
            </a:r>
            <a:r>
              <a:rPr lang="en-US" altLang="en-US" i="1" dirty="0"/>
              <a:t>k</a:t>
            </a:r>
            <a:r>
              <a:rPr lang="en-US" altLang="en-US" dirty="0"/>
              <a:t> categories</a:t>
            </a:r>
          </a:p>
          <a:p>
            <a:pPr lvl="1"/>
            <a:r>
              <a:rPr lang="en-US" altLang="en-US" dirty="0"/>
              <a:t>Add </a:t>
            </a:r>
            <a:r>
              <a:rPr lang="en-US" altLang="en-US" i="1" dirty="0"/>
              <a:t>k</a:t>
            </a:r>
            <a:r>
              <a:rPr lang="en-US" altLang="en-US" dirty="0"/>
              <a:t> -1 “dummy variables” (terms) to the model</a:t>
            </a:r>
          </a:p>
          <a:p>
            <a:pPr lvl="2"/>
            <a:r>
              <a:rPr lang="en-US" altLang="en-US" dirty="0"/>
              <a:t>Effect coding vs. Indicator coding</a:t>
            </a:r>
          </a:p>
          <a:p>
            <a:pPr lvl="1"/>
            <a:r>
              <a:rPr lang="en-US" altLang="en-US" dirty="0"/>
              <a:t>Testing significance of the variable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682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8A073E6-2669-FC68-CB96-C8B91DA9E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Coding Categorical Variables</a:t>
            </a:r>
          </a:p>
        </p:txBody>
      </p:sp>
      <p:sp>
        <p:nvSpPr>
          <p:cNvPr id="15363" name="Text Placeholder 3">
            <a:extLst>
              <a:ext uri="{FF2B5EF4-FFF2-40B4-BE49-F238E27FC236}">
                <a16:creationId xmlns:a16="http://schemas.microsoft.com/office/drawing/2014/main" id="{9CB02E29-9A9D-317C-F6A3-BD4B61EC5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Indicator coding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A94CE4-DBFE-32A6-0658-3648DED5F47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 sz="2000"/>
          </a:p>
          <a:p>
            <a:r>
              <a:rPr lang="en-US" altLang="en-US" sz="2000"/>
              <a:t>Reference group</a:t>
            </a:r>
          </a:p>
          <a:p>
            <a:r>
              <a:rPr lang="en-US" altLang="en-US" sz="2000"/>
              <a:t>A one-unit change in region…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B0941F-E356-5C94-C5A0-9DD2F40F2E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/>
              <a:t>Effect coding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EA10EF-ED91-96E3-E261-364C52B5FD19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Overall mean + effects…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2D9380-0AFC-6BDD-7E84-591515BF8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298700"/>
            <a:ext cx="3751263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C4FA54-5383-30DC-C5D0-42DD6FE45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4811713"/>
            <a:ext cx="45339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F97F755-82DE-F5FA-8C27-0628F933DD7D}"/>
              </a:ext>
            </a:extLst>
          </p:cNvPr>
          <p:cNvCxnSpPr/>
          <p:nvPr/>
        </p:nvCxnSpPr>
        <p:spPr>
          <a:xfrm>
            <a:off x="3962400" y="32766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7F5B360-9423-4315-7FDD-03430EF0E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3478213"/>
            <a:ext cx="2205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21.44-22.00 = -0.56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18CEB2-93B7-DE99-12EE-6ABBE55DF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54575"/>
            <a:ext cx="375126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8B0184-1DB3-573F-5A37-A1E2F5C2B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2251075"/>
            <a:ext cx="382905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0703207-3D59-A4E0-CD3B-85B884BF4C9E}"/>
              </a:ext>
            </a:extLst>
          </p:cNvPr>
          <p:cNvCxnSpPr/>
          <p:nvPr/>
        </p:nvCxnSpPr>
        <p:spPr>
          <a:xfrm>
            <a:off x="6553200" y="3429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DA0C7D-1C12-1769-9B29-3A6BBE7FAA90}"/>
              </a:ext>
            </a:extLst>
          </p:cNvPr>
          <p:cNvCxnSpPr>
            <a:cxnSpLocks/>
          </p:cNvCxnSpPr>
          <p:nvPr/>
        </p:nvCxnSpPr>
        <p:spPr>
          <a:xfrm flipV="1">
            <a:off x="4953000" y="3352800"/>
            <a:ext cx="3657600" cy="15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76B85B2-2B9B-D09A-0745-46566B1EF553}"/>
              </a:ext>
            </a:extLst>
          </p:cNvPr>
          <p:cNvCxnSpPr>
            <a:cxnSpLocks/>
          </p:cNvCxnSpPr>
          <p:nvPr/>
        </p:nvCxnSpPr>
        <p:spPr>
          <a:xfrm flipH="1" flipV="1">
            <a:off x="6548438" y="3151188"/>
            <a:ext cx="4762" cy="2397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DED0B6B-32F7-36AB-8C2D-280001968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3662363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-0.28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5723E6-4F04-763A-87CD-C12B003B1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3000375"/>
            <a:ext cx="768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+0.28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14" grpId="0"/>
      <p:bldP spid="27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426A-6070-7668-1B85-C2D28D5B3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cool facts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637252-F164-47B6-D0E5-0E96FC05BC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𝑐𝑜𝑟𝑟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𝑆𝑆𝐸𝑟𝑟𝑜𝑟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𝑆𝑆𝑇𝑜𝑡𝑎𝑙</m:t>
                        </m:r>
                      </m:den>
                    </m:f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𝑎𝑑𝑗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𝑀𝑆𝐸𝑟𝑟𝑜𝑟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𝑀𝑆𝑇𝑜𝑡𝑎𝑙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637252-F164-47B6-D0E5-0E96FC05BC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22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7BFB-7BC6-9344-CE90-DF8A294BF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B4664-7EB6-93AF-9908-3F5283DBA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Raw data vs. Model estimates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6D3880-2195-3497-EE09-C203200D5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4762"/>
            <a:ext cx="6038850" cy="2676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C5E008-3DD8-8A65-1B42-AF56DC8A58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6617"/>
          <a:stretch/>
        </p:blipFill>
        <p:spPr>
          <a:xfrm>
            <a:off x="6396037" y="2435225"/>
            <a:ext cx="21431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930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4FB2-4876-DE7A-8DD6-34C84C31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 to say “adjusting for other variables”?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28398-0785-38B5-EB6C-CDC81269B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857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32461</TotalTime>
  <Words>536</Words>
  <Application>Microsoft Office PowerPoint</Application>
  <PresentationFormat>On-screen Show (4:3)</PresentationFormat>
  <Paragraphs>98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Garamond</vt:lpstr>
      <vt:lpstr>Symbol</vt:lpstr>
      <vt:lpstr>Wingdings</vt:lpstr>
      <vt:lpstr>Default Theme</vt:lpstr>
      <vt:lpstr>Stat 414 – Day 5</vt:lpstr>
      <vt:lpstr>Data collection!</vt:lpstr>
      <vt:lpstr>Last Time - Heterogeneity</vt:lpstr>
      <vt:lpstr>Last Time - Heterogeneity</vt:lpstr>
      <vt:lpstr>Last Time – Categorical predictors</vt:lpstr>
      <vt:lpstr>Coding Categorical Variables</vt:lpstr>
      <vt:lpstr>Some cool facts</vt:lpstr>
      <vt:lpstr>HW 2</vt:lpstr>
      <vt:lpstr>What does it mean to say “adjusting for other variables”?</vt:lpstr>
      <vt:lpstr>R</vt:lpstr>
      <vt:lpstr>R</vt:lpstr>
      <vt:lpstr>R/JMP</vt:lpstr>
      <vt:lpstr>Key Idea</vt:lpstr>
      <vt:lpstr>Intraclass Correlation Coefficient</vt:lpstr>
      <vt:lpstr>“Pairwise ICC”</vt:lpstr>
      <vt:lpstr>ICC</vt:lpstr>
      <vt:lpstr>R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ITS/CSS</dc:creator>
  <cp:lastModifiedBy>Beth L. Chance</cp:lastModifiedBy>
  <cp:revision>173</cp:revision>
  <cp:lastPrinted>2014-11-17T15:09:05Z</cp:lastPrinted>
  <dcterms:created xsi:type="dcterms:W3CDTF">2008-05-19T22:24:48Z</dcterms:created>
  <dcterms:modified xsi:type="dcterms:W3CDTF">2024-10-07T04:06:07Z</dcterms:modified>
</cp:coreProperties>
</file>