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256" r:id="rId2"/>
    <p:sldId id="351" r:id="rId3"/>
    <p:sldId id="345" r:id="rId4"/>
    <p:sldId id="344" r:id="rId5"/>
    <p:sldId id="347" r:id="rId6"/>
    <p:sldId id="348" r:id="rId7"/>
    <p:sldId id="349" r:id="rId8"/>
    <p:sldId id="350" r:id="rId9"/>
    <p:sldId id="346"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341" y="1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FAF4F10-BFAA-43F4-BE28-E40CF419F443}"/>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21507" name="Rectangle 3">
            <a:extLst>
              <a:ext uri="{FF2B5EF4-FFF2-40B4-BE49-F238E27FC236}">
                <a16:creationId xmlns:a16="http://schemas.microsoft.com/office/drawing/2014/main" id="{82C0F54C-2824-4A6C-8EFA-C8190DBED0E5}"/>
              </a:ext>
            </a:extLst>
          </p:cNvPr>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21508" name="Rectangle 4">
            <a:extLst>
              <a:ext uri="{FF2B5EF4-FFF2-40B4-BE49-F238E27FC236}">
                <a16:creationId xmlns:a16="http://schemas.microsoft.com/office/drawing/2014/main" id="{99F2D295-2E97-459C-BC41-779D369B3A70}"/>
              </a:ext>
            </a:extLst>
          </p:cNvPr>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21509" name="Rectangle 5">
            <a:extLst>
              <a:ext uri="{FF2B5EF4-FFF2-40B4-BE49-F238E27FC236}">
                <a16:creationId xmlns:a16="http://schemas.microsoft.com/office/drawing/2014/main" id="{187087C7-379D-4F39-B22E-82CB7F79D04F}"/>
              </a:ext>
            </a:extLst>
          </p:cNvPr>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pPr>
              <a:defRPr/>
            </a:pPr>
            <a:fld id="{223C5990-7E11-4822-829C-F84ADA4DDC28}"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3-09-23T03:50:37.489"/>
    </inkml:context>
    <inkml:brush xml:id="br0">
      <inkml:brushProperty name="width" value="0.06667" units="cm"/>
      <inkml:brushProperty name="height" value="0.06667" units="cm"/>
      <inkml:brushProperty name="fitToCurve" value="1"/>
    </inkml:brush>
  </inkml:definitions>
  <inkml:trace contextRef="#ctx0" brushRef="#br0">0 0,'0'36,"0"-36,0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E6A2B7-B632-4EE6-8097-46819EA7DF17}"/>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E99EBC51-FCC8-40A3-A76A-C0ED8E948C46}"/>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AAD456BB-0ABA-45A5-AFDD-3794E16F442D}" type="datetimeFigureOut">
              <a:rPr lang="en-US"/>
              <a:pPr>
                <a:defRPr/>
              </a:pPr>
              <a:t>10/1/2023</a:t>
            </a:fld>
            <a:endParaRPr lang="en-US"/>
          </a:p>
        </p:txBody>
      </p:sp>
      <p:sp>
        <p:nvSpPr>
          <p:cNvPr id="4" name="Slide Image Placeholder 3">
            <a:extLst>
              <a:ext uri="{FF2B5EF4-FFF2-40B4-BE49-F238E27FC236}">
                <a16:creationId xmlns:a16="http://schemas.microsoft.com/office/drawing/2014/main" id="{2FAD3CBB-81C9-44E8-8969-EDB721ABF111}"/>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D0E8903-04CF-4F11-811D-F560AE17FC36}"/>
              </a:ext>
            </a:extLst>
          </p:cNvPr>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E1C1547-D197-4173-9B86-0739B35C4274}"/>
              </a:ext>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B73AED80-27E1-4821-A441-CA13657527D9}"/>
              </a:ext>
            </a:extLst>
          </p:cNvPr>
          <p:cNvSpPr>
            <a:spLocks noGrp="1"/>
          </p:cNvSpPr>
          <p:nvPr>
            <p:ph type="sldNum" sz="quarter" idx="5"/>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9450B28-523A-4D3E-8BB3-89728B912D2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E01FE8B-5369-F376-7FB9-15EE0980F7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7C5228AC-2F3D-EE0D-029B-7E52999742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Never a bad idea</a:t>
            </a:r>
          </a:p>
        </p:txBody>
      </p:sp>
      <p:sp>
        <p:nvSpPr>
          <p:cNvPr id="21508" name="Slide Number Placeholder 3">
            <a:extLst>
              <a:ext uri="{FF2B5EF4-FFF2-40B4-BE49-F238E27FC236}">
                <a16:creationId xmlns:a16="http://schemas.microsoft.com/office/drawing/2014/main" id="{2666B744-04CE-55E1-C812-3203423161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15316A-E263-4A3C-B566-1F3379149E34}" type="slidenum">
              <a:rPr lang="en-US" altLang="en-US" smtClean="0"/>
              <a:pPr/>
              <a:t>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3C3DB6AB-5B57-4281-9C3B-86CA661F5C86}"/>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a:extLst>
              <a:ext uri="{FF2B5EF4-FFF2-40B4-BE49-F238E27FC236}">
                <a16:creationId xmlns:a16="http://schemas.microsoft.com/office/drawing/2014/main" id="{832F1F8F-BC97-4267-8283-28EA531663F3}"/>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a:extLst>
              <a:ext uri="{FF2B5EF4-FFF2-40B4-BE49-F238E27FC236}">
                <a16:creationId xmlns:a16="http://schemas.microsoft.com/office/drawing/2014/main" id="{E2AB06EB-1517-49C4-8755-0678639A12E9}"/>
              </a:ext>
            </a:extLst>
          </p:cNvPr>
          <p:cNvSpPr>
            <a:spLocks noGrp="1" noChangeArrowheads="1"/>
          </p:cNvSpPr>
          <p:nvPr>
            <p:ph type="dt" sz="half" idx="10"/>
          </p:nvPr>
        </p:nvSpPr>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A1AEAB3D-29A6-447D-9200-1CAB3F618B63}"/>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A57B4A4F-44F8-416F-BBFD-8C40170FD5F3}"/>
              </a:ext>
            </a:extLst>
          </p:cNvPr>
          <p:cNvSpPr>
            <a:spLocks noGrp="1" noChangeArrowheads="1"/>
          </p:cNvSpPr>
          <p:nvPr>
            <p:ph type="sldNum" sz="quarter" idx="12"/>
          </p:nvPr>
        </p:nvSpPr>
        <p:spPr/>
        <p:txBody>
          <a:bodyPr/>
          <a:lstStyle>
            <a:lvl1pPr>
              <a:defRPr/>
            </a:lvl1pPr>
          </a:lstStyle>
          <a:p>
            <a:pPr>
              <a:defRPr/>
            </a:pPr>
            <a:fld id="{790DF9FC-2FB6-49DF-AFD8-6E52F41C30ED}" type="slidenum">
              <a:rPr lang="en-US" altLang="en-US"/>
              <a:pPr>
                <a:defRPr/>
              </a:pPr>
              <a:t>‹#›</a:t>
            </a:fld>
            <a:endParaRPr lang="en-US" altLang="en-US"/>
          </a:p>
        </p:txBody>
      </p:sp>
    </p:spTree>
    <p:extLst>
      <p:ext uri="{BB962C8B-B14F-4D97-AF65-F5344CB8AC3E}">
        <p14:creationId xmlns:p14="http://schemas.microsoft.com/office/powerpoint/2010/main" val="250390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451302F-1B44-4101-B899-11E280A91F8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FCD1F16-FF0B-4109-A94C-7FE2033E450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8ADC71A-840E-4B5B-BE65-E02F6656C184}"/>
              </a:ext>
            </a:extLst>
          </p:cNvPr>
          <p:cNvSpPr>
            <a:spLocks noGrp="1" noChangeArrowheads="1"/>
          </p:cNvSpPr>
          <p:nvPr>
            <p:ph type="sldNum" sz="quarter" idx="12"/>
          </p:nvPr>
        </p:nvSpPr>
        <p:spPr>
          <a:ln/>
        </p:spPr>
        <p:txBody>
          <a:bodyPr/>
          <a:lstStyle>
            <a:lvl1pPr>
              <a:defRPr/>
            </a:lvl1pPr>
          </a:lstStyle>
          <a:p>
            <a:pPr>
              <a:defRPr/>
            </a:pPr>
            <a:fld id="{E246AC83-A0AF-403B-8E8A-858151BB8077}" type="slidenum">
              <a:rPr lang="en-US" altLang="en-US"/>
              <a:pPr>
                <a:defRPr/>
              </a:pPr>
              <a:t>‹#›</a:t>
            </a:fld>
            <a:endParaRPr lang="en-US" altLang="en-US"/>
          </a:p>
        </p:txBody>
      </p:sp>
    </p:spTree>
    <p:extLst>
      <p:ext uri="{BB962C8B-B14F-4D97-AF65-F5344CB8AC3E}">
        <p14:creationId xmlns:p14="http://schemas.microsoft.com/office/powerpoint/2010/main" val="298467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284DA46-967A-4C68-ADDD-35DC104310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AC58994-EAEF-4309-9C71-188F67445F7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4475C81-A452-4D7C-95AF-5291FFE6B09D}"/>
              </a:ext>
            </a:extLst>
          </p:cNvPr>
          <p:cNvSpPr>
            <a:spLocks noGrp="1" noChangeArrowheads="1"/>
          </p:cNvSpPr>
          <p:nvPr>
            <p:ph type="sldNum" sz="quarter" idx="12"/>
          </p:nvPr>
        </p:nvSpPr>
        <p:spPr>
          <a:ln/>
        </p:spPr>
        <p:txBody>
          <a:bodyPr/>
          <a:lstStyle>
            <a:lvl1pPr>
              <a:defRPr/>
            </a:lvl1pPr>
          </a:lstStyle>
          <a:p>
            <a:pPr>
              <a:defRPr/>
            </a:pPr>
            <a:fld id="{7EB36047-7CFF-46AF-A7CF-74B7AE35EE34}" type="slidenum">
              <a:rPr lang="en-US" altLang="en-US"/>
              <a:pPr>
                <a:defRPr/>
              </a:pPr>
              <a:t>‹#›</a:t>
            </a:fld>
            <a:endParaRPr lang="en-US" altLang="en-US"/>
          </a:p>
        </p:txBody>
      </p:sp>
    </p:spTree>
    <p:extLst>
      <p:ext uri="{BB962C8B-B14F-4D97-AF65-F5344CB8AC3E}">
        <p14:creationId xmlns:p14="http://schemas.microsoft.com/office/powerpoint/2010/main" val="170315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DD3340E-5966-4C9A-9DA7-E676C4A8DE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3E074E3-DB50-4C1C-A00D-16B1429107A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50700AC-BCA4-4179-84C8-1AB6C341595F}"/>
              </a:ext>
            </a:extLst>
          </p:cNvPr>
          <p:cNvSpPr>
            <a:spLocks noGrp="1" noChangeArrowheads="1"/>
          </p:cNvSpPr>
          <p:nvPr>
            <p:ph type="sldNum" sz="quarter" idx="12"/>
          </p:nvPr>
        </p:nvSpPr>
        <p:spPr>
          <a:ln/>
        </p:spPr>
        <p:txBody>
          <a:bodyPr/>
          <a:lstStyle>
            <a:lvl1pPr>
              <a:defRPr/>
            </a:lvl1pPr>
          </a:lstStyle>
          <a:p>
            <a:pPr>
              <a:defRPr/>
            </a:pPr>
            <a:fld id="{85E3C716-E1FC-4F3D-B291-FE5416ADCD8F}" type="slidenum">
              <a:rPr lang="en-US" altLang="en-US"/>
              <a:pPr>
                <a:defRPr/>
              </a:pPr>
              <a:t>‹#›</a:t>
            </a:fld>
            <a:endParaRPr lang="en-US" altLang="en-US"/>
          </a:p>
        </p:txBody>
      </p:sp>
    </p:spTree>
    <p:extLst>
      <p:ext uri="{BB962C8B-B14F-4D97-AF65-F5344CB8AC3E}">
        <p14:creationId xmlns:p14="http://schemas.microsoft.com/office/powerpoint/2010/main" val="85871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1C7D10D-163E-4F9B-88AA-F4BAFD5ADD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3B2C862-A3AD-439C-A6D6-C6F254539B9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D29DE0F-99DC-43E6-8A95-2ED49FA748B2}"/>
              </a:ext>
            </a:extLst>
          </p:cNvPr>
          <p:cNvSpPr>
            <a:spLocks noGrp="1" noChangeArrowheads="1"/>
          </p:cNvSpPr>
          <p:nvPr>
            <p:ph type="sldNum" sz="quarter" idx="12"/>
          </p:nvPr>
        </p:nvSpPr>
        <p:spPr>
          <a:ln/>
        </p:spPr>
        <p:txBody>
          <a:bodyPr/>
          <a:lstStyle>
            <a:lvl1pPr>
              <a:defRPr/>
            </a:lvl1pPr>
          </a:lstStyle>
          <a:p>
            <a:pPr>
              <a:defRPr/>
            </a:pPr>
            <a:fld id="{D8D7BA79-FD2F-4243-BD7A-8C022B731703}" type="slidenum">
              <a:rPr lang="en-US" altLang="en-US"/>
              <a:pPr>
                <a:defRPr/>
              </a:pPr>
              <a:t>‹#›</a:t>
            </a:fld>
            <a:endParaRPr lang="en-US" altLang="en-US"/>
          </a:p>
        </p:txBody>
      </p:sp>
    </p:spTree>
    <p:extLst>
      <p:ext uri="{BB962C8B-B14F-4D97-AF65-F5344CB8AC3E}">
        <p14:creationId xmlns:p14="http://schemas.microsoft.com/office/powerpoint/2010/main" val="4036895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591E220-8B38-42DE-9684-AE15723B4DC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2F75ABC-48C1-4856-B1F0-37D107AB431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2085824-34A2-4512-9A0B-DE8CCC274681}"/>
              </a:ext>
            </a:extLst>
          </p:cNvPr>
          <p:cNvSpPr>
            <a:spLocks noGrp="1" noChangeArrowheads="1"/>
          </p:cNvSpPr>
          <p:nvPr>
            <p:ph type="sldNum" sz="quarter" idx="12"/>
          </p:nvPr>
        </p:nvSpPr>
        <p:spPr>
          <a:ln/>
        </p:spPr>
        <p:txBody>
          <a:bodyPr/>
          <a:lstStyle>
            <a:lvl1pPr>
              <a:defRPr/>
            </a:lvl1pPr>
          </a:lstStyle>
          <a:p>
            <a:pPr>
              <a:defRPr/>
            </a:pPr>
            <a:fld id="{D6F5886F-106D-4113-8F44-E3E111ACBA44}" type="slidenum">
              <a:rPr lang="en-US" altLang="en-US"/>
              <a:pPr>
                <a:defRPr/>
              </a:pPr>
              <a:t>‹#›</a:t>
            </a:fld>
            <a:endParaRPr lang="en-US" altLang="en-US"/>
          </a:p>
        </p:txBody>
      </p:sp>
    </p:spTree>
    <p:extLst>
      <p:ext uri="{BB962C8B-B14F-4D97-AF65-F5344CB8AC3E}">
        <p14:creationId xmlns:p14="http://schemas.microsoft.com/office/powerpoint/2010/main" val="52320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AD2DAFF-2772-4071-AB46-CAC79E84ED6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F2509BB3-8E4C-4A0F-9E29-76948029B94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D65CF67A-62D5-44B4-9994-060F60B2EA97}"/>
              </a:ext>
            </a:extLst>
          </p:cNvPr>
          <p:cNvSpPr>
            <a:spLocks noGrp="1" noChangeArrowheads="1"/>
          </p:cNvSpPr>
          <p:nvPr>
            <p:ph type="sldNum" sz="quarter" idx="12"/>
          </p:nvPr>
        </p:nvSpPr>
        <p:spPr>
          <a:ln/>
        </p:spPr>
        <p:txBody>
          <a:bodyPr/>
          <a:lstStyle>
            <a:lvl1pPr>
              <a:defRPr/>
            </a:lvl1pPr>
          </a:lstStyle>
          <a:p>
            <a:pPr>
              <a:defRPr/>
            </a:pPr>
            <a:fld id="{13086DF0-3634-4066-9D3C-AD5F78EDA1CA}" type="slidenum">
              <a:rPr lang="en-US" altLang="en-US"/>
              <a:pPr>
                <a:defRPr/>
              </a:pPr>
              <a:t>‹#›</a:t>
            </a:fld>
            <a:endParaRPr lang="en-US" altLang="en-US"/>
          </a:p>
        </p:txBody>
      </p:sp>
    </p:spTree>
    <p:extLst>
      <p:ext uri="{BB962C8B-B14F-4D97-AF65-F5344CB8AC3E}">
        <p14:creationId xmlns:p14="http://schemas.microsoft.com/office/powerpoint/2010/main" val="346877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D5B49FF-7C91-46EC-9C33-7CD9A26FDB0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2CFC2F1-C208-43D6-99C5-92958E3BCD7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B51D0A51-8382-4302-90AC-9251A86A42F1}"/>
              </a:ext>
            </a:extLst>
          </p:cNvPr>
          <p:cNvSpPr>
            <a:spLocks noGrp="1" noChangeArrowheads="1"/>
          </p:cNvSpPr>
          <p:nvPr>
            <p:ph type="sldNum" sz="quarter" idx="12"/>
          </p:nvPr>
        </p:nvSpPr>
        <p:spPr>
          <a:ln/>
        </p:spPr>
        <p:txBody>
          <a:bodyPr/>
          <a:lstStyle>
            <a:lvl1pPr>
              <a:defRPr/>
            </a:lvl1pPr>
          </a:lstStyle>
          <a:p>
            <a:pPr>
              <a:defRPr/>
            </a:pPr>
            <a:fld id="{EEA269B0-8601-4084-8065-1C2F3AE9BFEA}" type="slidenum">
              <a:rPr lang="en-US" altLang="en-US"/>
              <a:pPr>
                <a:defRPr/>
              </a:pPr>
              <a:t>‹#›</a:t>
            </a:fld>
            <a:endParaRPr lang="en-US" altLang="en-US"/>
          </a:p>
        </p:txBody>
      </p:sp>
    </p:spTree>
    <p:extLst>
      <p:ext uri="{BB962C8B-B14F-4D97-AF65-F5344CB8AC3E}">
        <p14:creationId xmlns:p14="http://schemas.microsoft.com/office/powerpoint/2010/main" val="4132941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386BCF9-E47C-4CEE-9A24-1A4B59110E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0B1EE86-9663-41B6-8FC1-1A4CFE6BF49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5739BD2-EBE8-4FE0-8E52-8045B72BE9C2}"/>
              </a:ext>
            </a:extLst>
          </p:cNvPr>
          <p:cNvSpPr>
            <a:spLocks noGrp="1" noChangeArrowheads="1"/>
          </p:cNvSpPr>
          <p:nvPr>
            <p:ph type="sldNum" sz="quarter" idx="12"/>
          </p:nvPr>
        </p:nvSpPr>
        <p:spPr>
          <a:ln/>
        </p:spPr>
        <p:txBody>
          <a:bodyPr/>
          <a:lstStyle>
            <a:lvl1pPr>
              <a:defRPr/>
            </a:lvl1pPr>
          </a:lstStyle>
          <a:p>
            <a:pPr>
              <a:defRPr/>
            </a:pPr>
            <a:fld id="{AFEE4546-CFCC-4C8E-931B-09610DD27290}" type="slidenum">
              <a:rPr lang="en-US" altLang="en-US"/>
              <a:pPr>
                <a:defRPr/>
              </a:pPr>
              <a:t>‹#›</a:t>
            </a:fld>
            <a:endParaRPr lang="en-US" altLang="en-US"/>
          </a:p>
        </p:txBody>
      </p:sp>
    </p:spTree>
    <p:extLst>
      <p:ext uri="{BB962C8B-B14F-4D97-AF65-F5344CB8AC3E}">
        <p14:creationId xmlns:p14="http://schemas.microsoft.com/office/powerpoint/2010/main" val="168102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A68C0BC-695A-473D-A08C-0D798A4C5BA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1230252-FC88-4C89-8453-B2BEE11F98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FB1C56D-6828-4102-8CE6-85DA23EA1628}"/>
              </a:ext>
            </a:extLst>
          </p:cNvPr>
          <p:cNvSpPr>
            <a:spLocks noGrp="1" noChangeArrowheads="1"/>
          </p:cNvSpPr>
          <p:nvPr>
            <p:ph type="sldNum" sz="quarter" idx="12"/>
          </p:nvPr>
        </p:nvSpPr>
        <p:spPr>
          <a:ln/>
        </p:spPr>
        <p:txBody>
          <a:bodyPr/>
          <a:lstStyle>
            <a:lvl1pPr>
              <a:defRPr/>
            </a:lvl1pPr>
          </a:lstStyle>
          <a:p>
            <a:pPr>
              <a:defRPr/>
            </a:pPr>
            <a:fld id="{A9CDC190-EA79-4901-A3A4-9DEA36A768AC}" type="slidenum">
              <a:rPr lang="en-US" altLang="en-US"/>
              <a:pPr>
                <a:defRPr/>
              </a:pPr>
              <a:t>‹#›</a:t>
            </a:fld>
            <a:endParaRPr lang="en-US" altLang="en-US"/>
          </a:p>
        </p:txBody>
      </p:sp>
    </p:spTree>
    <p:extLst>
      <p:ext uri="{BB962C8B-B14F-4D97-AF65-F5344CB8AC3E}">
        <p14:creationId xmlns:p14="http://schemas.microsoft.com/office/powerpoint/2010/main" val="3217498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CC35252-E2E6-4C70-9ADF-857BCB6878D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DCD30C6-CBD6-42B3-B692-43F281D84C3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2BB80D7-7863-46BC-A739-7EA8C33CF003}"/>
              </a:ext>
            </a:extLst>
          </p:cNvPr>
          <p:cNvSpPr>
            <a:spLocks noGrp="1" noChangeArrowheads="1"/>
          </p:cNvSpPr>
          <p:nvPr>
            <p:ph type="sldNum" sz="quarter" idx="12"/>
          </p:nvPr>
        </p:nvSpPr>
        <p:spPr>
          <a:ln/>
        </p:spPr>
        <p:txBody>
          <a:bodyPr/>
          <a:lstStyle>
            <a:lvl1pPr>
              <a:defRPr/>
            </a:lvl1pPr>
          </a:lstStyle>
          <a:p>
            <a:pPr>
              <a:defRPr/>
            </a:pPr>
            <a:fld id="{84306734-8DD5-4BC0-B5E7-BECF6498FC76}" type="slidenum">
              <a:rPr lang="en-US" altLang="en-US"/>
              <a:pPr>
                <a:defRPr/>
              </a:pPr>
              <a:t>‹#›</a:t>
            </a:fld>
            <a:endParaRPr lang="en-US" altLang="en-US"/>
          </a:p>
        </p:txBody>
      </p:sp>
    </p:spTree>
    <p:extLst>
      <p:ext uri="{BB962C8B-B14F-4D97-AF65-F5344CB8AC3E}">
        <p14:creationId xmlns:p14="http://schemas.microsoft.com/office/powerpoint/2010/main" val="244473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E095D04-D0AE-4562-B894-69E5F16C7BCD}"/>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2BEEAD1-E280-4904-8E0B-73B26A3BE086}"/>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0DEB32CE-577E-4708-B139-C123AD7CC37F}"/>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4101" name="Rectangle 5">
            <a:extLst>
              <a:ext uri="{FF2B5EF4-FFF2-40B4-BE49-F238E27FC236}">
                <a16:creationId xmlns:a16="http://schemas.microsoft.com/office/drawing/2014/main" id="{1AB62D7C-D36E-4CD6-B992-27181954966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4102" name="Rectangle 6">
            <a:extLst>
              <a:ext uri="{FF2B5EF4-FFF2-40B4-BE49-F238E27FC236}">
                <a16:creationId xmlns:a16="http://schemas.microsoft.com/office/drawing/2014/main" id="{5CB0ABD4-F221-4847-9D05-9996CAB55B94}"/>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A1C3E7F7-446D-40CA-B176-3FD8DC148A87}" type="slidenum">
              <a:rPr lang="en-US" altLang="en-US"/>
              <a:pPr>
                <a:defRPr/>
              </a:pPr>
              <a:t>‹#›</a:t>
            </a:fld>
            <a:endParaRPr lang="en-US" altLang="en-US"/>
          </a:p>
        </p:txBody>
      </p:sp>
      <p:sp>
        <p:nvSpPr>
          <p:cNvPr id="1031" name="Freeform 7">
            <a:extLst>
              <a:ext uri="{FF2B5EF4-FFF2-40B4-BE49-F238E27FC236}">
                <a16:creationId xmlns:a16="http://schemas.microsoft.com/office/drawing/2014/main" id="{155F1C2C-00FE-4A98-B331-B8040DC21FF1}"/>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D65E6307-0592-46D4-8988-9AC512F3DFBC}"/>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A773448-9434-4635-B13C-F5A4D835C922}"/>
              </a:ext>
            </a:extLst>
          </p:cNvPr>
          <p:cNvSpPr>
            <a:spLocks noGrp="1" noChangeArrowheads="1"/>
          </p:cNvSpPr>
          <p:nvPr>
            <p:ph type="ctrTitle"/>
          </p:nvPr>
        </p:nvSpPr>
        <p:spPr/>
        <p:txBody>
          <a:bodyPr/>
          <a:lstStyle/>
          <a:p>
            <a:pPr eaLnBrk="1" hangingPunct="1"/>
            <a:r>
              <a:rPr lang="en-US" altLang="en-US" dirty="0"/>
              <a:t>Stat 414  - Day 6</a:t>
            </a:r>
          </a:p>
        </p:txBody>
      </p:sp>
      <p:sp>
        <p:nvSpPr>
          <p:cNvPr id="5123" name="Rectangle 3">
            <a:extLst>
              <a:ext uri="{FF2B5EF4-FFF2-40B4-BE49-F238E27FC236}">
                <a16:creationId xmlns:a16="http://schemas.microsoft.com/office/drawing/2014/main" id="{C4873D80-EB6F-461E-8342-5E0A32C3D2E9}"/>
              </a:ext>
            </a:extLst>
          </p:cNvPr>
          <p:cNvSpPr>
            <a:spLocks noGrp="1" noChangeArrowheads="1"/>
          </p:cNvSpPr>
          <p:nvPr>
            <p:ph type="subTitle" idx="1"/>
          </p:nvPr>
        </p:nvSpPr>
        <p:spPr/>
        <p:txBody>
          <a:bodyPr/>
          <a:lstStyle/>
          <a:p>
            <a:pPr eaLnBrk="1" hangingPunct="1"/>
            <a:r>
              <a:rPr lang="en-US" altLang="en-US" dirty="0"/>
              <a:t>Partial F tests</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EB8FB01F-2C30-4621-BCA4-B6CE7EE74557}"/>
                  </a:ext>
                </a:extLst>
              </p14:cNvPr>
              <p14:cNvContentPartPr/>
              <p14:nvPr/>
            </p14:nvContentPartPr>
            <p14:xfrm>
              <a:off x="849086" y="3605297"/>
              <a:ext cx="360" cy="13320"/>
            </p14:xfrm>
          </p:contentPart>
        </mc:Choice>
        <mc:Fallback xmlns="">
          <p:pic>
            <p:nvPicPr>
              <p:cNvPr id="5" name="Ink 4">
                <a:extLst>
                  <a:ext uri="{FF2B5EF4-FFF2-40B4-BE49-F238E27FC236}">
                    <a16:creationId xmlns:a16="http://schemas.microsoft.com/office/drawing/2014/main" id="{EB8FB01F-2C30-4621-BCA4-B6CE7EE74557}"/>
                  </a:ext>
                </a:extLst>
              </p:cNvPr>
              <p:cNvPicPr/>
              <p:nvPr/>
            </p:nvPicPr>
            <p:blipFill>
              <a:blip r:embed="rId3"/>
              <a:stretch>
                <a:fillRect/>
              </a:stretch>
            </p:blipFill>
            <p:spPr>
              <a:xfrm>
                <a:off x="837206" y="3593417"/>
                <a:ext cx="24120" cy="37080"/>
              </a:xfrm>
              <a:prstGeom prst="rect">
                <a:avLst/>
              </a:prstGeom>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4C513-6D1E-32F3-D24F-B646AFA49F22}"/>
              </a:ext>
            </a:extLst>
          </p:cNvPr>
          <p:cNvSpPr>
            <a:spLocks noGrp="1"/>
          </p:cNvSpPr>
          <p:nvPr>
            <p:ph type="title"/>
          </p:nvPr>
        </p:nvSpPr>
        <p:spPr/>
        <p:txBody>
          <a:bodyPr/>
          <a:lstStyle/>
          <a:p>
            <a:r>
              <a:rPr lang="en-US" dirty="0"/>
              <a:t>New </a:t>
            </a:r>
            <a:r>
              <a:rPr lang="en-US"/>
              <a:t>seats today</a:t>
            </a:r>
          </a:p>
        </p:txBody>
      </p:sp>
      <p:sp>
        <p:nvSpPr>
          <p:cNvPr id="3" name="Content Placeholder 2">
            <a:extLst>
              <a:ext uri="{FF2B5EF4-FFF2-40B4-BE49-F238E27FC236}">
                <a16:creationId xmlns:a16="http://schemas.microsoft.com/office/drawing/2014/main" id="{2D749AEB-D1F9-4605-1E1F-6FF1D8F7C8C1}"/>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8EA9B392-3935-ED67-C0B7-30ECBC19A321}"/>
              </a:ext>
            </a:extLst>
          </p:cNvPr>
          <p:cNvPicPr>
            <a:picLocks noChangeAspect="1"/>
          </p:cNvPicPr>
          <p:nvPr/>
        </p:nvPicPr>
        <p:blipFill>
          <a:blip r:embed="rId2"/>
          <a:stretch>
            <a:fillRect/>
          </a:stretch>
        </p:blipFill>
        <p:spPr>
          <a:xfrm>
            <a:off x="805603" y="1524000"/>
            <a:ext cx="7195397" cy="3128963"/>
          </a:xfrm>
          <a:prstGeom prst="rect">
            <a:avLst/>
          </a:prstGeom>
        </p:spPr>
      </p:pic>
    </p:spTree>
    <p:extLst>
      <p:ext uri="{BB962C8B-B14F-4D97-AF65-F5344CB8AC3E}">
        <p14:creationId xmlns:p14="http://schemas.microsoft.com/office/powerpoint/2010/main" val="4187074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41BA-E6F4-4C79-AC43-7928028B3B9B}"/>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2C61964C-C1D6-4FEF-B682-2040AA159EA8}"/>
              </a:ext>
            </a:extLst>
          </p:cNvPr>
          <p:cNvSpPr>
            <a:spLocks noGrp="1"/>
          </p:cNvSpPr>
          <p:nvPr>
            <p:ph idx="1"/>
          </p:nvPr>
        </p:nvSpPr>
        <p:spPr/>
        <p:txBody>
          <a:bodyPr>
            <a:normAutofit/>
          </a:bodyPr>
          <a:lstStyle/>
          <a:p>
            <a:r>
              <a:rPr lang="en-US" dirty="0"/>
              <a:t>Scatterplot matrix (direction, form, strength)</a:t>
            </a:r>
          </a:p>
          <a:p>
            <a:pPr lvl="1"/>
            <a:r>
              <a:rPr lang="en-US" dirty="0"/>
              <a:t>Associations among pairs of predictors</a:t>
            </a:r>
          </a:p>
          <a:p>
            <a:r>
              <a:rPr lang="en-US" dirty="0"/>
              <a:t>VIF relates to the linear dependence of one predictor from the others</a:t>
            </a:r>
          </a:p>
          <a:p>
            <a:r>
              <a:rPr lang="en-US" dirty="0"/>
              <a:t>Feature scaling</a:t>
            </a:r>
          </a:p>
          <a:p>
            <a:pPr lvl="1"/>
            <a:r>
              <a:rPr lang="en-US" dirty="0"/>
              <a:t>Centering</a:t>
            </a:r>
          </a:p>
          <a:p>
            <a:pPr lvl="1"/>
            <a:r>
              <a:rPr lang="en-US" dirty="0"/>
              <a:t>Standardizing</a:t>
            </a:r>
          </a:p>
          <a:p>
            <a:pPr lvl="1"/>
            <a:r>
              <a:rPr lang="en-US" dirty="0"/>
              <a:t>Min-Max</a:t>
            </a:r>
          </a:p>
        </p:txBody>
      </p:sp>
    </p:spTree>
    <p:extLst>
      <p:ext uri="{BB962C8B-B14F-4D97-AF65-F5344CB8AC3E}">
        <p14:creationId xmlns:p14="http://schemas.microsoft.com/office/powerpoint/2010/main" val="2755158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0135DF-DD93-F6D4-D538-9AA84145B169}"/>
              </a:ext>
            </a:extLst>
          </p:cNvPr>
          <p:cNvSpPr>
            <a:spLocks noGrp="1"/>
          </p:cNvSpPr>
          <p:nvPr>
            <p:ph idx="1"/>
          </p:nvPr>
        </p:nvSpPr>
        <p:spPr/>
        <p:txBody>
          <a:bodyPr>
            <a:normAutofit lnSpcReduction="10000"/>
          </a:bodyPr>
          <a:lstStyle/>
          <a:p>
            <a:pPr>
              <a:defRPr/>
            </a:pPr>
            <a:r>
              <a:rPr lang="en-US" dirty="0"/>
              <a:t>With both quadratics (x*x), </a:t>
            </a:r>
            <a:r>
              <a:rPr lang="en-US" b="1" dirty="0"/>
              <a:t>centering</a:t>
            </a:r>
            <a:r>
              <a:rPr lang="en-US" dirty="0"/>
              <a:t> the variables first can reduce multicollinearity between the variables</a:t>
            </a:r>
          </a:p>
          <a:p>
            <a:pPr>
              <a:defRPr/>
            </a:pPr>
            <a:endParaRPr lang="en-US" dirty="0"/>
          </a:p>
          <a:p>
            <a:pPr>
              <a:defRPr/>
            </a:pPr>
            <a:endParaRPr lang="en-US" dirty="0"/>
          </a:p>
          <a:p>
            <a:pPr>
              <a:defRPr/>
            </a:pPr>
            <a:endParaRPr lang="en-US" dirty="0"/>
          </a:p>
          <a:p>
            <a:pPr>
              <a:defRPr/>
            </a:pPr>
            <a:endParaRPr lang="en-US" dirty="0"/>
          </a:p>
          <a:p>
            <a:pPr>
              <a:defRPr/>
            </a:pPr>
            <a:r>
              <a:rPr lang="en-US" dirty="0"/>
              <a:t>Can also help with numerical stability</a:t>
            </a:r>
          </a:p>
          <a:p>
            <a:pPr>
              <a:defRPr/>
            </a:pPr>
            <a:r>
              <a:rPr lang="en-US" dirty="0"/>
              <a:t>Also helps with interpretation of intercept</a:t>
            </a:r>
          </a:p>
        </p:txBody>
      </p:sp>
      <p:pic>
        <p:nvPicPr>
          <p:cNvPr id="7" name="Picture 6">
            <a:extLst>
              <a:ext uri="{FF2B5EF4-FFF2-40B4-BE49-F238E27FC236}">
                <a16:creationId xmlns:a16="http://schemas.microsoft.com/office/drawing/2014/main" id="{1E7CFB9E-09EB-EA6C-EBC9-7B01E309C41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6138" y="2930525"/>
            <a:ext cx="3719512" cy="209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F06BEBD0-FD51-7B6F-CF40-543BD5574D0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46138" y="2759075"/>
            <a:ext cx="3719512"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itle 1">
            <a:extLst>
              <a:ext uri="{FF2B5EF4-FFF2-40B4-BE49-F238E27FC236}">
                <a16:creationId xmlns:a16="http://schemas.microsoft.com/office/drawing/2014/main" id="{D0DE275D-48DD-C85B-F34E-5C66CAD26A67}"/>
              </a:ext>
            </a:extLst>
          </p:cNvPr>
          <p:cNvSpPr>
            <a:spLocks noGrp="1" noChangeArrowheads="1"/>
          </p:cNvSpPr>
          <p:nvPr>
            <p:ph type="title"/>
          </p:nvPr>
        </p:nvSpPr>
        <p:spPr/>
        <p:txBody>
          <a:bodyPr/>
          <a:lstStyle/>
          <a:p>
            <a:r>
              <a:rPr lang="en-US" altLang="en-US"/>
              <a:t>Centering</a:t>
            </a:r>
          </a:p>
        </p:txBody>
      </p:sp>
      <p:pic>
        <p:nvPicPr>
          <p:cNvPr id="5" name="Picture 4">
            <a:extLst>
              <a:ext uri="{FF2B5EF4-FFF2-40B4-BE49-F238E27FC236}">
                <a16:creationId xmlns:a16="http://schemas.microsoft.com/office/drawing/2014/main" id="{0DCD1D14-9790-6B5D-59AA-3699C82145F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60925" y="2819400"/>
            <a:ext cx="3143250"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897A1DED-8F45-5354-C7C1-CBD8AE51ADC9}"/>
              </a:ext>
            </a:extLst>
          </p:cNvPr>
          <p:cNvSpPr txBox="1">
            <a:spLocks noChangeArrowheads="1"/>
          </p:cNvSpPr>
          <p:nvPr/>
        </p:nvSpPr>
        <p:spPr bwMode="auto">
          <a:xfrm>
            <a:off x="7086600" y="45291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Year – mean(Year)</a:t>
            </a:r>
          </a:p>
        </p:txBody>
      </p:sp>
      <p:pic>
        <p:nvPicPr>
          <p:cNvPr id="4" name="Picture 3">
            <a:extLst>
              <a:ext uri="{FF2B5EF4-FFF2-40B4-BE49-F238E27FC236}">
                <a16:creationId xmlns:a16="http://schemas.microsoft.com/office/drawing/2014/main" id="{3974CF85-D15F-80AA-EB87-3334FD29EAB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2900363"/>
            <a:ext cx="3349625"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0AE6-C4C9-BEAD-EB78-0EF3550103C3}"/>
              </a:ext>
            </a:extLst>
          </p:cNvPr>
          <p:cNvSpPr>
            <a:spLocks noGrp="1"/>
          </p:cNvSpPr>
          <p:nvPr>
            <p:ph type="title"/>
          </p:nvPr>
        </p:nvSpPr>
        <p:spPr/>
        <p:txBody>
          <a:bodyPr/>
          <a:lstStyle/>
          <a:p>
            <a:r>
              <a:rPr lang="en-US" dirty="0"/>
              <a:t>Pace of Life</a:t>
            </a:r>
          </a:p>
        </p:txBody>
      </p:sp>
      <p:sp>
        <p:nvSpPr>
          <p:cNvPr id="3" name="Content Placeholder 2">
            <a:extLst>
              <a:ext uri="{FF2B5EF4-FFF2-40B4-BE49-F238E27FC236}">
                <a16:creationId xmlns:a16="http://schemas.microsoft.com/office/drawing/2014/main" id="{4C91D7A0-A423-F269-2C6D-DC8714DE5ED1}"/>
              </a:ext>
            </a:extLst>
          </p:cNvPr>
          <p:cNvSpPr>
            <a:spLocks noGrp="1"/>
          </p:cNvSpPr>
          <p:nvPr>
            <p:ph idx="1"/>
          </p:nvPr>
        </p:nvSpPr>
        <p:spPr>
          <a:xfrm>
            <a:off x="457200" y="1641390"/>
            <a:ext cx="8229600" cy="4530725"/>
          </a:xfrm>
        </p:spPr>
        <p:txBody>
          <a:bodyPr/>
          <a:lstStyle/>
          <a:p>
            <a:r>
              <a:rPr lang="en-US" dirty="0"/>
              <a:t>Four factors</a:t>
            </a:r>
          </a:p>
          <a:p>
            <a:pPr lvl="1"/>
            <a:r>
              <a:rPr lang="en-US" dirty="0"/>
              <a:t>“To compensate for these distortions we combined the scores from the four sets of measurements, creating an overall index of the pace of life in each city. First we normalized the scores, so that they all extended over the same range (an operation that has the effect of assigning equal weight to all four factors); then we added the normalized values.”</a:t>
            </a:r>
          </a:p>
          <a:p>
            <a:endParaRPr lang="en-US" dirty="0"/>
          </a:p>
        </p:txBody>
      </p:sp>
    </p:spTree>
    <p:extLst>
      <p:ext uri="{BB962C8B-B14F-4D97-AF65-F5344CB8AC3E}">
        <p14:creationId xmlns:p14="http://schemas.microsoft.com/office/powerpoint/2010/main" val="3461182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2E33F-C4E8-E6FE-099B-BDF5AAF5242B}"/>
              </a:ext>
            </a:extLst>
          </p:cNvPr>
          <p:cNvSpPr>
            <a:spLocks noGrp="1"/>
          </p:cNvSpPr>
          <p:nvPr>
            <p:ph type="title"/>
          </p:nvPr>
        </p:nvSpPr>
        <p:spPr/>
        <p:txBody>
          <a:bodyPr/>
          <a:lstStyle/>
          <a:p>
            <a:r>
              <a:rPr lang="en-US" dirty="0"/>
              <a:t>Output (Model 3)</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340D4B1-124A-9996-838D-470E36AB032B}"/>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r>
                  <a:rPr lang="en-US" dirty="0"/>
                  <a:t>Overall F-test</a:t>
                </a:r>
              </a:p>
              <a:p>
                <a:pPr lvl="1"/>
                <a:r>
                  <a:rPr lang="en-US" dirty="0"/>
                  <a:t>H</a:t>
                </a:r>
                <a:r>
                  <a:rPr lang="en-US" baseline="-25000" dirty="0"/>
                  <a:t>0</a:t>
                </a:r>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𝑝𝑖</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𝑁𝐸</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𝑆</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𝑊</m:t>
                        </m:r>
                      </m:sub>
                    </m:sSub>
                    <m:r>
                      <a:rPr lang="en-US" b="0" i="1" smtClean="0">
                        <a:latin typeface="Cambria Math" panose="02040503050406030204" pitchFamily="18" charset="0"/>
                      </a:rPr>
                      <m:t>=0</m:t>
                    </m:r>
                  </m:oMath>
                </a14:m>
                <a:endParaRPr lang="en-US" dirty="0"/>
              </a:p>
            </p:txBody>
          </p:sp>
        </mc:Choice>
        <mc:Fallback>
          <p:sp>
            <p:nvSpPr>
              <p:cNvPr id="3" name="Content Placeholder 2">
                <a:extLst>
                  <a:ext uri="{FF2B5EF4-FFF2-40B4-BE49-F238E27FC236}">
                    <a16:creationId xmlns:a16="http://schemas.microsoft.com/office/drawing/2014/main" id="{3340D4B1-124A-9996-838D-470E36AB032B}"/>
                  </a:ext>
                </a:extLst>
              </p:cNvPr>
              <p:cNvSpPr>
                <a:spLocks noGrp="1" noRot="1" noChangeAspect="1" noMove="1" noResize="1" noEditPoints="1" noAdjustHandles="1" noChangeArrowheads="1" noChangeShapeType="1" noTextEdit="1"/>
              </p:cNvSpPr>
              <p:nvPr>
                <p:ph idx="1"/>
              </p:nvPr>
            </p:nvSpPr>
            <p:spPr>
              <a:blipFill>
                <a:blip r:embed="rId2"/>
                <a:stretch>
                  <a:fillRect l="-593"/>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EFD97BA3-3E29-C4AE-5D08-A7F1661D234E}"/>
              </a:ext>
            </a:extLst>
          </p:cNvPr>
          <p:cNvPicPr>
            <a:picLocks noChangeAspect="1"/>
          </p:cNvPicPr>
          <p:nvPr/>
        </p:nvPicPr>
        <p:blipFill>
          <a:blip r:embed="rId3"/>
          <a:stretch>
            <a:fillRect/>
          </a:stretch>
        </p:blipFill>
        <p:spPr>
          <a:xfrm>
            <a:off x="233362" y="1371600"/>
            <a:ext cx="8677275" cy="3467100"/>
          </a:xfrm>
          <a:prstGeom prst="rect">
            <a:avLst/>
          </a:prstGeom>
        </p:spPr>
      </p:pic>
    </p:spTree>
    <p:extLst>
      <p:ext uri="{BB962C8B-B14F-4D97-AF65-F5344CB8AC3E}">
        <p14:creationId xmlns:p14="http://schemas.microsoft.com/office/powerpoint/2010/main" val="306006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A085-87FD-A6EC-AE32-BAA78A9AE843}"/>
              </a:ext>
            </a:extLst>
          </p:cNvPr>
          <p:cNvSpPr>
            <a:spLocks noGrp="1"/>
          </p:cNvSpPr>
          <p:nvPr>
            <p:ph type="title"/>
          </p:nvPr>
        </p:nvSpPr>
        <p:spPr/>
        <p:txBody>
          <a:bodyPr/>
          <a:lstStyle/>
          <a:p>
            <a:r>
              <a:rPr lang="en-US" dirty="0"/>
              <a:t>Partial F-test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E6FF311-919C-BD54-1D10-46B651EA7266}"/>
                  </a:ext>
                </a:extLst>
              </p:cNvPr>
              <p:cNvSpPr>
                <a:spLocks noGrp="1"/>
              </p:cNvSpPr>
              <p:nvPr>
                <p:ph idx="1"/>
              </p:nvPr>
            </p:nvSpPr>
            <p:spPr/>
            <p:txBody>
              <a:bodyPr/>
              <a:lstStyle/>
              <a:p>
                <a:r>
                  <a:rPr lang="en-US" dirty="0"/>
                  <a:t>SSError from “reduced” model: 701.21</a:t>
                </a:r>
              </a:p>
              <a:p>
                <a:r>
                  <a:rPr lang="en-US" dirty="0" err="1"/>
                  <a:t>SSError</a:t>
                </a:r>
                <a:r>
                  <a:rPr lang="en-US" dirty="0"/>
                  <a:t> from “full” model: 653.73</a:t>
                </a:r>
              </a:p>
              <a:p>
                <a:r>
                  <a:rPr lang="en-US" dirty="0"/>
                  <a:t>Difference in model </a:t>
                </a:r>
                <a:r>
                  <a:rPr lang="en-US" dirty="0" err="1"/>
                  <a:t>df</a:t>
                </a:r>
                <a:r>
                  <a:rPr lang="en-US" dirty="0"/>
                  <a:t>: 3 (adding region)</a:t>
                </a:r>
              </a:p>
              <a:p>
                <a:r>
                  <a:rPr lang="en-US" dirty="0"/>
                  <a:t>F = (47.48/3)/(21.088) = 0.7505</a:t>
                </a:r>
              </a:p>
              <a:p>
                <a:pPr lvl="1"/>
                <a:r>
                  <a:rPr lang="en-US" dirty="0"/>
                  <a:t>Alternative: (.313 - .2632)/3 / (1-.313)/31</a:t>
                </a:r>
              </a:p>
              <a:p>
                <a:pPr lvl="1"/>
                <a:r>
                  <a:rPr lang="en-US" dirty="0" err="1"/>
                  <a:t>Df</a:t>
                </a:r>
                <a:r>
                  <a:rPr lang="en-US" dirty="0"/>
                  <a:t> = 3, 31</a:t>
                </a:r>
              </a:p>
              <a:p>
                <a:pPr lvl="1"/>
                <a:r>
                  <a:rPr lang="en-US" dirty="0"/>
                  <a:t>H</a:t>
                </a:r>
                <a:r>
                  <a:rPr lang="en-US" baseline="-25000" dirty="0"/>
                  <a:t>0</a:t>
                </a:r>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𝑁𝐸</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𝑆</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𝑊</m:t>
                        </m:r>
                      </m:sub>
                    </m:sSub>
                    <m:r>
                      <a:rPr lang="en-US" b="0" i="1" smtClean="0">
                        <a:latin typeface="Cambria Math" panose="02040503050406030204" pitchFamily="18" charset="0"/>
                      </a:rPr>
                      <m:t>=0</m:t>
                    </m:r>
                  </m:oMath>
                </a14:m>
                <a:endParaRPr lang="en-US" b="0" dirty="0"/>
              </a:p>
              <a:p>
                <a:pPr lvl="1"/>
                <a:r>
                  <a:rPr lang="en-US" dirty="0"/>
                  <a:t>Applying Ho to model 3 gives us model 1</a:t>
                </a:r>
              </a:p>
            </p:txBody>
          </p:sp>
        </mc:Choice>
        <mc:Fallback>
          <p:sp>
            <p:nvSpPr>
              <p:cNvPr id="3" name="Content Placeholder 2">
                <a:extLst>
                  <a:ext uri="{FF2B5EF4-FFF2-40B4-BE49-F238E27FC236}">
                    <a16:creationId xmlns:a16="http://schemas.microsoft.com/office/drawing/2014/main" id="{2E6FF311-919C-BD54-1D10-46B651EA7266}"/>
                  </a:ext>
                </a:extLst>
              </p:cNvPr>
              <p:cNvSpPr>
                <a:spLocks noGrp="1" noRot="1" noChangeAspect="1" noMove="1" noResize="1" noEditPoints="1" noAdjustHandles="1" noChangeArrowheads="1" noChangeShapeType="1" noTextEdit="1"/>
              </p:cNvSpPr>
              <p:nvPr>
                <p:ph idx="1"/>
              </p:nvPr>
            </p:nvSpPr>
            <p:spPr>
              <a:blipFill>
                <a:blip r:embed="rId2"/>
                <a:stretch>
                  <a:fillRect l="-593" t="-1750"/>
                </a:stretch>
              </a:blipFill>
            </p:spPr>
            <p:txBody>
              <a:bodyPr/>
              <a:lstStyle/>
              <a:p>
                <a:r>
                  <a:rPr lang="en-US">
                    <a:noFill/>
                  </a:rPr>
                  <a:t> </a:t>
                </a:r>
              </a:p>
            </p:txBody>
          </p:sp>
        </mc:Fallback>
      </mc:AlternateContent>
    </p:spTree>
    <p:extLst>
      <p:ext uri="{BB962C8B-B14F-4D97-AF65-F5344CB8AC3E}">
        <p14:creationId xmlns:p14="http://schemas.microsoft.com/office/powerpoint/2010/main" val="244337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7F79-98A4-8D9A-D0EC-C6743772307E}"/>
              </a:ext>
            </a:extLst>
          </p:cNvPr>
          <p:cNvSpPr>
            <a:spLocks noGrp="1"/>
          </p:cNvSpPr>
          <p:nvPr>
            <p:ph type="title"/>
          </p:nvPr>
        </p:nvSpPr>
        <p:spPr/>
        <p:txBody>
          <a:bodyPr/>
          <a:lstStyle/>
          <a:p>
            <a:r>
              <a:rPr lang="en-US" dirty="0"/>
              <a:t>Pace Index after adjusting for region</a:t>
            </a:r>
          </a:p>
        </p:txBody>
      </p:sp>
      <p:sp>
        <p:nvSpPr>
          <p:cNvPr id="3" name="Content Placeholder 2">
            <a:extLst>
              <a:ext uri="{FF2B5EF4-FFF2-40B4-BE49-F238E27FC236}">
                <a16:creationId xmlns:a16="http://schemas.microsoft.com/office/drawing/2014/main" id="{0F1E120E-FD0C-C5D0-EE76-D1249CBA7BA1}"/>
              </a:ext>
            </a:extLst>
          </p:cNvPr>
          <p:cNvSpPr>
            <a:spLocks noGrp="1"/>
          </p:cNvSpPr>
          <p:nvPr>
            <p:ph idx="1"/>
          </p:nvPr>
        </p:nvSpPr>
        <p:spPr/>
        <p:txBody>
          <a:bodyPr/>
          <a:lstStyle/>
          <a:p>
            <a:r>
              <a:rPr lang="en-US" dirty="0"/>
              <a:t>Adding </a:t>
            </a:r>
            <a:r>
              <a:rPr lang="en-US" dirty="0" err="1"/>
              <a:t>paceindex</a:t>
            </a:r>
            <a:r>
              <a:rPr lang="en-US" dirty="0"/>
              <a:t> on top of region/after adjusting for region</a:t>
            </a:r>
          </a:p>
          <a:p>
            <a:pPr lvl="1"/>
            <a:r>
              <a:rPr lang="en-US" dirty="0"/>
              <a:t>t-statistic = 2.257 (</a:t>
            </a:r>
            <a:r>
              <a:rPr lang="en-US" dirty="0" err="1"/>
              <a:t>df</a:t>
            </a:r>
            <a:r>
              <a:rPr lang="en-US" dirty="0"/>
              <a:t> = 31)</a:t>
            </a:r>
          </a:p>
          <a:p>
            <a:pPr lvl="1"/>
            <a:r>
              <a:rPr lang="en-US" dirty="0"/>
              <a:t>F = (761.11-653.73)/1 / 21.088 = 5.09 (</a:t>
            </a:r>
            <a:r>
              <a:rPr lang="en-US" dirty="0" err="1"/>
              <a:t>df</a:t>
            </a:r>
            <a:r>
              <a:rPr lang="en-US" dirty="0"/>
              <a:t> = 1, 31)</a:t>
            </a:r>
          </a:p>
          <a:p>
            <a:pPr lvl="2"/>
            <a:r>
              <a:rPr lang="en-US" dirty="0" err="1"/>
              <a:t>anova</a:t>
            </a:r>
            <a:r>
              <a:rPr lang="en-US" dirty="0"/>
              <a:t>(model2, model3)</a:t>
            </a:r>
          </a:p>
          <a:p>
            <a:pPr lvl="1"/>
            <a:r>
              <a:rPr lang="en-US" dirty="0" err="1">
                <a:solidFill>
                  <a:srgbClr val="FF0000"/>
                </a:solidFill>
              </a:rPr>
              <a:t>A</a:t>
            </a:r>
            <a:r>
              <a:rPr lang="en-US" dirty="0" err="1"/>
              <a:t>nova</a:t>
            </a:r>
            <a:r>
              <a:rPr lang="en-US" dirty="0"/>
              <a:t>(model3, type = 2)</a:t>
            </a:r>
          </a:p>
          <a:p>
            <a:pPr lvl="1"/>
            <a:r>
              <a:rPr lang="en-US" dirty="0"/>
              <a:t>Type 1 </a:t>
            </a:r>
            <a:r>
              <a:rPr lang="en-US" dirty="0" err="1"/>
              <a:t>anova</a:t>
            </a:r>
            <a:r>
              <a:rPr lang="en-US" dirty="0"/>
              <a:t> with </a:t>
            </a:r>
            <a:r>
              <a:rPr lang="en-US" dirty="0" err="1"/>
              <a:t>paceindex</a:t>
            </a:r>
            <a:r>
              <a:rPr lang="en-US" dirty="0"/>
              <a:t> added last</a:t>
            </a:r>
          </a:p>
        </p:txBody>
      </p:sp>
    </p:spTree>
    <p:extLst>
      <p:ext uri="{BB962C8B-B14F-4D97-AF65-F5344CB8AC3E}">
        <p14:creationId xmlns:p14="http://schemas.microsoft.com/office/powerpoint/2010/main" val="68672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9073B-C880-4ADB-84B0-F02404549081}"/>
              </a:ext>
            </a:extLst>
          </p:cNvPr>
          <p:cNvSpPr>
            <a:spLocks noGrp="1"/>
          </p:cNvSpPr>
          <p:nvPr>
            <p:ph type="title"/>
          </p:nvPr>
        </p:nvSpPr>
        <p:spPr/>
        <p:txBody>
          <a:bodyPr/>
          <a:lstStyle/>
          <a:p>
            <a:r>
              <a:rPr lang="en-US" dirty="0"/>
              <a:t>To Do</a:t>
            </a:r>
          </a:p>
        </p:txBody>
      </p:sp>
      <p:sp>
        <p:nvSpPr>
          <p:cNvPr id="3" name="Content Placeholder 2">
            <a:extLst>
              <a:ext uri="{FF2B5EF4-FFF2-40B4-BE49-F238E27FC236}">
                <a16:creationId xmlns:a16="http://schemas.microsoft.com/office/drawing/2014/main" id="{055F0A95-1C6B-45C3-B5CF-18EFD42459FE}"/>
              </a:ext>
            </a:extLst>
          </p:cNvPr>
          <p:cNvSpPr>
            <a:spLocks noGrp="1"/>
          </p:cNvSpPr>
          <p:nvPr>
            <p:ph idx="1"/>
          </p:nvPr>
        </p:nvSpPr>
        <p:spPr/>
        <p:txBody>
          <a:bodyPr/>
          <a:lstStyle/>
          <a:p>
            <a:r>
              <a:rPr lang="en-US" dirty="0"/>
              <a:t>Quiz 6</a:t>
            </a:r>
          </a:p>
          <a:p>
            <a:r>
              <a:rPr lang="en-US" dirty="0" err="1"/>
              <a:t>Cont</a:t>
            </a:r>
            <a:r>
              <a:rPr lang="en-US" dirty="0"/>
              <a:t> HW 2 </a:t>
            </a:r>
          </a:p>
          <a:p>
            <a:pPr lvl="1"/>
            <a:r>
              <a:rPr lang="en-US" dirty="0"/>
              <a:t>Can start later problems based on lots of details in HW assignment…</a:t>
            </a:r>
          </a:p>
        </p:txBody>
      </p:sp>
    </p:spTree>
    <p:extLst>
      <p:ext uri="{BB962C8B-B14F-4D97-AF65-F5344CB8AC3E}">
        <p14:creationId xmlns:p14="http://schemas.microsoft.com/office/powerpoint/2010/main" val="1206356286"/>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25839</TotalTime>
  <Words>336</Words>
  <Application>Microsoft Office PowerPoint</Application>
  <PresentationFormat>On-screen Show (4:3)</PresentationFormat>
  <Paragraphs>54</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Cambria Math</vt:lpstr>
      <vt:lpstr>Garamond</vt:lpstr>
      <vt:lpstr>Wingdings</vt:lpstr>
      <vt:lpstr>Edge</vt:lpstr>
      <vt:lpstr>Stat 414  - Day 6</vt:lpstr>
      <vt:lpstr>New seats today</vt:lpstr>
      <vt:lpstr>Last time</vt:lpstr>
      <vt:lpstr>Centering</vt:lpstr>
      <vt:lpstr>Pace of Life</vt:lpstr>
      <vt:lpstr>Output (Model 3)</vt:lpstr>
      <vt:lpstr>Partial F-test</vt:lpstr>
      <vt:lpstr>Pace Index after adjusting for region</vt:lpstr>
      <vt:lpstr>To Do</vt:lpstr>
    </vt:vector>
  </TitlesOfParts>
  <Company>CAL POLY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212</dc:title>
  <dc:creator>default</dc:creator>
  <cp:lastModifiedBy>Beth L. Chance</cp:lastModifiedBy>
  <cp:revision>136</cp:revision>
  <dcterms:created xsi:type="dcterms:W3CDTF">2004-02-09T18:20:14Z</dcterms:created>
  <dcterms:modified xsi:type="dcterms:W3CDTF">2023-10-03T16:13:47Z</dcterms:modified>
</cp:coreProperties>
</file>