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5" r:id="rId3"/>
    <p:sldId id="342" r:id="rId4"/>
    <p:sldId id="356" r:id="rId5"/>
    <p:sldId id="329" r:id="rId6"/>
    <p:sldId id="349" r:id="rId7"/>
    <p:sldId id="350" r:id="rId8"/>
    <p:sldId id="351" r:id="rId9"/>
    <p:sldId id="357" r:id="rId10"/>
    <p:sldId id="348" r:id="rId11"/>
    <p:sldId id="344" r:id="rId12"/>
    <p:sldId id="346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605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FAF4F10-BFAA-43F4-BE28-E40CF419F4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2C0F54C-2824-4A6C-8EFA-C8190DBED0E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99F2D295-2E97-459C-BC41-779D369B3A7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187087C7-379D-4F39-B22E-82CB7F79D0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223C5990-7E11-4822-829C-F84ADA4DDC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</inkml:traceFormat>
        <inkml:channelProperties>
          <inkml:channelProperty channel="X" name="resolution" value="28.31858" units="1/cm"/>
          <inkml:channelProperty channel="Y" name="resolution" value="28.36879" units="1/cm"/>
        </inkml:channelProperties>
      </inkml:inkSource>
      <inkml:timestamp xml:id="ts0" timeString="2013-09-23T03:50:37.4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0,'0'36,"0"-36,0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E6A2B7-B632-4EE6-8097-46819EA7DF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9EBC51-FCC8-40A3-A76A-C0ED8E948C4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AD456BB-0ABA-45A5-AFDD-3794E16F442D}" type="datetimeFigureOut">
              <a:rPr lang="en-US"/>
              <a:pPr>
                <a:defRPr/>
              </a:pPr>
              <a:t>10/1/2023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FAD3CBB-81C9-44E8-8969-EDB721ABF11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D0E8903-04CF-4F11-811D-F560AE17FC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C1547-D197-4173-9B86-0739B35C42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3AED80-27E1-4821-A441-CA13657527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450B28-523A-4D3E-8BB3-89728B912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AE01FE8B-5369-F376-7FB9-15EE0980F7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7C5228AC-2F3D-EE0D-029B-7E52999742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Never a bad idea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2666B744-04CE-55E1-C812-3203423161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D15316A-E263-4A3C-B566-1F3379149E34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3C3DB6AB-5B57-4281-9C3B-86CA661F5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832F1F8F-BC97-4267-8283-28EA53166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2AB06EB-1517-49C4-8755-0678639A1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1AEAB3D-29A6-447D-9200-1CAB3F618B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57B4A4F-44F8-416F-BBFD-8C40170FD5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DF9FC-2FB6-49DF-AFD8-6E52F41C3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90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51302F-1B44-4101-B899-11E280A91F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CD1F16-FF0B-4109-A94C-7FE2033E45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ADC71A-840E-4B5B-BE65-E02F6656C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6AC83-A0AF-403B-8E8A-858151BB80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67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84DA46-967A-4C68-ADDD-35DC104310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C58994-EAEF-4309-9C71-188F67445F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475C81-A452-4D7C-95AF-5291FFE6B0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36047-7CFF-46AF-A7CF-74B7AE35E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15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D3340E-5966-4C9A-9DA7-E676C4A8DE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E074E3-DB50-4C1C-A00D-16B142910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0700AC-BCA4-4179-84C8-1AB6C3415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3C716-E1FC-4F3D-B291-FE5416ADCD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71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C7D10D-163E-4F9B-88AA-F4BAFD5AD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B2C862-A3AD-439C-A6D6-C6F254539B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29DE0F-99DC-43E6-8A95-2ED49FA748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7BA79-FD2F-4243-BD7A-8C022B7317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89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91E220-8B38-42DE-9684-AE15723B4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F75ABC-48C1-4856-B1F0-37D107AB4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085824-34A2-4512-9A0B-DE8CCC2746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5886F-106D-4113-8F44-E3E111ACBA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2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D2DAFF-2772-4071-AB46-CAC79E84ED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2509BB3-8E4C-4A0F-9E29-76948029B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65CF67A-62D5-44B4-9994-060F60B2EA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86DF0-3634-4066-9D3C-AD5F78EDA1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77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5B49FF-7C91-46EC-9C33-7CD9A26FD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CFC2F1-C208-43D6-99C5-92958E3BCD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1D0A51-8382-4302-90AC-9251A86A4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269B0-8601-4084-8065-1C2F3AE9B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294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386BCF9-E47C-4CEE-9A24-1A4B59110E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0B1EE86-9663-41B6-8FC1-1A4CFE6BF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739BD2-EBE8-4FE0-8E52-8045B72BE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E4546-CFCC-4C8E-931B-09610DD27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02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8C0BC-695A-473D-A08C-0D798A4C5B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230252-FC88-4C89-8453-B2BEE11F9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B1C56D-6828-4102-8CE6-85DA23EA16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DC190-EA79-4901-A3A4-9DEA36A76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49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C35252-E2E6-4C70-9ADF-857BCB687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CD30C6-CBD6-42B3-B692-43F281D84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BB80D7-7863-46BC-A739-7EA8C33CF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06734-8DD5-4BC0-B5E7-BECF6498F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73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E095D04-D0AE-4562-B894-69E5F16C7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2BEEAD1-E280-4904-8E0B-73B26A3BE0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DEB32CE-577E-4708-B139-C123AD7CC3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AB62D7C-D36E-4CD6-B992-2718195496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CB0ABD4-F221-4847-9D05-9996CAB55B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A1C3E7F7-446D-40CA-B176-3FD8DC148A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155F1C2C-00FE-4A98-B331-B8040DC21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65E6307-0592-46D4-8988-9AC512F3D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A773448-9434-4635-B13C-F5A4D835C9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414  - Day 5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4873D80-EB6F-461E-8342-5E0A32C3D2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Multiple regression review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B8FB01F-2C30-4621-BCA4-B6CE7EE74557}"/>
                  </a:ext>
                </a:extLst>
              </p14:cNvPr>
              <p14:cNvContentPartPr/>
              <p14:nvPr/>
            </p14:nvContentPartPr>
            <p14:xfrm>
              <a:off x="849086" y="3605297"/>
              <a:ext cx="360" cy="13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B8FB01F-2C30-4621-BCA4-B6CE7EE745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7206" y="3593417"/>
                <a:ext cx="24120" cy="37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EF8C7-B851-6FB8-0BA9-9F0C02393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Multicollinearity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A57E31-1EB1-12F8-E2E6-B47DC45B85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Doesn’t show up in residual plots but sometimes can spot something (e.g., sign of a coefficient) not making sense in context</a:t>
                </a:r>
              </a:p>
              <a:p>
                <a14:m>
                  <m:oMath xmlns:m="http://schemas.openxmlformats.org/officeDocument/2006/math">
                    <m:r>
                      <a:rPr lang="en-US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𝑉𝐼</m:t>
                    </m:r>
                    <m:sSub>
                      <m:sSubPr>
                        <m:ctrlPr>
                          <a:rPr lang="en-US" sz="36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=1/(1−</m:t>
                    </m:r>
                    <m:sSubSup>
                      <m:sSubSupPr>
                        <m:ctrlPr>
                          <a:rPr lang="en-US" sz="36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 is the coefficient of determination regression </a:t>
                </a:r>
                <a:r>
                  <a:rPr lang="en-US" sz="240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x</a:t>
                </a:r>
                <a:r>
                  <a:rPr lang="en-US" sz="2400" i="1" baseline="-25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i</a:t>
                </a:r>
                <a:r>
                  <a:rPr lang="en-US" sz="2400" i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against all of the other explanatory variables in the model</a:t>
                </a:r>
                <a:endParaRPr lang="en-US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A57E31-1EB1-12F8-E2E6-B47DC45B85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6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>
            <a:extLst>
              <a:ext uri="{FF2B5EF4-FFF2-40B4-BE49-F238E27FC236}">
                <a16:creationId xmlns:a16="http://schemas.microsoft.com/office/drawing/2014/main" id="{E9F31ADF-B165-2F8D-E9E0-4941EFAF1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0" t="6694" r="17700" b="6276"/>
          <a:stretch>
            <a:fillRect/>
          </a:stretch>
        </p:blipFill>
        <p:spPr bwMode="auto">
          <a:xfrm>
            <a:off x="609600" y="4170362"/>
            <a:ext cx="35814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C3D5FE5-2C8E-9814-2035-5EA2D5D8FF49}"/>
              </a:ext>
            </a:extLst>
          </p:cNvPr>
          <p:cNvCxnSpPr/>
          <p:nvPr/>
        </p:nvCxnSpPr>
        <p:spPr>
          <a:xfrm flipV="1">
            <a:off x="3429000" y="4800600"/>
            <a:ext cx="0" cy="914400"/>
          </a:xfrm>
          <a:prstGeom prst="straightConnector1">
            <a:avLst/>
          </a:prstGeom>
          <a:ln cap="rnd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4B0C1B8-2D29-2408-8B96-4EDE05DF714C}"/>
              </a:ext>
            </a:extLst>
          </p:cNvPr>
          <p:cNvCxnSpPr>
            <a:cxnSpLocks/>
          </p:cNvCxnSpPr>
          <p:nvPr/>
        </p:nvCxnSpPr>
        <p:spPr>
          <a:xfrm flipV="1">
            <a:off x="1752600" y="5715000"/>
            <a:ext cx="0" cy="152400"/>
          </a:xfrm>
          <a:prstGeom prst="straightConnector1">
            <a:avLst/>
          </a:prstGeom>
          <a:ln cap="rnd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245B7BA-5EB6-6F49-9CFA-EE2DFF80B1F1}"/>
              </a:ext>
            </a:extLst>
          </p:cNvPr>
          <p:cNvCxnSpPr>
            <a:cxnSpLocks/>
          </p:cNvCxnSpPr>
          <p:nvPr/>
        </p:nvCxnSpPr>
        <p:spPr>
          <a:xfrm flipV="1">
            <a:off x="2209800" y="4876800"/>
            <a:ext cx="0" cy="685800"/>
          </a:xfrm>
          <a:prstGeom prst="straightConnector1">
            <a:avLst/>
          </a:prstGeom>
          <a:ln cap="rnd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4791CC9-3B54-6FF5-FA30-F1E35F5BAB96}"/>
              </a:ext>
            </a:extLst>
          </p:cNvPr>
          <p:cNvCxnSpPr>
            <a:cxnSpLocks/>
          </p:cNvCxnSpPr>
          <p:nvPr/>
        </p:nvCxnSpPr>
        <p:spPr>
          <a:xfrm flipV="1">
            <a:off x="2819400" y="5257800"/>
            <a:ext cx="0" cy="762000"/>
          </a:xfrm>
          <a:prstGeom prst="straightConnector1">
            <a:avLst/>
          </a:prstGeom>
          <a:ln cap="rnd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>
            <a:extLst>
              <a:ext uri="{FF2B5EF4-FFF2-40B4-BE49-F238E27FC236}">
                <a16:creationId xmlns:a16="http://schemas.microsoft.com/office/drawing/2014/main" id="{E60C8463-971C-B9F9-EB49-CE88FCFEF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0" t="6694" r="17700" b="6276"/>
          <a:stretch>
            <a:fillRect/>
          </a:stretch>
        </p:blipFill>
        <p:spPr bwMode="auto">
          <a:xfrm>
            <a:off x="4572000" y="4148137"/>
            <a:ext cx="35814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9B065C3-41EE-72AF-A289-FEB0CF5DE25C}"/>
              </a:ext>
            </a:extLst>
          </p:cNvPr>
          <p:cNvCxnSpPr>
            <a:cxnSpLocks/>
          </p:cNvCxnSpPr>
          <p:nvPr/>
        </p:nvCxnSpPr>
        <p:spPr>
          <a:xfrm flipV="1">
            <a:off x="5943600" y="5334000"/>
            <a:ext cx="0" cy="453081"/>
          </a:xfrm>
          <a:prstGeom prst="straightConnector1">
            <a:avLst/>
          </a:prstGeom>
          <a:ln cap="rnd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ECE3515-5A50-7521-7B9C-7D196495D3E8}"/>
              </a:ext>
            </a:extLst>
          </p:cNvPr>
          <p:cNvCxnSpPr>
            <a:cxnSpLocks/>
          </p:cNvCxnSpPr>
          <p:nvPr/>
        </p:nvCxnSpPr>
        <p:spPr>
          <a:xfrm flipV="1">
            <a:off x="6858000" y="4953000"/>
            <a:ext cx="0" cy="762000"/>
          </a:xfrm>
          <a:prstGeom prst="straightConnector1">
            <a:avLst/>
          </a:prstGeom>
          <a:ln cap="rnd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58A50B8-825B-6DA0-1FE6-08030670E160}"/>
              </a:ext>
            </a:extLst>
          </p:cNvPr>
          <p:cNvCxnSpPr/>
          <p:nvPr/>
        </p:nvCxnSpPr>
        <p:spPr>
          <a:xfrm flipV="1">
            <a:off x="7315200" y="4762499"/>
            <a:ext cx="0" cy="914400"/>
          </a:xfrm>
          <a:prstGeom prst="straightConnector1">
            <a:avLst/>
          </a:prstGeom>
          <a:ln cap="rnd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5AEDF73-8454-6741-D2B4-8FF18597018B}"/>
              </a:ext>
            </a:extLst>
          </p:cNvPr>
          <p:cNvCxnSpPr>
            <a:cxnSpLocks/>
          </p:cNvCxnSpPr>
          <p:nvPr/>
        </p:nvCxnSpPr>
        <p:spPr>
          <a:xfrm flipV="1">
            <a:off x="6400800" y="5105400"/>
            <a:ext cx="0" cy="604452"/>
          </a:xfrm>
          <a:prstGeom prst="straightConnector1">
            <a:avLst/>
          </a:prstGeom>
          <a:ln cap="rnd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895A6B4-DAD3-ECA1-4B39-21E43DA3263C}"/>
                  </a:ext>
                </a:extLst>
              </p:cNvPr>
              <p:cNvSpPr txBox="1"/>
              <p:nvPr/>
            </p:nvSpPr>
            <p:spPr>
              <a:xfrm>
                <a:off x="3581400" y="6324600"/>
                <a:ext cx="4495800" cy="427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="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"∗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𝑉𝐼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895A6B4-DAD3-ECA1-4B39-21E43DA32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6324600"/>
                <a:ext cx="4495800" cy="427746"/>
              </a:xfrm>
              <a:prstGeom prst="rect">
                <a:avLst/>
              </a:prstGeom>
              <a:blipFill>
                <a:blip r:embed="rId4"/>
                <a:stretch>
                  <a:fillRect t="-1429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58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135DF-DD93-F6D4-D538-9AA84145B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With both quadratics (x*x), </a:t>
            </a:r>
            <a:r>
              <a:rPr lang="en-US" b="1" dirty="0"/>
              <a:t>centering</a:t>
            </a:r>
            <a:r>
              <a:rPr lang="en-US" dirty="0"/>
              <a:t> the variables first can reduce multicollinearity between the variables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Can also help with numerical stability</a:t>
            </a:r>
          </a:p>
          <a:p>
            <a:pPr>
              <a:defRPr/>
            </a:pPr>
            <a:r>
              <a:rPr lang="en-US" dirty="0"/>
              <a:t>Also helps with interpretation of intercept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7CFB9E-09EB-EA6C-EBC9-7B01E309C4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2930525"/>
            <a:ext cx="3719512" cy="209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6BEBD0-FD51-7B6F-CF40-543BD5574D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2759075"/>
            <a:ext cx="3719512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itle 1">
            <a:extLst>
              <a:ext uri="{FF2B5EF4-FFF2-40B4-BE49-F238E27FC236}">
                <a16:creationId xmlns:a16="http://schemas.microsoft.com/office/drawing/2014/main" id="{D0DE275D-48DD-C85B-F34E-5C66CAD26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Centering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D1D14-9790-6B5D-59AA-3699C82145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5" y="2819400"/>
            <a:ext cx="3143250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7A1DED-8F45-5354-C7C1-CBD8AE51A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5291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Year – mean(Year)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74CF85-D15F-80AA-EB87-3334FD29EA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00363"/>
            <a:ext cx="3349625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9073B-C880-4ADB-84B0-F02404549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F0A95-1C6B-45C3-B5CF-18EFD4245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 5 (mostly review)</a:t>
            </a:r>
          </a:p>
          <a:p>
            <a:r>
              <a:rPr lang="en-US" dirty="0"/>
              <a:t>Review HW 1 Solutions</a:t>
            </a:r>
          </a:p>
          <a:p>
            <a:r>
              <a:rPr lang="en-US" dirty="0"/>
              <a:t>Start HW 2 (once posted)</a:t>
            </a:r>
          </a:p>
        </p:txBody>
      </p:sp>
    </p:spTree>
    <p:extLst>
      <p:ext uri="{BB962C8B-B14F-4D97-AF65-F5344CB8AC3E}">
        <p14:creationId xmlns:p14="http://schemas.microsoft.com/office/powerpoint/2010/main" val="120635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41BA-E6F4-4C79-AC43-7928028B3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1964C-C1D6-4FEF-B682-2040AA15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Straight forward to incorporate categorical variables using </a:t>
            </a:r>
            <a:r>
              <a:rPr lang="en-US" altLang="en-US" sz="3200" i="1" dirty="0"/>
              <a:t>k</a:t>
            </a:r>
            <a:r>
              <a:rPr lang="en-US" altLang="en-US" sz="3200" dirty="0"/>
              <a:t>-1 indicator terms</a:t>
            </a:r>
          </a:p>
          <a:p>
            <a:pPr lvl="1" eaLnBrk="1" hangingPunct="1"/>
            <a:r>
              <a:rPr lang="en-US" altLang="en-US" sz="2800" dirty="0"/>
              <a:t>Most software packages create these for you now</a:t>
            </a:r>
          </a:p>
          <a:p>
            <a:pPr lvl="1"/>
            <a:r>
              <a:rPr lang="en-US" dirty="0"/>
              <a:t>R default: indicator/treatment/dummy coding (missing category is reference level)</a:t>
            </a:r>
          </a:p>
          <a:p>
            <a:pPr lvl="2"/>
            <a:r>
              <a:rPr lang="en-US" dirty="0"/>
              <a:t>Can use relevel() to change reference level</a:t>
            </a:r>
          </a:p>
          <a:p>
            <a:pPr lvl="1"/>
            <a:r>
              <a:rPr lang="en-US" dirty="0"/>
              <a:t>Can change to effect/sum to zero coding</a:t>
            </a:r>
          </a:p>
          <a:p>
            <a:pPr marL="344487" lvl="1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4C7F70-D62F-CABE-1285-3421A04F1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324472"/>
            <a:ext cx="752475" cy="11144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1BC116-2947-6FEA-CA54-B25FFCDB7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505963"/>
            <a:ext cx="203835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5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5833942E-0859-AE75-1826-08ADD4C38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Last Time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74C00E33-D9CF-4BC5-1BC1-9939ECDDB8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Including categorical variables in the model</a:t>
            </a: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29BDDC54-6C38-19FB-0805-D4B7146FC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2276475"/>
            <a:ext cx="37528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CDF7471-F2BA-FD0C-9A31-97FA8C83EB87}"/>
              </a:ext>
            </a:extLst>
          </p:cNvPr>
          <p:cNvCxnSpPr/>
          <p:nvPr/>
        </p:nvCxnSpPr>
        <p:spPr>
          <a:xfrm flipV="1">
            <a:off x="2971800" y="2895600"/>
            <a:ext cx="3581400" cy="129540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F4A38-F48E-A27B-78BC-542C80B88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vs. Indicator coding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A6DF60F-8BCD-774C-02C8-7139F90349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Effect coding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7E2BF5-5098-5E19-D5FF-731C706AC1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4CCAEFD-9956-EFD4-119A-FD5284CD5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Indicator coding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BFB3C05-A96C-4D86-3147-8A1DE6DFFE3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FD38D17-B21A-465F-0B58-B2FDD8A19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76475"/>
            <a:ext cx="37528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BFD2607-2563-951F-1FEA-D91ABC9E8B43}"/>
              </a:ext>
            </a:extLst>
          </p:cNvPr>
          <p:cNvCxnSpPr/>
          <p:nvPr/>
        </p:nvCxnSpPr>
        <p:spPr>
          <a:xfrm>
            <a:off x="914400" y="3429000"/>
            <a:ext cx="337185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DAB1CF1-5086-347A-7C4A-4E3E0CAF5173}"/>
              </a:ext>
            </a:extLst>
          </p:cNvPr>
          <p:cNvCxnSpPr/>
          <p:nvPr/>
        </p:nvCxnSpPr>
        <p:spPr>
          <a:xfrm flipV="1">
            <a:off x="3352800" y="2971800"/>
            <a:ext cx="0" cy="4572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6ACF83-0467-4A85-DC42-5CD0CB3EC8A3}"/>
              </a:ext>
            </a:extLst>
          </p:cNvPr>
          <p:cNvCxnSpPr>
            <a:cxnSpLocks/>
          </p:cNvCxnSpPr>
          <p:nvPr/>
        </p:nvCxnSpPr>
        <p:spPr>
          <a:xfrm>
            <a:off x="1905000" y="3429000"/>
            <a:ext cx="0" cy="4572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4">
            <a:extLst>
              <a:ext uri="{FF2B5EF4-FFF2-40B4-BE49-F238E27FC236}">
                <a16:creationId xmlns:a16="http://schemas.microsoft.com/office/drawing/2014/main" id="{E6A9507B-AED0-BB9D-0AC8-179A4A15F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2240757"/>
            <a:ext cx="37528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979FBAF-C5DB-2E29-9F4A-F0E18A1D4404}"/>
              </a:ext>
            </a:extLst>
          </p:cNvPr>
          <p:cNvCxnSpPr/>
          <p:nvPr/>
        </p:nvCxnSpPr>
        <p:spPr>
          <a:xfrm>
            <a:off x="5410200" y="4038600"/>
            <a:ext cx="266700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6165F62-B9E4-EBA5-5966-873AEB697C74}"/>
              </a:ext>
            </a:extLst>
          </p:cNvPr>
          <p:cNvCxnSpPr/>
          <p:nvPr/>
        </p:nvCxnSpPr>
        <p:spPr>
          <a:xfrm flipV="1">
            <a:off x="7924800" y="3276600"/>
            <a:ext cx="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5FCD20C-CB54-90C4-633F-340A817D915F}"/>
                  </a:ext>
                </a:extLst>
              </p:cNvPr>
              <p:cNvSpPr txBox="1"/>
              <p:nvPr/>
            </p:nvSpPr>
            <p:spPr>
              <a:xfrm>
                <a:off x="4286250" y="3200400"/>
                <a:ext cx="45719" cy="384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5FCD20C-CB54-90C4-633F-340A817D9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3200400"/>
                <a:ext cx="45719" cy="384336"/>
              </a:xfrm>
              <a:prstGeom prst="rect">
                <a:avLst/>
              </a:prstGeom>
              <a:blipFill>
                <a:blip r:embed="rId3"/>
                <a:stretch>
                  <a:fillRect l="-175000" t="-6349" r="-525000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FC5523C-3228-BB0C-6648-04A748D563E2}"/>
                  </a:ext>
                </a:extLst>
              </p:cNvPr>
              <p:cNvSpPr txBox="1"/>
              <p:nvPr/>
            </p:nvSpPr>
            <p:spPr>
              <a:xfrm>
                <a:off x="1981200" y="3501864"/>
                <a:ext cx="45719" cy="384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FC5523C-3228-BB0C-6648-04A748D56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501864"/>
                <a:ext cx="45719" cy="384336"/>
              </a:xfrm>
              <a:prstGeom prst="rect">
                <a:avLst/>
              </a:prstGeom>
              <a:blipFill>
                <a:blip r:embed="rId4"/>
                <a:stretch>
                  <a:fillRect l="-200000" t="-6250" r="-600000"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2B43D62-C425-507B-6D69-8E1614495000}"/>
                  </a:ext>
                </a:extLst>
              </p:cNvPr>
              <p:cNvSpPr txBox="1"/>
              <p:nvPr/>
            </p:nvSpPr>
            <p:spPr>
              <a:xfrm>
                <a:off x="6126481" y="3806664"/>
                <a:ext cx="45719" cy="384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2B43D62-C425-507B-6D69-8E1614495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1" y="3806664"/>
                <a:ext cx="45719" cy="384336"/>
              </a:xfrm>
              <a:prstGeom prst="rect">
                <a:avLst/>
              </a:prstGeom>
              <a:blipFill>
                <a:blip r:embed="rId5"/>
                <a:stretch>
                  <a:fillRect l="-175000" t="-6250" r="-525000"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53C95DE-AF14-9C4C-D273-807E2AD3D42E}"/>
                  </a:ext>
                </a:extLst>
              </p:cNvPr>
              <p:cNvSpPr txBox="1"/>
              <p:nvPr/>
            </p:nvSpPr>
            <p:spPr>
              <a:xfrm>
                <a:off x="7726681" y="3581400"/>
                <a:ext cx="45719" cy="384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53C95DE-AF14-9C4C-D273-807E2AD3D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6681" y="3581400"/>
                <a:ext cx="45719" cy="384336"/>
              </a:xfrm>
              <a:prstGeom prst="rect">
                <a:avLst/>
              </a:prstGeom>
              <a:blipFill>
                <a:blip r:embed="rId6"/>
                <a:stretch>
                  <a:fillRect l="-214286" t="-6349" r="-600000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34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93C1AC15-5824-45DC-802A-C3D0C7260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1520F58-AF4E-4899-B9DD-3871DC1E7C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675AA2DB-9983-41AA-AD79-C57F3F21D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308225"/>
            <a:ext cx="3200400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843533-889A-4B1C-BE09-36CB73B78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695450"/>
            <a:ext cx="37528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E835379-FD24-47D2-8403-0D474081098D}"/>
              </a:ext>
            </a:extLst>
          </p:cNvPr>
          <p:cNvCxnSpPr/>
          <p:nvPr/>
        </p:nvCxnSpPr>
        <p:spPr>
          <a:xfrm flipV="1">
            <a:off x="1828800" y="3228975"/>
            <a:ext cx="0" cy="352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7FB1202-D538-47F3-884C-7F825801A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038600"/>
            <a:ext cx="39528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468128-48E3-42D0-A543-85E14CD430DF}"/>
              </a:ext>
            </a:extLst>
          </p:cNvPr>
          <p:cNvCxnSpPr/>
          <p:nvPr/>
        </p:nvCxnSpPr>
        <p:spPr>
          <a:xfrm flipV="1">
            <a:off x="838200" y="2895600"/>
            <a:ext cx="3086100" cy="763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1BE12F-6E21-49F8-975C-EC394C144D8A}"/>
              </a:ext>
            </a:extLst>
          </p:cNvPr>
          <p:cNvCxnSpPr/>
          <p:nvPr/>
        </p:nvCxnSpPr>
        <p:spPr>
          <a:xfrm flipV="1">
            <a:off x="3657600" y="2743200"/>
            <a:ext cx="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6E267C7-DCAC-41A8-B777-BEDD8ECD1183}"/>
              </a:ext>
            </a:extLst>
          </p:cNvPr>
          <p:cNvCxnSpPr/>
          <p:nvPr/>
        </p:nvCxnSpPr>
        <p:spPr>
          <a:xfrm>
            <a:off x="3657600" y="2971800"/>
            <a:ext cx="0" cy="257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TextBox 16">
            <a:extLst>
              <a:ext uri="{FF2B5EF4-FFF2-40B4-BE49-F238E27FC236}">
                <a16:creationId xmlns:a16="http://schemas.microsoft.com/office/drawing/2014/main" id="{583DF056-98F1-4E3D-8A9F-74D6DB206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328738"/>
            <a:ext cx="1812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/>
              <a:t>Indicator coding</a:t>
            </a:r>
          </a:p>
        </p:txBody>
      </p:sp>
      <p:sp>
        <p:nvSpPr>
          <p:cNvPr id="15372" name="TextBox 17">
            <a:extLst>
              <a:ext uri="{FF2B5EF4-FFF2-40B4-BE49-F238E27FC236}">
                <a16:creationId xmlns:a16="http://schemas.microsoft.com/office/drawing/2014/main" id="{389E5017-0A60-4E98-9978-9BD5FF4F5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767138"/>
            <a:ext cx="151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/>
              <a:t>Effect coding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/>
      <p:bldP spid="153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776E-2C28-113B-E6DD-2255273E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FBA65-E610-88D6-BEE5-616C1393F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62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9454-F9B8-DC32-AAFA-41343466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 of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7AF53-851F-99D1-AA98-BD88EF14E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0C6344-3CFC-AF60-19E9-6C41304DA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2166937"/>
            <a:ext cx="7610475" cy="2524125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092D7E8C-136D-A322-5C74-9E30E865F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17638"/>
            <a:ext cx="5943600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66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63CE-52D4-647E-2840-5A8429F9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 of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5A1EB-3A1B-4EAD-4531-1BE8940A9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Walking speed of pedestrians over a distance of 60 feet during business hours on a clear summery day along a main downtown street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Average time a sample of bank clerks takes to make change for two $20 bills or to give $20 bills for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Recorded responses of postal clerks explaining the difference between regular, certified, and insured mail and divided the total number of syllables by the time of their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Proportion of men and women in downtown areas during business hours who were wearing a wrist watch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85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E473F-2562-CC81-D5F1-2B1D541A8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Scaling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A01B13-895A-5588-FC35-C95D08B7B4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Centering: subtract mean</a:t>
                </a:r>
              </a:p>
              <a:p>
                <a:r>
                  <a:rPr lang="en-US" dirty="0"/>
                  <a:t>Standardizing: subtract mean and divide by standard deviation</a:t>
                </a:r>
              </a:p>
              <a:p>
                <a:pPr lvl="1"/>
                <a:r>
                  <a:rPr lang="en-US" dirty="0"/>
                  <a:t>Will range from roughly -3 to 3</a:t>
                </a:r>
              </a:p>
              <a:p>
                <a:pPr lvl="1"/>
                <a:r>
                  <a:rPr lang="en-US" dirty="0"/>
                  <a:t>Allows us to compare slopes of different variables “on the same scale”</a:t>
                </a:r>
              </a:p>
              <a:p>
                <a:r>
                  <a:rPr lang="en-US" dirty="0"/>
                  <a:t>Min-max scaling: subtract min and divide by range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ew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)/(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Will range from 0 to 1</a:t>
                </a:r>
              </a:p>
              <a:p>
                <a:pPr lvl="1"/>
                <a:r>
                  <a:rPr lang="en-US" dirty="0"/>
                  <a:t>A one-unit change in x corresponds to min to max</a:t>
                </a:r>
              </a:p>
              <a:p>
                <a:r>
                  <a:rPr lang="en-US" dirty="0"/>
                  <a:t>“Normalizing”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A01B13-895A-5588-FC35-C95D08B7B4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44" t="-3365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632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23735</TotalTime>
  <Words>385</Words>
  <Application>Microsoft Office PowerPoint</Application>
  <PresentationFormat>On-screen Show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Garamond</vt:lpstr>
      <vt:lpstr>Wingdings</vt:lpstr>
      <vt:lpstr>Edge</vt:lpstr>
      <vt:lpstr>Stat 414  - Day 5</vt:lpstr>
      <vt:lpstr>Last time</vt:lpstr>
      <vt:lpstr>Last Time</vt:lpstr>
      <vt:lpstr>Effect vs. Indicator coding</vt:lpstr>
      <vt:lpstr>Example</vt:lpstr>
      <vt:lpstr>Quiz 4</vt:lpstr>
      <vt:lpstr>Pace of Life</vt:lpstr>
      <vt:lpstr>Pace of Life</vt:lpstr>
      <vt:lpstr>Feature Scaling</vt:lpstr>
      <vt:lpstr>Multicollinearity</vt:lpstr>
      <vt:lpstr>Centering</vt:lpstr>
      <vt:lpstr>To Do</vt:lpstr>
    </vt:vector>
  </TitlesOfParts>
  <Company>CAL POLY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212</dc:title>
  <dc:creator>default</dc:creator>
  <cp:lastModifiedBy>Beth L. Chance</cp:lastModifiedBy>
  <cp:revision>132</cp:revision>
  <dcterms:created xsi:type="dcterms:W3CDTF">2004-02-09T18:20:14Z</dcterms:created>
  <dcterms:modified xsi:type="dcterms:W3CDTF">2023-10-02T05:09:58Z</dcterms:modified>
</cp:coreProperties>
</file>