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handoutMasterIdLst>
    <p:handoutMasterId r:id="rId22"/>
  </p:handoutMasterIdLst>
  <p:sldIdLst>
    <p:sldId id="256" r:id="rId2"/>
    <p:sldId id="349" r:id="rId3"/>
    <p:sldId id="350" r:id="rId4"/>
    <p:sldId id="351" r:id="rId5"/>
    <p:sldId id="352" r:id="rId6"/>
    <p:sldId id="323" r:id="rId7"/>
    <p:sldId id="342" r:id="rId8"/>
    <p:sldId id="343" r:id="rId9"/>
    <p:sldId id="344" r:id="rId10"/>
    <p:sldId id="326" r:id="rId11"/>
    <p:sldId id="328" r:id="rId12"/>
    <p:sldId id="327" r:id="rId13"/>
    <p:sldId id="329" r:id="rId14"/>
    <p:sldId id="347" r:id="rId15"/>
    <p:sldId id="353" r:id="rId16"/>
    <p:sldId id="354" r:id="rId17"/>
    <p:sldId id="337" r:id="rId18"/>
    <p:sldId id="325" r:id="rId19"/>
    <p:sldId id="348" r:id="rId20"/>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292" autoAdjust="0"/>
    <p:restoredTop sz="86472" autoAdjust="0"/>
  </p:normalViewPr>
  <p:slideViewPr>
    <p:cSldViewPr>
      <p:cViewPr varScale="1">
        <p:scale>
          <a:sx n="77" d="100"/>
          <a:sy n="77" d="100"/>
        </p:scale>
        <p:origin x="67" y="245"/>
      </p:cViewPr>
      <p:guideLst>
        <p:guide orient="horz" pos="2160"/>
        <p:guide pos="2880"/>
      </p:guideLst>
    </p:cSldViewPr>
  </p:slideViewPr>
  <p:outlineViewPr>
    <p:cViewPr>
      <p:scale>
        <a:sx n="33" d="100"/>
        <a:sy n="33" d="100"/>
      </p:scale>
      <p:origin x="264" y="288979"/>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3" d="100"/>
          <a:sy n="43" d="100"/>
        </p:scale>
        <p:origin x="-2088" y="-58"/>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6C9D0E8-D522-6D3D-7843-D39C70447A50}"/>
              </a:ext>
            </a:extLst>
          </p:cNvPr>
          <p:cNvSpPr>
            <a:spLocks noGrp="1"/>
          </p:cNvSpPr>
          <p:nvPr>
            <p:ph type="hdr" sz="quarter"/>
          </p:nvPr>
        </p:nvSpPr>
        <p:spPr>
          <a:xfrm>
            <a:off x="0" y="0"/>
            <a:ext cx="2982913" cy="465138"/>
          </a:xfrm>
          <a:prstGeom prst="rect">
            <a:avLst/>
          </a:prstGeom>
        </p:spPr>
        <p:txBody>
          <a:bodyPr vert="horz" lIns="92434" tIns="46217" rIns="92434" bIns="46217" rtlCol="0"/>
          <a:lstStyle>
            <a:lvl1pPr algn="l" eaLnBrk="1" hangingPunct="1">
              <a:defRPr sz="1200">
                <a:latin typeface="Arial" charset="0"/>
                <a:cs typeface="+mn-cs"/>
              </a:defRPr>
            </a:lvl1pPr>
          </a:lstStyle>
          <a:p>
            <a:pPr>
              <a:defRPr/>
            </a:pPr>
            <a:endParaRPr lang="en-US"/>
          </a:p>
        </p:txBody>
      </p:sp>
      <p:sp>
        <p:nvSpPr>
          <p:cNvPr id="3" name="Date Placeholder 2">
            <a:extLst>
              <a:ext uri="{FF2B5EF4-FFF2-40B4-BE49-F238E27FC236}">
                <a16:creationId xmlns:a16="http://schemas.microsoft.com/office/drawing/2014/main" id="{3D92C466-E569-EAA0-8D0B-169267B3FDD1}"/>
              </a:ext>
            </a:extLst>
          </p:cNvPr>
          <p:cNvSpPr>
            <a:spLocks noGrp="1"/>
          </p:cNvSpPr>
          <p:nvPr>
            <p:ph type="dt" sz="quarter" idx="1"/>
          </p:nvPr>
        </p:nvSpPr>
        <p:spPr>
          <a:xfrm>
            <a:off x="3897313" y="0"/>
            <a:ext cx="2982912" cy="465138"/>
          </a:xfrm>
          <a:prstGeom prst="rect">
            <a:avLst/>
          </a:prstGeom>
        </p:spPr>
        <p:txBody>
          <a:bodyPr vert="horz" lIns="92434" tIns="46217" rIns="92434" bIns="46217" rtlCol="0"/>
          <a:lstStyle>
            <a:lvl1pPr algn="r" eaLnBrk="1" hangingPunct="1">
              <a:defRPr sz="1200">
                <a:latin typeface="Arial" charset="0"/>
                <a:cs typeface="+mn-cs"/>
              </a:defRPr>
            </a:lvl1pPr>
          </a:lstStyle>
          <a:p>
            <a:pPr>
              <a:defRPr/>
            </a:pPr>
            <a:fld id="{22E2AC44-6DC5-4B82-867C-33EDD6AD6541}" type="datetimeFigureOut">
              <a:rPr lang="en-US"/>
              <a:pPr>
                <a:defRPr/>
              </a:pPr>
              <a:t>9/21/2023</a:t>
            </a:fld>
            <a:endParaRPr lang="en-US"/>
          </a:p>
        </p:txBody>
      </p:sp>
      <p:sp>
        <p:nvSpPr>
          <p:cNvPr id="4" name="Footer Placeholder 3">
            <a:extLst>
              <a:ext uri="{FF2B5EF4-FFF2-40B4-BE49-F238E27FC236}">
                <a16:creationId xmlns:a16="http://schemas.microsoft.com/office/drawing/2014/main" id="{771D1D07-7041-4CFC-7896-4507829450C7}"/>
              </a:ext>
            </a:extLst>
          </p:cNvPr>
          <p:cNvSpPr>
            <a:spLocks noGrp="1"/>
          </p:cNvSpPr>
          <p:nvPr>
            <p:ph type="ftr" sz="quarter" idx="2"/>
          </p:nvPr>
        </p:nvSpPr>
        <p:spPr>
          <a:xfrm>
            <a:off x="0" y="8829675"/>
            <a:ext cx="2982913" cy="465138"/>
          </a:xfrm>
          <a:prstGeom prst="rect">
            <a:avLst/>
          </a:prstGeom>
        </p:spPr>
        <p:txBody>
          <a:bodyPr vert="horz" lIns="92434" tIns="46217" rIns="92434" bIns="46217" rtlCol="0" anchor="b"/>
          <a:lstStyle>
            <a:lvl1pPr algn="l" eaLnBrk="1" hangingPunct="1">
              <a:defRPr sz="1200">
                <a:latin typeface="Arial" charset="0"/>
                <a:cs typeface="+mn-cs"/>
              </a:defRPr>
            </a:lvl1pPr>
          </a:lstStyle>
          <a:p>
            <a:pPr>
              <a:defRPr/>
            </a:pPr>
            <a:endParaRPr lang="en-US"/>
          </a:p>
        </p:txBody>
      </p:sp>
      <p:sp>
        <p:nvSpPr>
          <p:cNvPr id="5" name="Slide Number Placeholder 4">
            <a:extLst>
              <a:ext uri="{FF2B5EF4-FFF2-40B4-BE49-F238E27FC236}">
                <a16:creationId xmlns:a16="http://schemas.microsoft.com/office/drawing/2014/main" id="{1602316A-1AB6-F3E1-12EE-47A0DD8C3169}"/>
              </a:ext>
            </a:extLst>
          </p:cNvPr>
          <p:cNvSpPr>
            <a:spLocks noGrp="1"/>
          </p:cNvSpPr>
          <p:nvPr>
            <p:ph type="sldNum" sz="quarter" idx="3"/>
          </p:nvPr>
        </p:nvSpPr>
        <p:spPr>
          <a:xfrm>
            <a:off x="3897313" y="8829675"/>
            <a:ext cx="2982912" cy="465138"/>
          </a:xfrm>
          <a:prstGeom prst="rect">
            <a:avLst/>
          </a:prstGeom>
        </p:spPr>
        <p:txBody>
          <a:bodyPr vert="horz" wrap="square" lIns="92434" tIns="46217" rIns="92434" bIns="46217" numCol="1" anchor="b" anchorCtr="0" compatLnSpc="1">
            <a:prstTxWarp prst="textNoShape">
              <a:avLst/>
            </a:prstTxWarp>
          </a:bodyPr>
          <a:lstStyle>
            <a:lvl1pPr algn="r" eaLnBrk="1" hangingPunct="1">
              <a:defRPr sz="1200"/>
            </a:lvl1pPr>
          </a:lstStyle>
          <a:p>
            <a:pPr>
              <a:defRPr/>
            </a:pPr>
            <a:fld id="{35AAD496-D05E-4BEA-BC7B-C9D4443917A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E9F3BF5-3A3A-87B4-037F-374A5B33CFD8}"/>
              </a:ext>
            </a:extLst>
          </p:cNvPr>
          <p:cNvSpPr>
            <a:spLocks noGrp="1"/>
          </p:cNvSpPr>
          <p:nvPr>
            <p:ph type="hdr" sz="quarter"/>
          </p:nvPr>
        </p:nvSpPr>
        <p:spPr>
          <a:xfrm>
            <a:off x="0" y="0"/>
            <a:ext cx="2982913" cy="465138"/>
          </a:xfrm>
          <a:prstGeom prst="rect">
            <a:avLst/>
          </a:prstGeom>
        </p:spPr>
        <p:txBody>
          <a:bodyPr vert="horz" lIns="91440" tIns="45720" rIns="91440" bIns="45720" rtlCol="0"/>
          <a:lstStyle>
            <a:lvl1pPr algn="l" eaLnBrk="1" hangingPunct="1">
              <a:defRPr sz="1200">
                <a:latin typeface="Arial" charset="0"/>
                <a:cs typeface="+mn-cs"/>
              </a:defRPr>
            </a:lvl1pPr>
          </a:lstStyle>
          <a:p>
            <a:pPr>
              <a:defRPr/>
            </a:pPr>
            <a:endParaRPr lang="en-US"/>
          </a:p>
        </p:txBody>
      </p:sp>
      <p:sp>
        <p:nvSpPr>
          <p:cNvPr id="3" name="Date Placeholder 2">
            <a:extLst>
              <a:ext uri="{FF2B5EF4-FFF2-40B4-BE49-F238E27FC236}">
                <a16:creationId xmlns:a16="http://schemas.microsoft.com/office/drawing/2014/main" id="{26C4E9ED-2B35-1F3B-242E-7E24506DB9E0}"/>
              </a:ext>
            </a:extLst>
          </p:cNvPr>
          <p:cNvSpPr>
            <a:spLocks noGrp="1"/>
          </p:cNvSpPr>
          <p:nvPr>
            <p:ph type="dt" idx="1"/>
          </p:nvPr>
        </p:nvSpPr>
        <p:spPr>
          <a:xfrm>
            <a:off x="3897313" y="0"/>
            <a:ext cx="2982912" cy="465138"/>
          </a:xfrm>
          <a:prstGeom prst="rect">
            <a:avLst/>
          </a:prstGeom>
        </p:spPr>
        <p:txBody>
          <a:bodyPr vert="horz" lIns="91440" tIns="45720" rIns="91440" bIns="45720" rtlCol="0"/>
          <a:lstStyle>
            <a:lvl1pPr algn="r" eaLnBrk="1" hangingPunct="1">
              <a:defRPr sz="1200">
                <a:latin typeface="Arial" charset="0"/>
                <a:cs typeface="+mn-cs"/>
              </a:defRPr>
            </a:lvl1pPr>
          </a:lstStyle>
          <a:p>
            <a:pPr>
              <a:defRPr/>
            </a:pPr>
            <a:fld id="{25CB7020-4984-4B5E-8126-5B51DBB91674}" type="datetimeFigureOut">
              <a:rPr lang="en-US"/>
              <a:pPr>
                <a:defRPr/>
              </a:pPr>
              <a:t>9/21/2023</a:t>
            </a:fld>
            <a:endParaRPr lang="en-US"/>
          </a:p>
        </p:txBody>
      </p:sp>
      <p:sp>
        <p:nvSpPr>
          <p:cNvPr id="4" name="Slide Image Placeholder 3">
            <a:extLst>
              <a:ext uri="{FF2B5EF4-FFF2-40B4-BE49-F238E27FC236}">
                <a16:creationId xmlns:a16="http://schemas.microsoft.com/office/drawing/2014/main" id="{FB6D4AFD-E04D-A702-52D3-4DC02CCA3AEB}"/>
              </a:ext>
            </a:extLst>
          </p:cNvPr>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2FD2BDCD-C19F-79BB-B554-B0D6072F8BE8}"/>
              </a:ext>
            </a:extLst>
          </p:cNvPr>
          <p:cNvSpPr>
            <a:spLocks noGrp="1"/>
          </p:cNvSpPr>
          <p:nvPr>
            <p:ph type="body" sz="quarter" idx="3"/>
          </p:nvPr>
        </p:nvSpPr>
        <p:spPr>
          <a:xfrm>
            <a:off x="688975" y="4416425"/>
            <a:ext cx="5505450" cy="418306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2B168C2-6FD5-5B86-D7C8-E460D41D3FBA}"/>
              </a:ext>
            </a:extLst>
          </p:cNvPr>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eaLnBrk="1" hangingPunct="1">
              <a:defRPr sz="1200">
                <a:latin typeface="Arial" charset="0"/>
                <a:cs typeface="+mn-cs"/>
              </a:defRPr>
            </a:lvl1pPr>
          </a:lstStyle>
          <a:p>
            <a:pPr>
              <a:defRPr/>
            </a:pPr>
            <a:endParaRPr lang="en-US"/>
          </a:p>
        </p:txBody>
      </p:sp>
      <p:sp>
        <p:nvSpPr>
          <p:cNvPr id="7" name="Slide Number Placeholder 6">
            <a:extLst>
              <a:ext uri="{FF2B5EF4-FFF2-40B4-BE49-F238E27FC236}">
                <a16:creationId xmlns:a16="http://schemas.microsoft.com/office/drawing/2014/main" id="{5E553C45-E2A2-D4B0-51FB-FEB4836E6716}"/>
              </a:ext>
            </a:extLst>
          </p:cNvPr>
          <p:cNvSpPr>
            <a:spLocks noGrp="1"/>
          </p:cNvSpPr>
          <p:nvPr>
            <p:ph type="sldNum" sz="quarter" idx="5"/>
          </p:nvPr>
        </p:nvSpPr>
        <p:spPr>
          <a:xfrm>
            <a:off x="3897313" y="8829675"/>
            <a:ext cx="2982912"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AF716B8-7108-44B7-B838-FB917C81173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C60DC511-C190-9E85-96B5-F77321F1B7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44C718F8-3177-6950-5E7C-6D4D478EC7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a:extLst>
              <a:ext uri="{FF2B5EF4-FFF2-40B4-BE49-F238E27FC236}">
                <a16:creationId xmlns:a16="http://schemas.microsoft.com/office/drawing/2014/main" id="{16F00165-3B73-0F73-1219-25DD5C96AB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6FF3BFC-EB59-41B5-9F81-D2A06F3C7D1C}" type="slidenum">
              <a:rPr lang="en-US" altLang="en-US" smtClean="0"/>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6E900843-0919-1AA0-B83D-881852AD18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12A1C680-7631-55AA-6DEA-A9A83081B9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Bootstrapping</a:t>
            </a:r>
          </a:p>
        </p:txBody>
      </p:sp>
      <p:sp>
        <p:nvSpPr>
          <p:cNvPr id="16388" name="Slide Number Placeholder 3">
            <a:extLst>
              <a:ext uri="{FF2B5EF4-FFF2-40B4-BE49-F238E27FC236}">
                <a16:creationId xmlns:a16="http://schemas.microsoft.com/office/drawing/2014/main" id="{C6F44579-FAD8-238F-5582-1A46045C37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17C58CA-FE73-4706-A1B0-EA1309E037E0}" type="slidenum">
              <a:rPr lang="en-US" altLang="en-US" smtClean="0"/>
              <a:pPr/>
              <a:t>12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9CEEF25E-923C-FC83-F545-AF48BB3199A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D3C8EAA5-4073-E911-1BE5-E98B84E773F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Earnings vs. assets, test scores vs. intelligence</a:t>
            </a:r>
          </a:p>
        </p:txBody>
      </p:sp>
      <p:sp>
        <p:nvSpPr>
          <p:cNvPr id="19460" name="Slide Number Placeholder 3">
            <a:extLst>
              <a:ext uri="{FF2B5EF4-FFF2-40B4-BE49-F238E27FC236}">
                <a16:creationId xmlns:a16="http://schemas.microsoft.com/office/drawing/2014/main" id="{E0500912-7B4B-AFDE-E62F-A593431F9F7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918E07C-8B2A-49DD-B6DF-4CE5A9BCD828}" type="slidenum">
              <a:rPr lang="en-US" altLang="en-US" smtClean="0"/>
              <a:pPr/>
              <a:t>14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7">
            <a:extLst>
              <a:ext uri="{FF2B5EF4-FFF2-40B4-BE49-F238E27FC236}">
                <a16:creationId xmlns:a16="http://schemas.microsoft.com/office/drawing/2014/main" id="{7EE2CBAB-E7C0-0FEC-610D-4A8234A54AE0}"/>
              </a:ext>
            </a:extLst>
          </p:cNvPr>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 name="Line 8">
            <a:extLst>
              <a:ext uri="{FF2B5EF4-FFF2-40B4-BE49-F238E27FC236}">
                <a16:creationId xmlns:a16="http://schemas.microsoft.com/office/drawing/2014/main" id="{7BC84116-B392-D128-1941-A095AC51FBF1}"/>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614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4" name="Rectangle 4">
            <a:extLst>
              <a:ext uri="{FF2B5EF4-FFF2-40B4-BE49-F238E27FC236}">
                <a16:creationId xmlns:a16="http://schemas.microsoft.com/office/drawing/2014/main" id="{EC3F1763-8E9C-EA9E-3B39-0EE3EDBCD327}"/>
              </a:ext>
            </a:extLst>
          </p:cNvPr>
          <p:cNvSpPr>
            <a:spLocks noGrp="1" noChangeArrowheads="1"/>
          </p:cNvSpPr>
          <p:nvPr>
            <p:ph type="dt" sz="half" idx="10"/>
          </p:nvPr>
        </p:nvSpPr>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8A26800F-EE21-8473-E78E-4588D1BC40F8}"/>
              </a:ext>
            </a:extLst>
          </p:cNvPr>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FE3B1F42-79A7-AB47-C2CF-D702607580C0}"/>
              </a:ext>
            </a:extLst>
          </p:cNvPr>
          <p:cNvSpPr>
            <a:spLocks noGrp="1" noChangeArrowheads="1"/>
          </p:cNvSpPr>
          <p:nvPr>
            <p:ph type="sldNum" sz="quarter" idx="12"/>
          </p:nvPr>
        </p:nvSpPr>
        <p:spPr/>
        <p:txBody>
          <a:bodyPr/>
          <a:lstStyle>
            <a:lvl1pPr>
              <a:defRPr/>
            </a:lvl1pPr>
          </a:lstStyle>
          <a:p>
            <a:pPr>
              <a:defRPr/>
            </a:pPr>
            <a:fld id="{72E655E3-7BEF-4A34-80CE-2E4D15350146}" type="slidenum">
              <a:rPr lang="en-US" altLang="en-US"/>
              <a:pPr>
                <a:defRPr/>
              </a:pPr>
              <a:t>‹#›</a:t>
            </a:fld>
            <a:endParaRPr lang="en-US" altLang="en-US"/>
          </a:p>
        </p:txBody>
      </p:sp>
    </p:spTree>
    <p:extLst>
      <p:ext uri="{BB962C8B-B14F-4D97-AF65-F5344CB8AC3E}">
        <p14:creationId xmlns:p14="http://schemas.microsoft.com/office/powerpoint/2010/main" val="3015222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6B5B67D-1D22-6F30-707B-1098163A385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D7E2C8C-5A95-A668-F634-C740D3C3667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BDF94B7-90C9-B39F-7B1A-2A4A66EAD5ED}"/>
              </a:ext>
            </a:extLst>
          </p:cNvPr>
          <p:cNvSpPr>
            <a:spLocks noGrp="1" noChangeArrowheads="1"/>
          </p:cNvSpPr>
          <p:nvPr>
            <p:ph type="sldNum" sz="quarter" idx="12"/>
          </p:nvPr>
        </p:nvSpPr>
        <p:spPr>
          <a:ln/>
        </p:spPr>
        <p:txBody>
          <a:bodyPr/>
          <a:lstStyle>
            <a:lvl1pPr>
              <a:defRPr/>
            </a:lvl1pPr>
          </a:lstStyle>
          <a:p>
            <a:pPr>
              <a:defRPr/>
            </a:pPr>
            <a:fld id="{14122DD8-6648-49A2-92AA-F8425CD543CF}" type="slidenum">
              <a:rPr lang="en-US" altLang="en-US"/>
              <a:pPr>
                <a:defRPr/>
              </a:pPr>
              <a:t>‹#›</a:t>
            </a:fld>
            <a:endParaRPr lang="en-US" altLang="en-US"/>
          </a:p>
        </p:txBody>
      </p:sp>
    </p:spTree>
    <p:extLst>
      <p:ext uri="{BB962C8B-B14F-4D97-AF65-F5344CB8AC3E}">
        <p14:creationId xmlns:p14="http://schemas.microsoft.com/office/powerpoint/2010/main" val="1915523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8A5971E-FC85-E66E-BF9A-FF7BEC0640C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F39B209-7BF4-85F6-D0BD-48457FECD70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DCD8751B-5D10-E96A-A25D-D1D774B37F9D}"/>
              </a:ext>
            </a:extLst>
          </p:cNvPr>
          <p:cNvSpPr>
            <a:spLocks noGrp="1" noChangeArrowheads="1"/>
          </p:cNvSpPr>
          <p:nvPr>
            <p:ph type="sldNum" sz="quarter" idx="12"/>
          </p:nvPr>
        </p:nvSpPr>
        <p:spPr>
          <a:ln/>
        </p:spPr>
        <p:txBody>
          <a:bodyPr/>
          <a:lstStyle>
            <a:lvl1pPr>
              <a:defRPr/>
            </a:lvl1pPr>
          </a:lstStyle>
          <a:p>
            <a:pPr>
              <a:defRPr/>
            </a:pPr>
            <a:fld id="{DA5BF7A8-DC8F-42AF-9126-8E42CA2FD097}" type="slidenum">
              <a:rPr lang="en-US" altLang="en-US"/>
              <a:pPr>
                <a:defRPr/>
              </a:pPr>
              <a:t>‹#›</a:t>
            </a:fld>
            <a:endParaRPr lang="en-US" altLang="en-US"/>
          </a:p>
        </p:txBody>
      </p:sp>
    </p:spTree>
    <p:extLst>
      <p:ext uri="{BB962C8B-B14F-4D97-AF65-F5344CB8AC3E}">
        <p14:creationId xmlns:p14="http://schemas.microsoft.com/office/powerpoint/2010/main" val="328557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0B72983-4C60-212A-D463-1F7CDD6180D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B706D79D-B607-A3FB-84AD-3BAA55DC395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679CD54-EDAA-BA06-6B50-1AE6CA4C7625}"/>
              </a:ext>
            </a:extLst>
          </p:cNvPr>
          <p:cNvSpPr>
            <a:spLocks noGrp="1" noChangeArrowheads="1"/>
          </p:cNvSpPr>
          <p:nvPr>
            <p:ph type="sldNum" sz="quarter" idx="12"/>
          </p:nvPr>
        </p:nvSpPr>
        <p:spPr>
          <a:ln/>
        </p:spPr>
        <p:txBody>
          <a:bodyPr/>
          <a:lstStyle>
            <a:lvl1pPr>
              <a:defRPr/>
            </a:lvl1pPr>
          </a:lstStyle>
          <a:p>
            <a:pPr>
              <a:defRPr/>
            </a:pPr>
            <a:fld id="{085043CD-FE2B-4316-8DBF-E0B46DCD5FD1}" type="slidenum">
              <a:rPr lang="en-US" altLang="en-US"/>
              <a:pPr>
                <a:defRPr/>
              </a:pPr>
              <a:t>‹#›</a:t>
            </a:fld>
            <a:endParaRPr lang="en-US" altLang="en-US"/>
          </a:p>
        </p:txBody>
      </p:sp>
    </p:spTree>
    <p:extLst>
      <p:ext uri="{BB962C8B-B14F-4D97-AF65-F5344CB8AC3E}">
        <p14:creationId xmlns:p14="http://schemas.microsoft.com/office/powerpoint/2010/main" val="1986696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0C9E5374-89A9-A28F-EAE1-1BB5E98955F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E649A0BF-6624-CFEB-6CFA-17A823A55DE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5F2E016E-1B4F-01D5-BA70-5A478C73243E}"/>
              </a:ext>
            </a:extLst>
          </p:cNvPr>
          <p:cNvSpPr>
            <a:spLocks noGrp="1" noChangeArrowheads="1"/>
          </p:cNvSpPr>
          <p:nvPr>
            <p:ph type="sldNum" sz="quarter" idx="12"/>
          </p:nvPr>
        </p:nvSpPr>
        <p:spPr>
          <a:ln/>
        </p:spPr>
        <p:txBody>
          <a:bodyPr/>
          <a:lstStyle>
            <a:lvl1pPr>
              <a:defRPr/>
            </a:lvl1pPr>
          </a:lstStyle>
          <a:p>
            <a:pPr>
              <a:defRPr/>
            </a:pPr>
            <a:fld id="{3788030E-A91E-4274-BC4C-81A0867C9BE8}" type="slidenum">
              <a:rPr lang="en-US" altLang="en-US"/>
              <a:pPr>
                <a:defRPr/>
              </a:pPr>
              <a:t>‹#›</a:t>
            </a:fld>
            <a:endParaRPr lang="en-US" altLang="en-US"/>
          </a:p>
        </p:txBody>
      </p:sp>
    </p:spTree>
    <p:extLst>
      <p:ext uri="{BB962C8B-B14F-4D97-AF65-F5344CB8AC3E}">
        <p14:creationId xmlns:p14="http://schemas.microsoft.com/office/powerpoint/2010/main" val="799202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9541D66-F899-6D45-FDAD-C87822818C2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C99BDC5F-1EF6-CF03-CC6B-C92AF96E1CB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D0F22CB8-2993-3493-35A8-ED87670C80B7}"/>
              </a:ext>
            </a:extLst>
          </p:cNvPr>
          <p:cNvSpPr>
            <a:spLocks noGrp="1" noChangeArrowheads="1"/>
          </p:cNvSpPr>
          <p:nvPr>
            <p:ph type="sldNum" sz="quarter" idx="12"/>
          </p:nvPr>
        </p:nvSpPr>
        <p:spPr>
          <a:ln/>
        </p:spPr>
        <p:txBody>
          <a:bodyPr/>
          <a:lstStyle>
            <a:lvl1pPr>
              <a:defRPr/>
            </a:lvl1pPr>
          </a:lstStyle>
          <a:p>
            <a:pPr>
              <a:defRPr/>
            </a:pPr>
            <a:fld id="{8EE03370-ACAB-4451-80F2-9F0B432ADE8B}" type="slidenum">
              <a:rPr lang="en-US" altLang="en-US"/>
              <a:pPr>
                <a:defRPr/>
              </a:pPr>
              <a:t>‹#›</a:t>
            </a:fld>
            <a:endParaRPr lang="en-US" altLang="en-US"/>
          </a:p>
        </p:txBody>
      </p:sp>
    </p:spTree>
    <p:extLst>
      <p:ext uri="{BB962C8B-B14F-4D97-AF65-F5344CB8AC3E}">
        <p14:creationId xmlns:p14="http://schemas.microsoft.com/office/powerpoint/2010/main" val="1175726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F87A9D43-DE40-3AB9-27B5-F0656D5C362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A460C22F-A159-6966-EA7C-58046A2A824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81EFDAEC-7AE5-DAAB-7346-710EC900AE55}"/>
              </a:ext>
            </a:extLst>
          </p:cNvPr>
          <p:cNvSpPr>
            <a:spLocks noGrp="1" noChangeArrowheads="1"/>
          </p:cNvSpPr>
          <p:nvPr>
            <p:ph type="sldNum" sz="quarter" idx="12"/>
          </p:nvPr>
        </p:nvSpPr>
        <p:spPr>
          <a:ln/>
        </p:spPr>
        <p:txBody>
          <a:bodyPr/>
          <a:lstStyle>
            <a:lvl1pPr>
              <a:defRPr/>
            </a:lvl1pPr>
          </a:lstStyle>
          <a:p>
            <a:pPr>
              <a:defRPr/>
            </a:pPr>
            <a:fld id="{4890CCF2-6B73-45E5-8166-54C3B6A951DE}" type="slidenum">
              <a:rPr lang="en-US" altLang="en-US"/>
              <a:pPr>
                <a:defRPr/>
              </a:pPr>
              <a:t>‹#›</a:t>
            </a:fld>
            <a:endParaRPr lang="en-US" altLang="en-US"/>
          </a:p>
        </p:txBody>
      </p:sp>
    </p:spTree>
    <p:extLst>
      <p:ext uri="{BB962C8B-B14F-4D97-AF65-F5344CB8AC3E}">
        <p14:creationId xmlns:p14="http://schemas.microsoft.com/office/powerpoint/2010/main" val="2298802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B323FC3-AA47-AD1E-38B7-C9B5C9F7EB2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E2E753B2-0B70-A46F-50F5-843992DF744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7C48E914-536F-66A0-2155-78CD90B62E23}"/>
              </a:ext>
            </a:extLst>
          </p:cNvPr>
          <p:cNvSpPr>
            <a:spLocks noGrp="1" noChangeArrowheads="1"/>
          </p:cNvSpPr>
          <p:nvPr>
            <p:ph type="sldNum" sz="quarter" idx="12"/>
          </p:nvPr>
        </p:nvSpPr>
        <p:spPr>
          <a:ln/>
        </p:spPr>
        <p:txBody>
          <a:bodyPr/>
          <a:lstStyle>
            <a:lvl1pPr>
              <a:defRPr/>
            </a:lvl1pPr>
          </a:lstStyle>
          <a:p>
            <a:pPr>
              <a:defRPr/>
            </a:pPr>
            <a:fld id="{1B722924-84D9-4605-87F0-345C01D8D5DA}" type="slidenum">
              <a:rPr lang="en-US" altLang="en-US"/>
              <a:pPr>
                <a:defRPr/>
              </a:pPr>
              <a:t>‹#›</a:t>
            </a:fld>
            <a:endParaRPr lang="en-US" altLang="en-US"/>
          </a:p>
        </p:txBody>
      </p:sp>
    </p:spTree>
    <p:extLst>
      <p:ext uri="{BB962C8B-B14F-4D97-AF65-F5344CB8AC3E}">
        <p14:creationId xmlns:p14="http://schemas.microsoft.com/office/powerpoint/2010/main" val="2237895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8628E86-4BB9-2732-980E-DDAE6A832CD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E36EF1E6-8574-8DAA-8E2C-4EB93957823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E2EECD00-C2B4-DF59-5D41-8EE8076C42E0}"/>
              </a:ext>
            </a:extLst>
          </p:cNvPr>
          <p:cNvSpPr>
            <a:spLocks noGrp="1" noChangeArrowheads="1"/>
          </p:cNvSpPr>
          <p:nvPr>
            <p:ph type="sldNum" sz="quarter" idx="12"/>
          </p:nvPr>
        </p:nvSpPr>
        <p:spPr>
          <a:ln/>
        </p:spPr>
        <p:txBody>
          <a:bodyPr/>
          <a:lstStyle>
            <a:lvl1pPr>
              <a:defRPr/>
            </a:lvl1pPr>
          </a:lstStyle>
          <a:p>
            <a:pPr>
              <a:defRPr/>
            </a:pPr>
            <a:fld id="{6391E208-D1A0-4D77-B0EE-A8A71F195A73}" type="slidenum">
              <a:rPr lang="en-US" altLang="en-US"/>
              <a:pPr>
                <a:defRPr/>
              </a:pPr>
              <a:t>‹#›</a:t>
            </a:fld>
            <a:endParaRPr lang="en-US" altLang="en-US"/>
          </a:p>
        </p:txBody>
      </p:sp>
    </p:spTree>
    <p:extLst>
      <p:ext uri="{BB962C8B-B14F-4D97-AF65-F5344CB8AC3E}">
        <p14:creationId xmlns:p14="http://schemas.microsoft.com/office/powerpoint/2010/main" val="3964734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B5C1A83-2678-7C32-9975-8518B4ED0F1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FAFF4331-E678-6EED-C993-D4DE2B25DDF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34C0AE56-8AB2-D81C-560C-4A63927D0EF1}"/>
              </a:ext>
            </a:extLst>
          </p:cNvPr>
          <p:cNvSpPr>
            <a:spLocks noGrp="1" noChangeArrowheads="1"/>
          </p:cNvSpPr>
          <p:nvPr>
            <p:ph type="sldNum" sz="quarter" idx="12"/>
          </p:nvPr>
        </p:nvSpPr>
        <p:spPr>
          <a:ln/>
        </p:spPr>
        <p:txBody>
          <a:bodyPr/>
          <a:lstStyle>
            <a:lvl1pPr>
              <a:defRPr/>
            </a:lvl1pPr>
          </a:lstStyle>
          <a:p>
            <a:pPr>
              <a:defRPr/>
            </a:pPr>
            <a:fld id="{65F9AB26-70D5-4B79-86CC-7CED6A929B4D}" type="slidenum">
              <a:rPr lang="en-US" altLang="en-US"/>
              <a:pPr>
                <a:defRPr/>
              </a:pPr>
              <a:t>‹#›</a:t>
            </a:fld>
            <a:endParaRPr lang="en-US" altLang="en-US"/>
          </a:p>
        </p:txBody>
      </p:sp>
    </p:spTree>
    <p:extLst>
      <p:ext uri="{BB962C8B-B14F-4D97-AF65-F5344CB8AC3E}">
        <p14:creationId xmlns:p14="http://schemas.microsoft.com/office/powerpoint/2010/main" val="890173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3ACDE2A-B4F2-417E-29FA-DE8BE31CE06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8A005F5A-2ABA-F55C-2268-D96C98347F0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D30A7E36-1692-BFC2-7FDA-14F7B08A5292}"/>
              </a:ext>
            </a:extLst>
          </p:cNvPr>
          <p:cNvSpPr>
            <a:spLocks noGrp="1" noChangeArrowheads="1"/>
          </p:cNvSpPr>
          <p:nvPr>
            <p:ph type="sldNum" sz="quarter" idx="12"/>
          </p:nvPr>
        </p:nvSpPr>
        <p:spPr>
          <a:ln/>
        </p:spPr>
        <p:txBody>
          <a:bodyPr/>
          <a:lstStyle>
            <a:lvl1pPr>
              <a:defRPr/>
            </a:lvl1pPr>
          </a:lstStyle>
          <a:p>
            <a:pPr>
              <a:defRPr/>
            </a:pPr>
            <a:fld id="{35457D46-568F-40ED-8AA4-671C9108E935}" type="slidenum">
              <a:rPr lang="en-US" altLang="en-US"/>
              <a:pPr>
                <a:defRPr/>
              </a:pPr>
              <a:t>‹#›</a:t>
            </a:fld>
            <a:endParaRPr lang="en-US" altLang="en-US"/>
          </a:p>
        </p:txBody>
      </p:sp>
    </p:spTree>
    <p:extLst>
      <p:ext uri="{BB962C8B-B14F-4D97-AF65-F5344CB8AC3E}">
        <p14:creationId xmlns:p14="http://schemas.microsoft.com/office/powerpoint/2010/main" val="55535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E328F90-6903-4C94-7F3B-292AAE8D4685}"/>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C0FC9B5-4E7C-F297-5999-0C3FC7B5961C}"/>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B9DE980C-42D9-CE2A-3DA2-336BB056A475}"/>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cs typeface="+mn-cs"/>
              </a:defRPr>
            </a:lvl1pPr>
          </a:lstStyle>
          <a:p>
            <a:pPr>
              <a:defRPr/>
            </a:pPr>
            <a:endParaRPr lang="en-US" altLang="en-US"/>
          </a:p>
        </p:txBody>
      </p:sp>
      <p:sp>
        <p:nvSpPr>
          <p:cNvPr id="5125" name="Rectangle 5">
            <a:extLst>
              <a:ext uri="{FF2B5EF4-FFF2-40B4-BE49-F238E27FC236}">
                <a16:creationId xmlns:a16="http://schemas.microsoft.com/office/drawing/2014/main" id="{4FD19FF3-5112-686E-EDBB-37F3439454FB}"/>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cs typeface="+mn-cs"/>
              </a:defRPr>
            </a:lvl1pPr>
          </a:lstStyle>
          <a:p>
            <a:pPr>
              <a:defRPr/>
            </a:pPr>
            <a:endParaRPr lang="en-US" altLang="en-US"/>
          </a:p>
        </p:txBody>
      </p:sp>
      <p:sp>
        <p:nvSpPr>
          <p:cNvPr id="5126" name="Rectangle 6">
            <a:extLst>
              <a:ext uri="{FF2B5EF4-FFF2-40B4-BE49-F238E27FC236}">
                <a16:creationId xmlns:a16="http://schemas.microsoft.com/office/drawing/2014/main" id="{79D759F2-EC53-468F-4902-8A54AA4D6F13}"/>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pPr>
              <a:defRPr/>
            </a:pPr>
            <a:fld id="{4620DEA9-1478-4181-879F-7E30E4A3756A}" type="slidenum">
              <a:rPr lang="en-US" altLang="en-US"/>
              <a:pPr>
                <a:defRPr/>
              </a:pPr>
              <a:t>‹#›</a:t>
            </a:fld>
            <a:endParaRPr lang="en-US" altLang="en-US"/>
          </a:p>
        </p:txBody>
      </p:sp>
      <p:sp>
        <p:nvSpPr>
          <p:cNvPr id="1031" name="Freeform 7">
            <a:extLst>
              <a:ext uri="{FF2B5EF4-FFF2-40B4-BE49-F238E27FC236}">
                <a16:creationId xmlns:a16="http://schemas.microsoft.com/office/drawing/2014/main" id="{02CA4EA2-CA63-46C6-3554-F6A75219D9D4}"/>
              </a:ext>
            </a:extLst>
          </p:cNvPr>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a:extLst>
              <a:ext uri="{FF2B5EF4-FFF2-40B4-BE49-F238E27FC236}">
                <a16:creationId xmlns:a16="http://schemas.microsoft.com/office/drawing/2014/main" id="{3E1BD6D6-E294-71A5-05E4-40902BAF464D}"/>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936"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41B6D5E-07E6-0CDE-5CB2-C65CD48D40A0}"/>
              </a:ext>
            </a:extLst>
          </p:cNvPr>
          <p:cNvSpPr>
            <a:spLocks noGrp="1" noChangeArrowheads="1"/>
          </p:cNvSpPr>
          <p:nvPr>
            <p:ph type="ctrTitle"/>
          </p:nvPr>
        </p:nvSpPr>
        <p:spPr/>
        <p:txBody>
          <a:bodyPr/>
          <a:lstStyle/>
          <a:p>
            <a:pPr eaLnBrk="1" hangingPunct="1"/>
            <a:r>
              <a:rPr lang="en-US" altLang="en-US"/>
              <a:t>Stat 414 – Day 2</a:t>
            </a:r>
          </a:p>
        </p:txBody>
      </p:sp>
      <p:sp>
        <p:nvSpPr>
          <p:cNvPr id="5123" name="Subtitle 2">
            <a:extLst>
              <a:ext uri="{FF2B5EF4-FFF2-40B4-BE49-F238E27FC236}">
                <a16:creationId xmlns:a16="http://schemas.microsoft.com/office/drawing/2014/main" id="{D2C90860-4072-20C3-709B-B5C7180FCCFE}"/>
              </a:ext>
            </a:extLst>
          </p:cNvPr>
          <p:cNvSpPr>
            <a:spLocks noGrp="1" noChangeArrowheads="1"/>
          </p:cNvSpPr>
          <p:nvPr>
            <p:ph type="subTitle" idx="1"/>
          </p:nvPr>
        </p:nvSpPr>
        <p:spPr/>
        <p:txBody>
          <a:bodyPr/>
          <a:lstStyle/>
          <a:p>
            <a:pPr eaLnBrk="1" hangingPunct="1"/>
            <a:r>
              <a:rPr lang="en-US" altLang="en-US" dirty="0"/>
              <a:t>Basic Linear Regression Model Assumptions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2BFE32BB-CCE5-DC72-B9AB-0483C96B71BC}"/>
              </a:ext>
            </a:extLst>
          </p:cNvPr>
          <p:cNvSpPr>
            <a:spLocks noGrp="1" noChangeArrowheads="1"/>
          </p:cNvSpPr>
          <p:nvPr>
            <p:ph type="title"/>
          </p:nvPr>
        </p:nvSpPr>
        <p:spPr/>
        <p:txBody>
          <a:bodyPr/>
          <a:lstStyle/>
          <a:p>
            <a:r>
              <a:rPr lang="en-US" altLang="en-US"/>
              <a:t>Model Validation</a:t>
            </a:r>
          </a:p>
        </p:txBody>
      </p:sp>
      <p:sp>
        <p:nvSpPr>
          <p:cNvPr id="3" name="Content Placeholder 2">
            <a:extLst>
              <a:ext uri="{FF2B5EF4-FFF2-40B4-BE49-F238E27FC236}">
                <a16:creationId xmlns:a16="http://schemas.microsoft.com/office/drawing/2014/main" id="{E661966D-2C76-66DA-88F3-FBDE9F0E232C}"/>
              </a:ext>
            </a:extLst>
          </p:cNvPr>
          <p:cNvSpPr>
            <a:spLocks noGrp="1"/>
          </p:cNvSpPr>
          <p:nvPr>
            <p:ph idx="1"/>
          </p:nvPr>
        </p:nvSpPr>
        <p:spPr/>
        <p:txBody>
          <a:bodyPr>
            <a:normAutofit lnSpcReduction="10000"/>
          </a:bodyPr>
          <a:lstStyle/>
          <a:p>
            <a:pPr>
              <a:defRPr/>
            </a:pPr>
            <a:r>
              <a:rPr lang="en-US" dirty="0"/>
              <a:t>Normality at each </a:t>
            </a:r>
            <a:r>
              <a:rPr lang="en-US" b="1" dirty="0"/>
              <a:t>x</a:t>
            </a:r>
            <a:r>
              <a:rPr lang="en-US" dirty="0"/>
              <a:t> vs. normality of the response variable</a:t>
            </a:r>
          </a:p>
          <a:p>
            <a:pPr lvl="1">
              <a:defRPr/>
            </a:pPr>
            <a:r>
              <a:rPr lang="en-US" dirty="0"/>
              <a:t>Can check residuals “after removing the </a:t>
            </a:r>
            <a:r>
              <a:rPr lang="en-US" dirty="0">
                <a:solidFill>
                  <a:srgbClr val="7030A0"/>
                </a:solidFill>
              </a:rPr>
              <a:t>effects</a:t>
            </a:r>
            <a:r>
              <a:rPr lang="en-US" dirty="0"/>
              <a:t> of the explanatory variables” (apply the model)</a:t>
            </a:r>
          </a:p>
          <a:p>
            <a:pPr lvl="1">
              <a:defRPr/>
            </a:pPr>
            <a:r>
              <a:rPr lang="en-US" dirty="0"/>
              <a:t>Can get away with slight violations, </a:t>
            </a:r>
            <a:r>
              <a:rPr lang="en-US" dirty="0" err="1"/>
              <a:t>esp</a:t>
            </a:r>
            <a:r>
              <a:rPr lang="en-US" dirty="0"/>
              <a:t> with large sample size</a:t>
            </a:r>
          </a:p>
          <a:p>
            <a:pPr>
              <a:defRPr/>
            </a:pPr>
            <a:r>
              <a:rPr lang="en-US" dirty="0"/>
              <a:t>How test heterogeneity</a:t>
            </a:r>
          </a:p>
          <a:p>
            <a:pPr lvl="1">
              <a:defRPr/>
            </a:pPr>
            <a:r>
              <a:rPr lang="en-US" dirty="0"/>
              <a:t>Graphically/residual plots</a:t>
            </a:r>
          </a:p>
          <a:p>
            <a:pPr lvl="1">
              <a:defRPr/>
            </a:pPr>
            <a:r>
              <a:rPr lang="en-US" dirty="0"/>
              <a:t>Context (e.g., males vs. females)</a:t>
            </a:r>
          </a:p>
          <a:p>
            <a:pPr lvl="1">
              <a:defRPr/>
            </a:pPr>
            <a:r>
              <a:rPr lang="en-US" dirty="0"/>
              <a:t>Significance tests? (e.g., Bartlett’s test)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75F00E2-0D7E-6ED5-1CE4-C87606AE1741}"/>
              </a:ext>
            </a:extLst>
          </p:cNvPr>
          <p:cNvSpPr>
            <a:spLocks noGrp="1" noChangeArrowheads="1"/>
          </p:cNvSpPr>
          <p:nvPr>
            <p:ph type="title"/>
          </p:nvPr>
        </p:nvSpPr>
        <p:spPr/>
        <p:txBody>
          <a:bodyPr/>
          <a:lstStyle/>
          <a:p>
            <a:r>
              <a:rPr lang="en-US" altLang="en-US"/>
              <a:t>Model Validation</a:t>
            </a:r>
          </a:p>
        </p:txBody>
      </p:sp>
      <p:sp>
        <p:nvSpPr>
          <p:cNvPr id="3" name="Content Placeholder 2">
            <a:extLst>
              <a:ext uri="{FF2B5EF4-FFF2-40B4-BE49-F238E27FC236}">
                <a16:creationId xmlns:a16="http://schemas.microsoft.com/office/drawing/2014/main" id="{584985A2-0640-42B9-CC33-D5D0BC7591DA}"/>
              </a:ext>
            </a:extLst>
          </p:cNvPr>
          <p:cNvSpPr>
            <a:spLocks noGrp="1" noChangeArrowheads="1"/>
          </p:cNvSpPr>
          <p:nvPr>
            <p:ph idx="1"/>
          </p:nvPr>
        </p:nvSpPr>
        <p:spPr/>
        <p:txBody>
          <a:bodyPr>
            <a:normAutofit fontScale="92500" lnSpcReduction="20000"/>
          </a:bodyPr>
          <a:lstStyle/>
          <a:p>
            <a:pPr>
              <a:defRPr/>
            </a:pPr>
            <a:r>
              <a:rPr lang="en-US" altLang="en-US" dirty="0"/>
              <a:t>Linearity</a:t>
            </a:r>
          </a:p>
          <a:p>
            <a:pPr lvl="1">
              <a:defRPr/>
            </a:pPr>
            <a:r>
              <a:rPr lang="en-US" altLang="en-US" dirty="0"/>
              <a:t>“Additivity” (y = a + b</a:t>
            </a:r>
            <a:r>
              <a:rPr lang="en-US" altLang="en-US" baseline="-25000" dirty="0"/>
              <a:t>1</a:t>
            </a:r>
            <a:r>
              <a:rPr lang="en-US" altLang="en-US" dirty="0"/>
              <a:t>x</a:t>
            </a:r>
            <a:r>
              <a:rPr lang="en-US" altLang="en-US" baseline="-25000" dirty="0"/>
              <a:t>1</a:t>
            </a:r>
            <a:r>
              <a:rPr lang="en-US" altLang="en-US" dirty="0"/>
              <a:t> + b</a:t>
            </a:r>
            <a:r>
              <a:rPr lang="en-US" altLang="en-US" baseline="-25000" dirty="0"/>
              <a:t>2</a:t>
            </a:r>
            <a:r>
              <a:rPr lang="en-US" altLang="en-US" dirty="0"/>
              <a:t>x</a:t>
            </a:r>
            <a:r>
              <a:rPr lang="en-US" altLang="en-US" baseline="-25000" dirty="0"/>
              <a:t>2 </a:t>
            </a:r>
            <a:r>
              <a:rPr lang="en-US" altLang="en-US" dirty="0"/>
              <a:t>+…)</a:t>
            </a:r>
          </a:p>
          <a:p>
            <a:pPr lvl="1">
              <a:defRPr/>
            </a:pPr>
            <a:r>
              <a:rPr lang="en-US" altLang="en-US" dirty="0"/>
              <a:t>Residual plots (including unknown variables)</a:t>
            </a:r>
          </a:p>
          <a:p>
            <a:pPr lvl="1">
              <a:defRPr/>
            </a:pPr>
            <a:r>
              <a:rPr lang="en-US" altLang="en-US" dirty="0"/>
              <a:t>Transformation? Additive models…</a:t>
            </a:r>
          </a:p>
          <a:p>
            <a:pPr lvl="2">
              <a:defRPr/>
            </a:pPr>
            <a:r>
              <a:rPr lang="en-US" altLang="en-US" i="1" dirty="0" err="1"/>
              <a:t>abc</a:t>
            </a:r>
            <a:r>
              <a:rPr lang="en-US" altLang="en-US" i="1" dirty="0"/>
              <a:t> </a:t>
            </a:r>
            <a:r>
              <a:rPr lang="en-US" altLang="en-US" dirty="0">
                <a:sym typeface="Symbol" panose="05050102010706020507" pitchFamily="18" charset="2"/>
              </a:rPr>
              <a:t> log(</a:t>
            </a:r>
            <a:r>
              <a:rPr lang="en-US" altLang="en-US" i="1" dirty="0">
                <a:sym typeface="Symbol" panose="05050102010706020507" pitchFamily="18" charset="2"/>
              </a:rPr>
              <a:t>a</a:t>
            </a:r>
            <a:r>
              <a:rPr lang="en-US" altLang="en-US" dirty="0">
                <a:sym typeface="Symbol" panose="05050102010706020507" pitchFamily="18" charset="2"/>
              </a:rPr>
              <a:t>) + log(</a:t>
            </a:r>
            <a:r>
              <a:rPr lang="en-US" altLang="en-US" i="1" dirty="0">
                <a:sym typeface="Symbol" panose="05050102010706020507" pitchFamily="18" charset="2"/>
              </a:rPr>
              <a:t>b</a:t>
            </a:r>
            <a:r>
              <a:rPr lang="en-US" altLang="en-US" dirty="0">
                <a:sym typeface="Symbol" panose="05050102010706020507" pitchFamily="18" charset="2"/>
              </a:rPr>
              <a:t>) + log(</a:t>
            </a:r>
            <a:r>
              <a:rPr lang="en-US" altLang="en-US" i="1" dirty="0">
                <a:sym typeface="Symbol" panose="05050102010706020507" pitchFamily="18" charset="2"/>
              </a:rPr>
              <a:t>c</a:t>
            </a:r>
            <a:r>
              <a:rPr lang="en-US" altLang="en-US" dirty="0">
                <a:sym typeface="Symbol" panose="05050102010706020507" pitchFamily="18" charset="2"/>
              </a:rPr>
              <a:t>)</a:t>
            </a:r>
            <a:endParaRPr lang="en-US" altLang="en-US" i="1" dirty="0"/>
          </a:p>
          <a:p>
            <a:pPr>
              <a:defRPr/>
            </a:pPr>
            <a:r>
              <a:rPr lang="en-US" altLang="en-US" dirty="0"/>
              <a:t>Independence</a:t>
            </a:r>
          </a:p>
          <a:p>
            <a:pPr lvl="1">
              <a:defRPr/>
            </a:pPr>
            <a:r>
              <a:rPr lang="en-US" altLang="en-US" dirty="0"/>
              <a:t>Probably the most serious, all F-tests, t-tests are inaccurate (usually standard error of slope coefficient is too small!)</a:t>
            </a:r>
          </a:p>
          <a:p>
            <a:pPr lvl="1">
              <a:defRPr/>
            </a:pPr>
            <a:r>
              <a:rPr lang="en-US" altLang="en-US" dirty="0"/>
              <a:t>But can also be hardest to verify</a:t>
            </a:r>
          </a:p>
          <a:p>
            <a:pPr lvl="2">
              <a:defRPr/>
            </a:pPr>
            <a:r>
              <a:rPr lang="en-US" altLang="en-US" dirty="0"/>
              <a:t>Limited information in graphs of residuals</a:t>
            </a:r>
          </a:p>
          <a:p>
            <a:pPr lvl="2">
              <a:defRPr/>
            </a:pPr>
            <a:r>
              <a:rPr lang="en-US" altLang="en-US" dirty="0"/>
              <a:t>Dependence nature of the data…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19A27D3-882B-38E8-80C4-D5D9C0F3A3A4}"/>
              </a:ext>
            </a:extLst>
          </p:cNvPr>
          <p:cNvSpPr>
            <a:spLocks noGrp="1" noChangeArrowheads="1"/>
          </p:cNvSpPr>
          <p:nvPr>
            <p:ph type="title"/>
          </p:nvPr>
        </p:nvSpPr>
        <p:spPr/>
        <p:txBody>
          <a:bodyPr/>
          <a:lstStyle/>
          <a:p>
            <a:r>
              <a:rPr lang="en-US" altLang="en-US"/>
              <a:t>A hidden assumption?</a:t>
            </a:r>
          </a:p>
        </p:txBody>
      </p:sp>
      <p:sp>
        <p:nvSpPr>
          <p:cNvPr id="3" name="Content Placeholder 2">
            <a:extLst>
              <a:ext uri="{FF2B5EF4-FFF2-40B4-BE49-F238E27FC236}">
                <a16:creationId xmlns:a16="http://schemas.microsoft.com/office/drawing/2014/main" id="{36E31461-5E94-1A24-6D55-1FB44834E893}"/>
              </a:ext>
            </a:extLst>
          </p:cNvPr>
          <p:cNvSpPr>
            <a:spLocks noGrp="1" noChangeArrowheads="1"/>
          </p:cNvSpPr>
          <p:nvPr>
            <p:ph idx="1"/>
          </p:nvPr>
        </p:nvSpPr>
        <p:spPr/>
        <p:txBody>
          <a:bodyPr/>
          <a:lstStyle/>
          <a:p>
            <a:r>
              <a:rPr lang="en-US" altLang="en-US"/>
              <a:t>Fixed X values</a:t>
            </a:r>
          </a:p>
          <a:p>
            <a:pPr lvl="1"/>
            <a:r>
              <a:rPr lang="en-US" altLang="en-US"/>
              <a:t>In an experiment, we know these values in advance (‘deterministic’)</a:t>
            </a:r>
          </a:p>
          <a:p>
            <a:pPr lvl="1"/>
            <a:r>
              <a:rPr lang="en-US" altLang="en-US"/>
              <a:t>Generally not true in “field studies”</a:t>
            </a:r>
          </a:p>
          <a:p>
            <a:pPr lvl="1"/>
            <a:r>
              <a:rPr lang="en-US" altLang="en-US"/>
              <a:t>Usually not a problem if the measurement error is small compared to SD(X)</a:t>
            </a:r>
          </a:p>
        </p:txBody>
      </p:sp>
      <p:pic>
        <p:nvPicPr>
          <p:cNvPr id="4" name="Picture 3">
            <a:extLst>
              <a:ext uri="{FF2B5EF4-FFF2-40B4-BE49-F238E27FC236}">
                <a16:creationId xmlns:a16="http://schemas.microsoft.com/office/drawing/2014/main" id="{3A091B0F-BF12-812B-50EA-B0C2A3A2833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4419600"/>
            <a:ext cx="2900363" cy="230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1EF98182-C7FE-F5F7-08F3-96B30C9BF93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4259263"/>
            <a:ext cx="3086100" cy="246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3C4A683-8AF6-790A-4940-FD937971749F}"/>
              </a:ext>
            </a:extLst>
          </p:cNvPr>
          <p:cNvSpPr>
            <a:spLocks noGrp="1" noChangeArrowheads="1"/>
          </p:cNvSpPr>
          <p:nvPr>
            <p:ph type="title"/>
          </p:nvPr>
        </p:nvSpPr>
        <p:spPr/>
        <p:txBody>
          <a:bodyPr/>
          <a:lstStyle/>
          <a:p>
            <a:r>
              <a:rPr lang="en-US" altLang="en-US"/>
              <a:t>Another hidden assumption?</a:t>
            </a:r>
          </a:p>
        </p:txBody>
      </p:sp>
      <p:sp>
        <p:nvSpPr>
          <p:cNvPr id="23555" name="Content Placeholder 2">
            <a:extLst>
              <a:ext uri="{FF2B5EF4-FFF2-40B4-BE49-F238E27FC236}">
                <a16:creationId xmlns:a16="http://schemas.microsoft.com/office/drawing/2014/main" id="{D4590207-73ED-00F0-3D36-DB7CF3BF3AB2}"/>
              </a:ext>
            </a:extLst>
          </p:cNvPr>
          <p:cNvSpPr>
            <a:spLocks noGrp="1" noChangeArrowheads="1"/>
          </p:cNvSpPr>
          <p:nvPr>
            <p:ph idx="1"/>
          </p:nvPr>
        </p:nvSpPr>
        <p:spPr/>
        <p:txBody>
          <a:bodyPr/>
          <a:lstStyle/>
          <a:p>
            <a:pPr>
              <a:defRPr/>
            </a:pPr>
            <a:r>
              <a:rPr lang="en-US" altLang="en-US" dirty="0"/>
              <a:t>Influential observations</a:t>
            </a:r>
          </a:p>
          <a:p>
            <a:pPr lvl="1">
              <a:defRPr/>
            </a:pPr>
            <a:r>
              <a:rPr lang="en-US" altLang="en-US" i="1" dirty="0"/>
              <a:t>Leverage</a:t>
            </a:r>
            <a:r>
              <a:rPr lang="en-US" altLang="en-US" dirty="0"/>
              <a:t> measures uniqueness of observation</a:t>
            </a:r>
          </a:p>
          <a:p>
            <a:pPr lvl="1">
              <a:defRPr/>
            </a:pPr>
            <a:r>
              <a:rPr lang="en-US" altLang="en-US" i="1" dirty="0"/>
              <a:t>Cook’s Distance</a:t>
            </a:r>
            <a:r>
              <a:rPr lang="en-US" altLang="en-US" dirty="0"/>
              <a:t> measures change in model (estimated parameters) if observation is removed</a:t>
            </a:r>
          </a:p>
          <a:p>
            <a:pPr lvl="2">
              <a:defRPr/>
            </a:pPr>
            <a:r>
              <a:rPr lang="en-US" altLang="en-US" dirty="0"/>
              <a:t>Influence</a:t>
            </a:r>
          </a:p>
          <a:p>
            <a:pPr lvl="2">
              <a:defRPr/>
            </a:pPr>
            <a:r>
              <a:rPr lang="en-US" altLang="en-US" dirty="0"/>
              <a:t>Larger than one?</a:t>
            </a:r>
          </a:p>
          <a:p>
            <a:pPr lvl="2">
              <a:defRPr/>
            </a:pPr>
            <a:r>
              <a:rPr lang="en-US" altLang="en-US" dirty="0"/>
              <a:t>Combination of large residuals and/or large leverage</a:t>
            </a:r>
          </a:p>
          <a:p>
            <a:pPr marL="344487" lvl="1" indent="0">
              <a:buFont typeface="Wingdings" panose="05000000000000000000" pitchFamily="2" charset="2"/>
              <a:buNone/>
              <a:defRPr/>
            </a:pPr>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6167F14F-D542-5BBC-3443-B4A92C9D21CC}"/>
              </a:ext>
            </a:extLst>
          </p:cNvPr>
          <p:cNvSpPr>
            <a:spLocks noGrp="1" noChangeArrowheads="1"/>
          </p:cNvSpPr>
          <p:nvPr>
            <p:ph type="title"/>
          </p:nvPr>
        </p:nvSpPr>
        <p:spPr/>
        <p:txBody>
          <a:bodyPr/>
          <a:lstStyle/>
          <a:p>
            <a:r>
              <a:rPr lang="en-US" altLang="en-US"/>
              <a:t>And don’t forget</a:t>
            </a:r>
          </a:p>
        </p:txBody>
      </p:sp>
      <p:sp>
        <p:nvSpPr>
          <p:cNvPr id="3" name="Content Placeholder 2">
            <a:extLst>
              <a:ext uri="{FF2B5EF4-FFF2-40B4-BE49-F238E27FC236}">
                <a16:creationId xmlns:a16="http://schemas.microsoft.com/office/drawing/2014/main" id="{579B8FB5-7E56-6414-8B94-72ACB3443491}"/>
              </a:ext>
            </a:extLst>
          </p:cNvPr>
          <p:cNvSpPr>
            <a:spLocks noGrp="1"/>
          </p:cNvSpPr>
          <p:nvPr>
            <p:ph idx="1"/>
          </p:nvPr>
        </p:nvSpPr>
        <p:spPr/>
        <p:txBody>
          <a:bodyPr>
            <a:normAutofit fontScale="85000" lnSpcReduction="20000"/>
          </a:bodyPr>
          <a:lstStyle/>
          <a:p>
            <a:pPr>
              <a:defRPr/>
            </a:pPr>
            <a:r>
              <a:rPr lang="en-US" dirty="0"/>
              <a:t>Model validity (#1!)</a:t>
            </a:r>
          </a:p>
          <a:p>
            <a:pPr lvl="1">
              <a:defRPr/>
            </a:pPr>
            <a:r>
              <a:rPr lang="en-US" dirty="0"/>
              <a:t>You have the right data for your research question </a:t>
            </a:r>
          </a:p>
          <a:p>
            <a:pPr lvl="2">
              <a:defRPr/>
            </a:pPr>
            <a:r>
              <a:rPr lang="en-US" i="1" dirty="0">
                <a:solidFill>
                  <a:srgbClr val="373737"/>
                </a:solidFill>
                <a:latin typeface="Georgia" panose="02040502050405020303" pitchFamily="18" charset="0"/>
              </a:rPr>
              <a:t>“This sounds obvious but is often overlooked or ignored because it can be inconvenient”</a:t>
            </a:r>
            <a:endParaRPr lang="en-US" dirty="0"/>
          </a:p>
          <a:p>
            <a:pPr lvl="1">
              <a:defRPr/>
            </a:pPr>
            <a:r>
              <a:rPr lang="en-US" dirty="0"/>
              <a:t>You have the most important variables, response accurately measures phenomenon of interest, generalizability</a:t>
            </a:r>
          </a:p>
          <a:p>
            <a:pPr>
              <a:defRPr/>
            </a:pPr>
            <a:r>
              <a:rPr lang="en-US" dirty="0"/>
              <a:t>Commentary</a:t>
            </a:r>
          </a:p>
          <a:p>
            <a:pPr lvl="2">
              <a:defRPr/>
            </a:pPr>
            <a:r>
              <a:rPr lang="en-US" i="1" dirty="0">
                <a:solidFill>
                  <a:srgbClr val="373737"/>
                </a:solidFill>
                <a:latin typeface="Georgia" panose="02040502050405020303" pitchFamily="18" charset="0"/>
              </a:rPr>
              <a:t>Normality and equal variance are typically minor concerns, unless you’re using the model to make predictions for individual data points.</a:t>
            </a:r>
          </a:p>
          <a:p>
            <a:pPr lvl="2">
              <a:defRPr/>
            </a:pPr>
            <a:r>
              <a:rPr lang="en-US" i="1" dirty="0">
                <a:solidFill>
                  <a:srgbClr val="373737"/>
                </a:solidFill>
                <a:latin typeface="Georgia" panose="02040502050405020303" pitchFamily="18" charset="0"/>
              </a:rPr>
              <a:t>I wish we could get beyond: these are the assumptions, make sure they are met. To something more like this is the impact of heteroscedasticity, but you don’t need to worry about it in this context, and this is how you can introduce it into a model if you want to incorporate it.</a:t>
            </a:r>
            <a:endParaRPr lang="en-US"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D0075-08E1-8D5B-77E0-A680346B1FE0}"/>
              </a:ext>
            </a:extLst>
          </p:cNvPr>
          <p:cNvSpPr>
            <a:spLocks noGrp="1"/>
          </p:cNvSpPr>
          <p:nvPr>
            <p:ph type="title"/>
          </p:nvPr>
        </p:nvSpPr>
        <p:spPr/>
        <p:txBody>
          <a:bodyPr/>
          <a:lstStyle/>
          <a:p>
            <a:r>
              <a:rPr lang="en-US" dirty="0"/>
              <a:t>Example 1: Kentucky Derby </a:t>
            </a:r>
            <a:r>
              <a:rPr lang="en-US" dirty="0" err="1"/>
              <a:t>cont</a:t>
            </a:r>
            <a:endParaRPr lang="en-US" dirty="0"/>
          </a:p>
        </p:txBody>
      </p:sp>
      <p:sp>
        <p:nvSpPr>
          <p:cNvPr id="3" name="Content Placeholder 2">
            <a:extLst>
              <a:ext uri="{FF2B5EF4-FFF2-40B4-BE49-F238E27FC236}">
                <a16:creationId xmlns:a16="http://schemas.microsoft.com/office/drawing/2014/main" id="{6C49285F-4C91-07DF-ABB6-656690DAAF40}"/>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A5983515-34C1-7774-2440-07C2B7C033C5}"/>
              </a:ext>
            </a:extLst>
          </p:cNvPr>
          <p:cNvPicPr>
            <a:picLocks noChangeAspect="1"/>
          </p:cNvPicPr>
          <p:nvPr/>
        </p:nvPicPr>
        <p:blipFill>
          <a:blip r:embed="rId2"/>
          <a:stretch>
            <a:fillRect/>
          </a:stretch>
        </p:blipFill>
        <p:spPr>
          <a:xfrm>
            <a:off x="1516921" y="1995487"/>
            <a:ext cx="5569679" cy="3186113"/>
          </a:xfrm>
          <a:prstGeom prst="rect">
            <a:avLst/>
          </a:prstGeom>
        </p:spPr>
      </p:pic>
    </p:spTree>
    <p:extLst>
      <p:ext uri="{BB962C8B-B14F-4D97-AF65-F5344CB8AC3E}">
        <p14:creationId xmlns:p14="http://schemas.microsoft.com/office/powerpoint/2010/main" val="1821127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60FF5-E919-6DCE-E81B-571BA369C4F8}"/>
              </a:ext>
            </a:extLst>
          </p:cNvPr>
          <p:cNvSpPr>
            <a:spLocks noGrp="1"/>
          </p:cNvSpPr>
          <p:nvPr>
            <p:ph type="title"/>
          </p:nvPr>
        </p:nvSpPr>
        <p:spPr/>
        <p:txBody>
          <a:bodyPr/>
          <a:lstStyle/>
          <a:p>
            <a:r>
              <a:rPr lang="en-US" dirty="0"/>
              <a:t>Example 1:  Kentucky Derby</a:t>
            </a:r>
          </a:p>
        </p:txBody>
      </p:sp>
      <p:sp>
        <p:nvSpPr>
          <p:cNvPr id="3" name="Content Placeholder 2">
            <a:extLst>
              <a:ext uri="{FF2B5EF4-FFF2-40B4-BE49-F238E27FC236}">
                <a16:creationId xmlns:a16="http://schemas.microsoft.com/office/drawing/2014/main" id="{E41EBAED-A387-2084-9F41-9411D5B95C6B}"/>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F269BEAA-BE97-F96A-D943-CF9EDF348A22}"/>
              </a:ext>
            </a:extLst>
          </p:cNvPr>
          <p:cNvPicPr>
            <a:picLocks noChangeAspect="1"/>
          </p:cNvPicPr>
          <p:nvPr/>
        </p:nvPicPr>
        <p:blipFill>
          <a:blip r:embed="rId2"/>
          <a:stretch>
            <a:fillRect/>
          </a:stretch>
        </p:blipFill>
        <p:spPr>
          <a:xfrm>
            <a:off x="80962" y="1571625"/>
            <a:ext cx="8982075" cy="4371975"/>
          </a:xfrm>
          <a:prstGeom prst="rect">
            <a:avLst/>
          </a:prstGeom>
        </p:spPr>
      </p:pic>
    </p:spTree>
    <p:extLst>
      <p:ext uri="{BB962C8B-B14F-4D97-AF65-F5344CB8AC3E}">
        <p14:creationId xmlns:p14="http://schemas.microsoft.com/office/powerpoint/2010/main" val="136455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412856F2-FC61-619D-B44F-6759D1825E77}"/>
              </a:ext>
            </a:extLst>
          </p:cNvPr>
          <p:cNvSpPr>
            <a:spLocks noGrp="1" noChangeArrowheads="1"/>
          </p:cNvSpPr>
          <p:nvPr>
            <p:ph type="title"/>
          </p:nvPr>
        </p:nvSpPr>
        <p:spPr/>
        <p:txBody>
          <a:bodyPr/>
          <a:lstStyle/>
          <a:p>
            <a:r>
              <a:rPr lang="en-US" altLang="en-US" dirty="0"/>
              <a:t>Example 1: Kentucky Derby</a:t>
            </a:r>
          </a:p>
        </p:txBody>
      </p:sp>
      <p:sp>
        <p:nvSpPr>
          <p:cNvPr id="21507" name="Content Placeholder 2">
            <a:extLst>
              <a:ext uri="{FF2B5EF4-FFF2-40B4-BE49-F238E27FC236}">
                <a16:creationId xmlns:a16="http://schemas.microsoft.com/office/drawing/2014/main" id="{3B3E0D11-8EF6-09D2-D8F2-2EBD48D2C676}"/>
              </a:ext>
            </a:extLst>
          </p:cNvPr>
          <p:cNvSpPr>
            <a:spLocks noGrp="1" noChangeArrowheads="1"/>
          </p:cNvSpPr>
          <p:nvPr>
            <p:ph idx="1"/>
          </p:nvPr>
        </p:nvSpPr>
        <p:spPr/>
        <p:txBody>
          <a:bodyPr/>
          <a:lstStyle/>
          <a:p>
            <a:endParaRPr lang="en-US" altLang="en-US" dirty="0"/>
          </a:p>
        </p:txBody>
      </p:sp>
      <p:pic>
        <p:nvPicPr>
          <p:cNvPr id="3" name="Picture 2">
            <a:extLst>
              <a:ext uri="{FF2B5EF4-FFF2-40B4-BE49-F238E27FC236}">
                <a16:creationId xmlns:a16="http://schemas.microsoft.com/office/drawing/2014/main" id="{8395A25C-EEB5-BB5C-CD1E-5360607CC868}"/>
              </a:ext>
            </a:extLst>
          </p:cNvPr>
          <p:cNvPicPr>
            <a:picLocks noChangeAspect="1"/>
          </p:cNvPicPr>
          <p:nvPr/>
        </p:nvPicPr>
        <p:blipFill>
          <a:blip r:embed="rId2"/>
          <a:stretch>
            <a:fillRect/>
          </a:stretch>
        </p:blipFill>
        <p:spPr>
          <a:xfrm>
            <a:off x="1219200" y="1751187"/>
            <a:ext cx="5237884" cy="42287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C8BC7864-A71C-975C-2312-8B5DF94DE8D4}"/>
              </a:ext>
            </a:extLst>
          </p:cNvPr>
          <p:cNvSpPr>
            <a:spLocks noGrp="1" noChangeArrowheads="1"/>
          </p:cNvSpPr>
          <p:nvPr>
            <p:ph type="title"/>
          </p:nvPr>
        </p:nvSpPr>
        <p:spPr/>
        <p:txBody>
          <a:bodyPr/>
          <a:lstStyle/>
          <a:p>
            <a:r>
              <a:rPr lang="en-US" altLang="en-US" dirty="0"/>
              <a:t>Advice…</a:t>
            </a:r>
          </a:p>
        </p:txBody>
      </p:sp>
      <p:sp>
        <p:nvSpPr>
          <p:cNvPr id="22531" name="Content Placeholder 2">
            <a:extLst>
              <a:ext uri="{FF2B5EF4-FFF2-40B4-BE49-F238E27FC236}">
                <a16:creationId xmlns:a16="http://schemas.microsoft.com/office/drawing/2014/main" id="{73A08411-E512-5459-E902-B087DF78BE77}"/>
              </a:ext>
            </a:extLst>
          </p:cNvPr>
          <p:cNvSpPr>
            <a:spLocks noGrp="1" noChangeArrowheads="1"/>
          </p:cNvSpPr>
          <p:nvPr>
            <p:ph idx="1"/>
          </p:nvPr>
        </p:nvSpPr>
        <p:spPr/>
        <p:txBody>
          <a:bodyPr>
            <a:normAutofit fontScale="85000" lnSpcReduction="20000"/>
          </a:bodyPr>
          <a:lstStyle/>
          <a:p>
            <a:pPr>
              <a:defRPr/>
            </a:pPr>
            <a:r>
              <a:rPr lang="en-US" dirty="0"/>
              <a:t>The statistical package output can be beautiful </a:t>
            </a:r>
          </a:p>
          <a:p>
            <a:pPr marL="0" indent="0">
              <a:buFont typeface="Wingdings" panose="05000000000000000000" pitchFamily="2" charset="2"/>
              <a:buNone/>
              <a:defRPr/>
            </a:pPr>
            <a:r>
              <a:rPr lang="en-US" dirty="0"/>
              <a:t>	even with grossly inappropriate models</a:t>
            </a:r>
          </a:p>
          <a:p>
            <a:pPr>
              <a:defRPr/>
            </a:pPr>
            <a:r>
              <a:rPr lang="en-US" altLang="en-US" dirty="0"/>
              <a:t>Always apply the simplest statistical technique on your data, but ensure it is applied correctly!</a:t>
            </a:r>
          </a:p>
          <a:p>
            <a:pPr>
              <a:defRPr/>
            </a:pPr>
            <a:r>
              <a:rPr lang="en-US" altLang="en-US" dirty="0"/>
              <a:t>“The easiest solution is a data transformation, but we try to avoid this for as long as possible. In our view, heterogeneity is interesting ecological information that you should not throw away, just because it is statistically inconvenient. With a ‘little’ bit of extra mathematical effort, heterogeneity can be incorporated into the models and can provide extra biological information.”</a:t>
            </a:r>
          </a:p>
          <a:p>
            <a:pPr marL="0" indent="0">
              <a:buFont typeface="Wingdings" panose="05000000000000000000" pitchFamily="2" charset="2"/>
              <a:buNone/>
              <a:defRPr/>
            </a:pPr>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47D0E6C-E2DD-18A0-7273-DF5E2A383EE4}"/>
              </a:ext>
            </a:extLst>
          </p:cNvPr>
          <p:cNvSpPr>
            <a:spLocks noGrp="1" noChangeArrowheads="1"/>
          </p:cNvSpPr>
          <p:nvPr>
            <p:ph type="title"/>
          </p:nvPr>
        </p:nvSpPr>
        <p:spPr/>
        <p:txBody>
          <a:bodyPr/>
          <a:lstStyle/>
          <a:p>
            <a:r>
              <a:rPr lang="en-US" altLang="en-US"/>
              <a:t>To Do</a:t>
            </a:r>
          </a:p>
        </p:txBody>
      </p:sp>
      <p:sp>
        <p:nvSpPr>
          <p:cNvPr id="22531" name="Content Placeholder 2">
            <a:extLst>
              <a:ext uri="{FF2B5EF4-FFF2-40B4-BE49-F238E27FC236}">
                <a16:creationId xmlns:a16="http://schemas.microsoft.com/office/drawing/2014/main" id="{C5FB49EA-408F-8283-8FDE-B8E75C3E6A18}"/>
              </a:ext>
            </a:extLst>
          </p:cNvPr>
          <p:cNvSpPr>
            <a:spLocks noGrp="1" noChangeArrowheads="1"/>
          </p:cNvSpPr>
          <p:nvPr>
            <p:ph idx="1"/>
          </p:nvPr>
        </p:nvSpPr>
        <p:spPr/>
        <p:txBody>
          <a:bodyPr/>
          <a:lstStyle/>
          <a:p>
            <a:r>
              <a:rPr lang="en-US" altLang="en-US" dirty="0"/>
              <a:t>Day 2 Quiz (Including (e) Pick a model and justify your choice, (f) Comment on model form) in Canvas</a:t>
            </a:r>
          </a:p>
          <a:p>
            <a:r>
              <a:rPr lang="en-US" altLang="en-US" dirty="0"/>
              <a:t>Review “centering” (see end of today’s </a:t>
            </a:r>
            <a:r>
              <a:rPr lang="en-US" altLang="en-US" dirty="0" err="1"/>
              <a:t>Rmarkdown</a:t>
            </a:r>
            <a:r>
              <a:rPr lang="en-US" altLang="en-US" dirty="0"/>
              <a:t> file?)</a:t>
            </a:r>
          </a:p>
          <a:p>
            <a:r>
              <a:rPr lang="en-US" altLang="en-US" dirty="0"/>
              <a:t>Continue HW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F28F133A-7BA5-F25E-BE09-408999DE3CE7}"/>
              </a:ext>
            </a:extLst>
          </p:cNvPr>
          <p:cNvSpPr>
            <a:spLocks noGrp="1" noChangeArrowheads="1"/>
          </p:cNvSpPr>
          <p:nvPr>
            <p:ph type="title"/>
          </p:nvPr>
        </p:nvSpPr>
        <p:spPr/>
        <p:txBody>
          <a:bodyPr/>
          <a:lstStyle/>
          <a:p>
            <a:r>
              <a:rPr lang="en-US" altLang="en-US" dirty="0"/>
              <a:t>Last Time</a:t>
            </a:r>
          </a:p>
        </p:txBody>
      </p:sp>
      <p:sp>
        <p:nvSpPr>
          <p:cNvPr id="7171" name="Content Placeholder 2">
            <a:extLst>
              <a:ext uri="{FF2B5EF4-FFF2-40B4-BE49-F238E27FC236}">
                <a16:creationId xmlns:a16="http://schemas.microsoft.com/office/drawing/2014/main" id="{9AAF76A6-62E1-1100-1C5D-59CD899D8B90}"/>
              </a:ext>
            </a:extLst>
          </p:cNvPr>
          <p:cNvSpPr>
            <a:spLocks noGrp="1" noChangeArrowheads="1"/>
          </p:cNvSpPr>
          <p:nvPr>
            <p:ph idx="1"/>
          </p:nvPr>
        </p:nvSpPr>
        <p:spPr/>
        <p:txBody>
          <a:bodyPr/>
          <a:lstStyle/>
          <a:p>
            <a:r>
              <a:rPr lang="en-US" altLang="en-US" dirty="0"/>
              <a:t>Anticipating behavior of variable, form of relationship </a:t>
            </a:r>
          </a:p>
          <a:p>
            <a:pPr lvl="1"/>
            <a:r>
              <a:rPr lang="en-US" altLang="en-US" dirty="0"/>
              <a:t>Does skewness make sense in context? Curvature?</a:t>
            </a:r>
          </a:p>
          <a:p>
            <a:r>
              <a:rPr lang="en-US" altLang="en-US" dirty="0"/>
              <a:t>Interpreting the equation for a linear model</a:t>
            </a:r>
          </a:p>
          <a:p>
            <a:pPr lvl="1"/>
            <a:r>
              <a:rPr lang="en-US" altLang="en-US" dirty="0"/>
              <a:t>Intercept, slope, residual</a:t>
            </a:r>
          </a:p>
          <a:p>
            <a:r>
              <a:rPr lang="en-US" altLang="en-US" dirty="0"/>
              <a:t>Quiz 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412856F2-FC61-619D-B44F-6759D1825E77}"/>
              </a:ext>
            </a:extLst>
          </p:cNvPr>
          <p:cNvSpPr>
            <a:spLocks noGrp="1" noChangeArrowheads="1"/>
          </p:cNvSpPr>
          <p:nvPr>
            <p:ph type="title"/>
          </p:nvPr>
        </p:nvSpPr>
        <p:spPr/>
        <p:txBody>
          <a:bodyPr/>
          <a:lstStyle/>
          <a:p>
            <a:r>
              <a:rPr lang="en-US" altLang="en-US" dirty="0"/>
              <a:t>Statistical Inference </a:t>
            </a:r>
          </a:p>
        </p:txBody>
      </p:sp>
      <mc:AlternateContent xmlns:mc="http://schemas.openxmlformats.org/markup-compatibility/2006" xmlns:a14="http://schemas.microsoft.com/office/drawing/2010/main">
        <mc:Choice Requires="a14">
          <p:sp>
            <p:nvSpPr>
              <p:cNvPr id="21507" name="Content Placeholder 2">
                <a:extLst>
                  <a:ext uri="{FF2B5EF4-FFF2-40B4-BE49-F238E27FC236}">
                    <a16:creationId xmlns:a16="http://schemas.microsoft.com/office/drawing/2014/main" id="{3B3E0D11-8EF6-09D2-D8F2-2EBD48D2C676}"/>
                  </a:ext>
                </a:extLst>
              </p:cNvPr>
              <p:cNvSpPr>
                <a:spLocks noGrp="1" noChangeArrowheads="1"/>
              </p:cNvSpPr>
              <p:nvPr>
                <p:ph idx="1"/>
              </p:nvPr>
            </p:nvSpPr>
            <p:spPr>
              <a:xfrm>
                <a:off x="457200" y="1676400"/>
                <a:ext cx="8229600" cy="4454525"/>
              </a:xfrm>
            </p:spPr>
            <p:txBody>
              <a:bodyPr/>
              <a:lstStyle/>
              <a:p>
                <a:r>
                  <a:rPr lang="en-US" altLang="en-US" dirty="0"/>
                  <a:t>We have </a:t>
                </a:r>
              </a:p>
              <a:p>
                <a:pPr marL="0" indent="0">
                  <a:buNone/>
                </a:pPr>
                <a14:m>
                  <m:oMathPara xmlns:m="http://schemas.openxmlformats.org/officeDocument/2006/math">
                    <m:oMathParaPr>
                      <m:jc m:val="centerGroup"/>
                    </m:oMathParaPr>
                    <m:oMath xmlns:m="http://schemas.openxmlformats.org/officeDocument/2006/math">
                      <m:r>
                        <a:rPr lang="en-US" altLang="en-US" b="0" i="1" smtClean="0">
                          <a:latin typeface="Cambria Math" panose="02040503050406030204" pitchFamily="18" charset="0"/>
                        </a:rPr>
                        <m:t>𝑝𝑟𝑒𝑑</m:t>
                      </m:r>
                      <m:r>
                        <a:rPr lang="en-US" altLang="en-US" b="0" i="1" smtClean="0">
                          <a:latin typeface="Cambria Math" panose="02040503050406030204" pitchFamily="18" charset="0"/>
                        </a:rPr>
                        <m:t> </m:t>
                      </m:r>
                      <m:r>
                        <a:rPr lang="en-US" altLang="en-US" b="0" i="1" smtClean="0">
                          <a:latin typeface="Cambria Math" panose="02040503050406030204" pitchFamily="18" charset="0"/>
                        </a:rPr>
                        <m:t>𝑠𝑝𝑒𝑒𝑑</m:t>
                      </m:r>
                      <m:r>
                        <a:rPr lang="en-US" altLang="en-US" b="0" i="1" smtClean="0">
                          <a:latin typeface="Cambria Math" panose="02040503050406030204" pitchFamily="18" charset="0"/>
                        </a:rPr>
                        <m:t>=−7.16+0.22 </m:t>
                      </m:r>
                      <m:r>
                        <a:rPr lang="en-US" altLang="en-US" b="0" i="1" smtClean="0">
                          <a:latin typeface="Cambria Math" panose="02040503050406030204" pitchFamily="18" charset="0"/>
                        </a:rPr>
                        <m:t>𝑦𝑒𝑎𝑟</m:t>
                      </m:r>
                      <m:r>
                        <a:rPr lang="en-US" altLang="en-US" b="0" i="1" smtClean="0">
                          <a:latin typeface="Cambria Math" panose="02040503050406030204" pitchFamily="18" charset="0"/>
                        </a:rPr>
                        <m:t> </m:t>
                      </m:r>
                    </m:oMath>
                  </m:oMathPara>
                </a14:m>
                <a:endParaRPr lang="en-US" altLang="en-US" dirty="0"/>
              </a:p>
              <a:p>
                <a:r>
                  <a:rPr lang="en-US" altLang="en-US" dirty="0"/>
                  <a:t>What does that tell us about </a:t>
                </a:r>
                <a14:m>
                  <m:oMath xmlns:m="http://schemas.openxmlformats.org/officeDocument/2006/math">
                    <m:r>
                      <a:rPr lang="en-US" altLang="en-US" b="0" i="1" smtClean="0">
                        <a:latin typeface="Cambria Math" panose="02040503050406030204" pitchFamily="18" charset="0"/>
                      </a:rPr>
                      <m:t>𝐸</m:t>
                    </m:r>
                    <m:d>
                      <m:dPr>
                        <m:ctrlPr>
                          <a:rPr lang="en-US" altLang="en-US" b="0" i="1" smtClean="0">
                            <a:latin typeface="Cambria Math" panose="02040503050406030204" pitchFamily="18" charset="0"/>
                          </a:rPr>
                        </m:ctrlPr>
                      </m:dPr>
                      <m:e>
                        <m:r>
                          <a:rPr lang="en-US" altLang="en-US" b="0" i="1" smtClean="0">
                            <a:latin typeface="Cambria Math" panose="02040503050406030204" pitchFamily="18" charset="0"/>
                          </a:rPr>
                          <m:t>𝑌</m:t>
                        </m:r>
                      </m:e>
                    </m:d>
                    <m:r>
                      <a:rPr lang="en-US" altLang="en-US" b="0" i="1" smtClean="0">
                        <a:latin typeface="Cambria Math" panose="02040503050406030204" pitchFamily="18" charset="0"/>
                      </a:rPr>
                      <m:t>=</m:t>
                    </m:r>
                    <m:sSub>
                      <m:sSubPr>
                        <m:ctrlPr>
                          <a:rPr lang="en-US" altLang="en-US" b="0" i="1" smtClean="0">
                            <a:latin typeface="Cambria Math" panose="02040503050406030204" pitchFamily="18" charset="0"/>
                          </a:rPr>
                        </m:ctrlPr>
                      </m:sSubPr>
                      <m:e>
                        <m:r>
                          <a:rPr lang="en-US" altLang="en-US" b="0" i="1" smtClean="0">
                            <a:latin typeface="Cambria Math" panose="02040503050406030204" pitchFamily="18" charset="0"/>
                          </a:rPr>
                          <m:t>𝛽</m:t>
                        </m:r>
                      </m:e>
                      <m:sub>
                        <m:r>
                          <a:rPr lang="en-US" altLang="en-US" b="0" i="1" smtClean="0">
                            <a:latin typeface="Cambria Math" panose="02040503050406030204" pitchFamily="18" charset="0"/>
                          </a:rPr>
                          <m:t>0</m:t>
                        </m:r>
                      </m:sub>
                    </m:sSub>
                    <m:r>
                      <a:rPr lang="en-US" altLang="en-US" b="0" i="1" smtClean="0">
                        <a:latin typeface="Cambria Math" panose="02040503050406030204" pitchFamily="18" charset="0"/>
                      </a:rPr>
                      <m:t>+</m:t>
                    </m:r>
                    <m:sSub>
                      <m:sSubPr>
                        <m:ctrlPr>
                          <a:rPr lang="en-US" altLang="en-US" b="0" i="1" smtClean="0">
                            <a:latin typeface="Cambria Math" panose="02040503050406030204" pitchFamily="18" charset="0"/>
                          </a:rPr>
                        </m:ctrlPr>
                      </m:sSubPr>
                      <m:e>
                        <m:r>
                          <a:rPr lang="en-US" altLang="en-US" b="0" i="1" smtClean="0">
                            <a:latin typeface="Cambria Math" panose="02040503050406030204" pitchFamily="18" charset="0"/>
                          </a:rPr>
                          <m:t>𝛽</m:t>
                        </m:r>
                      </m:e>
                      <m:sub>
                        <m:r>
                          <a:rPr lang="en-US" altLang="en-US" b="0" i="1" smtClean="0">
                            <a:latin typeface="Cambria Math" panose="02040503050406030204" pitchFamily="18" charset="0"/>
                          </a:rPr>
                          <m:t>1</m:t>
                        </m:r>
                      </m:sub>
                    </m:sSub>
                    <m:r>
                      <a:rPr lang="en-US" altLang="en-US" b="0" i="1" smtClean="0">
                        <a:latin typeface="Cambria Math" panose="02040503050406030204" pitchFamily="18" charset="0"/>
                      </a:rPr>
                      <m:t>𝑦𝑒𝑎𝑟</m:t>
                    </m:r>
                    <m:r>
                      <a:rPr lang="en-US" altLang="en-US" b="0" i="1" smtClean="0">
                        <a:latin typeface="Cambria Math" panose="02040503050406030204" pitchFamily="18" charset="0"/>
                      </a:rPr>
                      <m:t> ?</m:t>
                    </m:r>
                  </m:oMath>
                </a14:m>
                <a:endParaRPr lang="en-US" altLang="en-US" dirty="0"/>
              </a:p>
              <a:p>
                <a:r>
                  <a:rPr lang="en-US" altLang="en-US" dirty="0"/>
                  <a:t>Inference</a:t>
                </a:r>
              </a:p>
              <a:p>
                <a:pPr lvl="1"/>
                <a:r>
                  <a:rPr lang="en-US" altLang="en-US" dirty="0"/>
                  <a:t>Sampling from a population </a:t>
                </a:r>
              </a:p>
              <a:p>
                <a:pPr lvl="1"/>
                <a:r>
                  <a:rPr lang="en-US" altLang="en-US" dirty="0"/>
                  <a:t>Measurement-error model </a:t>
                </a:r>
                <a14:m>
                  <m:oMath xmlns:m="http://schemas.openxmlformats.org/officeDocument/2006/math">
                    <m:sSub>
                      <m:sSubPr>
                        <m:ctrlPr>
                          <a:rPr lang="en-US" altLang="en-US" b="0" i="1" smtClean="0">
                            <a:latin typeface="Cambria Math" panose="02040503050406030204" pitchFamily="18" charset="0"/>
                          </a:rPr>
                        </m:ctrlPr>
                      </m:sSubPr>
                      <m:e>
                        <m:r>
                          <a:rPr lang="en-US" altLang="en-US" b="0" i="1" smtClean="0">
                            <a:latin typeface="Cambria Math" panose="02040503050406030204" pitchFamily="18" charset="0"/>
                          </a:rPr>
                          <m:t>𝑦</m:t>
                        </m:r>
                      </m:e>
                      <m:sub>
                        <m:r>
                          <a:rPr lang="en-US" altLang="en-US" b="0" i="1" smtClean="0">
                            <a:latin typeface="Cambria Math" panose="02040503050406030204" pitchFamily="18" charset="0"/>
                          </a:rPr>
                          <m:t>𝑖</m:t>
                        </m:r>
                      </m:sub>
                    </m:sSub>
                    <m:r>
                      <a:rPr lang="en-US" altLang="en-US" b="0" i="1" smtClean="0">
                        <a:latin typeface="Cambria Math" panose="02040503050406030204" pitchFamily="18" charset="0"/>
                      </a:rPr>
                      <m:t>=</m:t>
                    </m:r>
                    <m:sSub>
                      <m:sSubPr>
                        <m:ctrlPr>
                          <a:rPr lang="en-US" altLang="en-US" b="0" i="1" smtClean="0">
                            <a:latin typeface="Cambria Math" panose="02040503050406030204" pitchFamily="18" charset="0"/>
                          </a:rPr>
                        </m:ctrlPr>
                      </m:sSubPr>
                      <m:e>
                        <m:r>
                          <a:rPr lang="en-US" altLang="en-US" b="0" i="1" smtClean="0">
                            <a:latin typeface="Cambria Math" panose="02040503050406030204" pitchFamily="18" charset="0"/>
                          </a:rPr>
                          <m:t>𝛽</m:t>
                        </m:r>
                      </m:e>
                      <m:sub>
                        <m:r>
                          <a:rPr lang="en-US" altLang="en-US" b="0" i="1" smtClean="0">
                            <a:latin typeface="Cambria Math" panose="02040503050406030204" pitchFamily="18" charset="0"/>
                          </a:rPr>
                          <m:t>0</m:t>
                        </m:r>
                      </m:sub>
                    </m:sSub>
                    <m:r>
                      <a:rPr lang="en-US" altLang="en-US" b="0" i="1" smtClean="0">
                        <a:latin typeface="Cambria Math" panose="02040503050406030204" pitchFamily="18" charset="0"/>
                      </a:rPr>
                      <m:t>+</m:t>
                    </m:r>
                    <m:sSub>
                      <m:sSubPr>
                        <m:ctrlPr>
                          <a:rPr lang="en-US" altLang="en-US" b="0" i="1" smtClean="0">
                            <a:latin typeface="Cambria Math" panose="02040503050406030204" pitchFamily="18" charset="0"/>
                          </a:rPr>
                        </m:ctrlPr>
                      </m:sSubPr>
                      <m:e>
                        <m:r>
                          <a:rPr lang="en-US" altLang="en-US" b="0" i="1" smtClean="0">
                            <a:latin typeface="Cambria Math" panose="02040503050406030204" pitchFamily="18" charset="0"/>
                          </a:rPr>
                          <m:t>𝛽</m:t>
                        </m:r>
                      </m:e>
                      <m:sub>
                        <m:r>
                          <a:rPr lang="en-US" altLang="en-US" b="0" i="1" smtClean="0">
                            <a:latin typeface="Cambria Math" panose="02040503050406030204" pitchFamily="18" charset="0"/>
                          </a:rPr>
                          <m:t>1</m:t>
                        </m:r>
                      </m:sub>
                    </m:sSub>
                    <m:sSub>
                      <m:sSubPr>
                        <m:ctrlPr>
                          <a:rPr lang="en-US" altLang="en-US" b="0" i="1" smtClean="0">
                            <a:latin typeface="Cambria Math" panose="02040503050406030204" pitchFamily="18" charset="0"/>
                          </a:rPr>
                        </m:ctrlPr>
                      </m:sSubPr>
                      <m:e>
                        <m:r>
                          <a:rPr lang="en-US" altLang="en-US" b="0" i="1" smtClean="0">
                            <a:latin typeface="Cambria Math" panose="02040503050406030204" pitchFamily="18" charset="0"/>
                          </a:rPr>
                          <m:t>𝑥</m:t>
                        </m:r>
                      </m:e>
                      <m:sub>
                        <m:r>
                          <a:rPr lang="en-US" altLang="en-US" b="0" i="1" smtClean="0">
                            <a:latin typeface="Cambria Math" panose="02040503050406030204" pitchFamily="18" charset="0"/>
                          </a:rPr>
                          <m:t>𝑖</m:t>
                        </m:r>
                      </m:sub>
                    </m:sSub>
                    <m:r>
                      <a:rPr lang="en-US" altLang="en-US" b="0" i="1" smtClean="0">
                        <a:latin typeface="Cambria Math" panose="02040503050406030204" pitchFamily="18" charset="0"/>
                      </a:rPr>
                      <m:t>+</m:t>
                    </m:r>
                    <m:sSub>
                      <m:sSubPr>
                        <m:ctrlPr>
                          <a:rPr lang="en-US" altLang="en-US" b="0" i="1" smtClean="0">
                            <a:latin typeface="Cambria Math" panose="02040503050406030204" pitchFamily="18" charset="0"/>
                          </a:rPr>
                        </m:ctrlPr>
                      </m:sSubPr>
                      <m:e>
                        <m:r>
                          <a:rPr lang="en-US" altLang="en-US" b="0" i="1" smtClean="0">
                            <a:latin typeface="Cambria Math" panose="02040503050406030204" pitchFamily="18" charset="0"/>
                          </a:rPr>
                          <m:t>𝜖</m:t>
                        </m:r>
                      </m:e>
                      <m:sub>
                        <m:r>
                          <a:rPr lang="en-US" altLang="en-US" b="0" i="1" smtClean="0">
                            <a:latin typeface="Cambria Math" panose="02040503050406030204" pitchFamily="18" charset="0"/>
                          </a:rPr>
                          <m:t>𝑖</m:t>
                        </m:r>
                      </m:sub>
                    </m:sSub>
                  </m:oMath>
                </a14:m>
                <a:endParaRPr lang="en-US" altLang="en-US" dirty="0"/>
              </a:p>
              <a:p>
                <a:pPr lvl="2"/>
                <a:r>
                  <a:rPr lang="en-US" altLang="en-US" dirty="0"/>
                  <a:t>The “errors” can be considered a random sample from a hypothetical “super population”</a:t>
                </a:r>
              </a:p>
            </p:txBody>
          </p:sp>
        </mc:Choice>
        <mc:Fallback xmlns="">
          <p:sp>
            <p:nvSpPr>
              <p:cNvPr id="21507" name="Content Placeholder 2">
                <a:extLst>
                  <a:ext uri="{FF2B5EF4-FFF2-40B4-BE49-F238E27FC236}">
                    <a16:creationId xmlns:a16="http://schemas.microsoft.com/office/drawing/2014/main" id="{3B3E0D11-8EF6-09D2-D8F2-2EBD48D2C676}"/>
                  </a:ext>
                </a:extLst>
              </p:cNvPr>
              <p:cNvSpPr>
                <a:spLocks noGrp="1" noRot="1" noChangeAspect="1" noMove="1" noResize="1" noEditPoints="1" noAdjustHandles="1" noChangeArrowheads="1" noChangeShapeType="1" noTextEdit="1"/>
              </p:cNvSpPr>
              <p:nvPr>
                <p:ph idx="1"/>
              </p:nvPr>
            </p:nvSpPr>
            <p:spPr>
              <a:xfrm>
                <a:off x="457200" y="1676400"/>
                <a:ext cx="8229600" cy="4454525"/>
              </a:xfrm>
              <a:blipFill>
                <a:blip r:embed="rId2"/>
                <a:stretch>
                  <a:fillRect l="-593" t="-1778" r="-1111"/>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CFB6343E-4A78-27E6-B862-C97B6266DD40}"/>
              </a:ext>
            </a:extLst>
          </p:cNvPr>
          <p:cNvPicPr>
            <a:picLocks noChangeAspect="1"/>
          </p:cNvPicPr>
          <p:nvPr/>
        </p:nvPicPr>
        <p:blipFill>
          <a:blip r:embed="rId3"/>
          <a:stretch>
            <a:fillRect/>
          </a:stretch>
        </p:blipFill>
        <p:spPr>
          <a:xfrm>
            <a:off x="6629400" y="200128"/>
            <a:ext cx="2173444" cy="2009672"/>
          </a:xfrm>
          <a:prstGeom prst="rect">
            <a:avLst/>
          </a:prstGeom>
        </p:spPr>
      </p:pic>
    </p:spTree>
    <p:extLst>
      <p:ext uri="{BB962C8B-B14F-4D97-AF65-F5344CB8AC3E}">
        <p14:creationId xmlns:p14="http://schemas.microsoft.com/office/powerpoint/2010/main" val="2661594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7BA0F-EC6A-D75E-9261-12EDE58E29F9}"/>
              </a:ext>
            </a:extLst>
          </p:cNvPr>
          <p:cNvSpPr>
            <a:spLocks noGrp="1"/>
          </p:cNvSpPr>
          <p:nvPr>
            <p:ph type="title"/>
          </p:nvPr>
        </p:nvSpPr>
        <p:spPr/>
        <p:txBody>
          <a:bodyPr/>
          <a:lstStyle/>
          <a:p>
            <a:r>
              <a:rPr lang="en-US" dirty="0"/>
              <a:t>Superpopulation (LEMMA)</a:t>
            </a:r>
          </a:p>
        </p:txBody>
      </p:sp>
      <p:sp>
        <p:nvSpPr>
          <p:cNvPr id="3" name="Content Placeholder 2">
            <a:extLst>
              <a:ext uri="{FF2B5EF4-FFF2-40B4-BE49-F238E27FC236}">
                <a16:creationId xmlns:a16="http://schemas.microsoft.com/office/drawing/2014/main" id="{A4C584B8-5BDB-E08E-8527-A8EAC47C0E14}"/>
              </a:ext>
            </a:extLst>
          </p:cNvPr>
          <p:cNvSpPr>
            <a:spLocks noGrp="1"/>
          </p:cNvSpPr>
          <p:nvPr>
            <p:ph idx="1"/>
          </p:nvPr>
        </p:nvSpPr>
        <p:spPr/>
        <p:txBody>
          <a:bodyPr/>
          <a:lstStyle/>
          <a:p>
            <a:pPr algn="l"/>
            <a:r>
              <a:rPr lang="en-US" b="0" i="0" dirty="0">
                <a:solidFill>
                  <a:srgbClr val="1D2125"/>
                </a:solidFill>
                <a:effectLst/>
                <a:latin typeface="-apple-system"/>
              </a:rPr>
              <a:t>Sometimes, it may appear that we have included the entire relevant population in our study and thus there is no issue of randomness</a:t>
            </a:r>
          </a:p>
          <a:p>
            <a:pPr algn="l"/>
            <a:r>
              <a:rPr lang="en-US" b="0" i="0" dirty="0">
                <a:solidFill>
                  <a:srgbClr val="1D2125"/>
                </a:solidFill>
                <a:effectLst/>
                <a:latin typeface="-apple-system"/>
              </a:rPr>
              <a:t>We can consider generalizing to a larger, potential or hypothetical population: the actual population which we have included in our study can be seen as one realization sampled by nature or by events in the real world from a </a:t>
            </a:r>
            <a:r>
              <a:rPr lang="en-US" b="0" i="1" dirty="0">
                <a:solidFill>
                  <a:srgbClr val="1D2125"/>
                </a:solidFill>
                <a:effectLst/>
                <a:latin typeface="-apple-system"/>
              </a:rPr>
              <a:t>superpopulation</a:t>
            </a:r>
            <a:r>
              <a:rPr lang="en-US" b="0" i="0" dirty="0">
                <a:solidFill>
                  <a:srgbClr val="1D2125"/>
                </a:solidFill>
                <a:effectLst/>
                <a:latin typeface="-apple-system"/>
              </a:rPr>
              <a:t> consisting of all the many theoretical possibilities. </a:t>
            </a:r>
            <a:endParaRPr lang="en-US" dirty="0"/>
          </a:p>
        </p:txBody>
      </p:sp>
    </p:spTree>
    <p:extLst>
      <p:ext uri="{BB962C8B-B14F-4D97-AF65-F5344CB8AC3E}">
        <p14:creationId xmlns:p14="http://schemas.microsoft.com/office/powerpoint/2010/main" val="403541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1D877-F2AF-708F-1355-641AE7935265}"/>
              </a:ext>
            </a:extLst>
          </p:cNvPr>
          <p:cNvSpPr>
            <a:spLocks noGrp="1"/>
          </p:cNvSpPr>
          <p:nvPr>
            <p:ph type="title"/>
          </p:nvPr>
        </p:nvSpPr>
        <p:spPr/>
        <p:txBody>
          <a:bodyPr/>
          <a:lstStyle/>
          <a:p>
            <a:r>
              <a:rPr lang="en-US" dirty="0"/>
              <a:t>Superpopulation (LEMMA)</a:t>
            </a:r>
          </a:p>
        </p:txBody>
      </p:sp>
      <p:sp>
        <p:nvSpPr>
          <p:cNvPr id="3" name="Content Placeholder 2">
            <a:extLst>
              <a:ext uri="{FF2B5EF4-FFF2-40B4-BE49-F238E27FC236}">
                <a16:creationId xmlns:a16="http://schemas.microsoft.com/office/drawing/2014/main" id="{9819B522-D9FC-0FE2-0309-8639B02D700A}"/>
              </a:ext>
            </a:extLst>
          </p:cNvPr>
          <p:cNvSpPr>
            <a:spLocks noGrp="1"/>
          </p:cNvSpPr>
          <p:nvPr>
            <p:ph idx="1"/>
          </p:nvPr>
        </p:nvSpPr>
        <p:spPr/>
        <p:txBody>
          <a:bodyPr>
            <a:normAutofit lnSpcReduction="10000"/>
          </a:bodyPr>
          <a:lstStyle/>
          <a:p>
            <a:pPr algn="l"/>
            <a:r>
              <a:rPr lang="en-US" sz="2400" dirty="0">
                <a:solidFill>
                  <a:srgbClr val="1D2125"/>
                </a:solidFill>
                <a:latin typeface="-apple-system"/>
              </a:rPr>
              <a:t>For example, suppose interview</a:t>
            </a:r>
            <a:r>
              <a:rPr lang="en-US" sz="2400" b="0" i="0" dirty="0">
                <a:solidFill>
                  <a:srgbClr val="1D2125"/>
                </a:solidFill>
                <a:effectLst/>
                <a:latin typeface="-apple-system"/>
              </a:rPr>
              <a:t> all teachers at a particular time.  It is unlikely that we would get the same observations if we were to hypothetically conceive of repeating the study. </a:t>
            </a:r>
          </a:p>
          <a:p>
            <a:pPr algn="l"/>
            <a:r>
              <a:rPr lang="en-US" sz="2400" b="0" i="0" dirty="0">
                <a:solidFill>
                  <a:srgbClr val="1D2125"/>
                </a:solidFill>
                <a:effectLst/>
                <a:latin typeface="-apple-system"/>
              </a:rPr>
              <a:t>We recognize uncertainty in the measurement of human characteristics such as those involving teachers, and there is likely to be measurement error.</a:t>
            </a:r>
          </a:p>
          <a:p>
            <a:pPr algn="l"/>
            <a:r>
              <a:rPr lang="en-US" sz="2400" dirty="0">
                <a:solidFill>
                  <a:srgbClr val="1D2125"/>
                </a:solidFill>
                <a:latin typeface="-apple-system"/>
              </a:rPr>
              <a:t>Statisticians will assume</a:t>
            </a:r>
            <a:r>
              <a:rPr lang="en-US" sz="2400" b="0" i="0" dirty="0">
                <a:solidFill>
                  <a:srgbClr val="1D2125"/>
                </a:solidFill>
                <a:effectLst/>
                <a:latin typeface="-apple-system"/>
              </a:rPr>
              <a:t> they are dealing with a sample from the hypothetically infinite superpopulation of all teachers who might conceivably have been teachers in this school. </a:t>
            </a:r>
          </a:p>
          <a:p>
            <a:pPr algn="l"/>
            <a:r>
              <a:rPr lang="en-US" sz="2400" b="0" i="0" dirty="0">
                <a:solidFill>
                  <a:srgbClr val="1D2125"/>
                </a:solidFill>
                <a:effectLst/>
                <a:latin typeface="-apple-system"/>
              </a:rPr>
              <a:t>The idea is that it makes sense to make more abstract generalizations about this school than are governed by the situation and context of just one measurement occasion. </a:t>
            </a:r>
            <a:endParaRPr lang="en-US" sz="2400" dirty="0"/>
          </a:p>
        </p:txBody>
      </p:sp>
    </p:spTree>
    <p:extLst>
      <p:ext uri="{BB962C8B-B14F-4D97-AF65-F5344CB8AC3E}">
        <p14:creationId xmlns:p14="http://schemas.microsoft.com/office/powerpoint/2010/main" val="1890677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E1E2A20B-DCB4-641F-AA5E-28C70857F04E}"/>
              </a:ext>
            </a:extLst>
          </p:cNvPr>
          <p:cNvSpPr>
            <a:spLocks noGrp="1" noChangeArrowheads="1"/>
          </p:cNvSpPr>
          <p:nvPr>
            <p:ph type="title"/>
          </p:nvPr>
        </p:nvSpPr>
        <p:spPr/>
        <p:txBody>
          <a:bodyPr/>
          <a:lstStyle/>
          <a:p>
            <a:r>
              <a:rPr lang="en-US" altLang="en-US"/>
              <a:t>LINE assumptions for inference</a:t>
            </a:r>
          </a:p>
        </p:txBody>
      </p:sp>
      <p:sp>
        <p:nvSpPr>
          <p:cNvPr id="20483" name="Content Placeholder 2">
            <a:extLst>
              <a:ext uri="{FF2B5EF4-FFF2-40B4-BE49-F238E27FC236}">
                <a16:creationId xmlns:a16="http://schemas.microsoft.com/office/drawing/2014/main" id="{7E697BBD-B37E-7124-8A89-2B8198DBC713}"/>
              </a:ext>
            </a:extLst>
          </p:cNvPr>
          <p:cNvSpPr>
            <a:spLocks noGrp="1" noChangeArrowheads="1"/>
          </p:cNvSpPr>
          <p:nvPr>
            <p:ph idx="1"/>
          </p:nvPr>
        </p:nvSpPr>
        <p:spPr>
          <a:xfrm>
            <a:off x="457200" y="1219200"/>
            <a:ext cx="8302625" cy="5006975"/>
          </a:xfrm>
        </p:spPr>
        <p:txBody>
          <a:bodyPr/>
          <a:lstStyle/>
          <a:p>
            <a:r>
              <a:rPr lang="en-US" altLang="en-US" i="1" dirty="0"/>
              <a:t>(L</a:t>
            </a:r>
            <a:r>
              <a:rPr lang="en-US" altLang="en-US" dirty="0"/>
              <a:t>) The mean value for Y at each level of X falls on the regression line.</a:t>
            </a:r>
          </a:p>
          <a:p>
            <a:r>
              <a:rPr lang="en-US" altLang="en-US" dirty="0"/>
              <a:t>(</a:t>
            </a:r>
            <a:r>
              <a:rPr lang="en-US" altLang="en-US" i="1" dirty="0"/>
              <a:t>I</a:t>
            </a:r>
            <a:r>
              <a:rPr lang="en-US" altLang="en-US" dirty="0"/>
              <a:t>) We’ll need to check the design of the study to determine if the errors (deviations from the line) are independent of one another.</a:t>
            </a:r>
          </a:p>
          <a:p>
            <a:r>
              <a:rPr lang="en-US" altLang="en-US" dirty="0"/>
              <a:t>(</a:t>
            </a:r>
            <a:r>
              <a:rPr lang="en-US" altLang="en-US" i="1" dirty="0"/>
              <a:t>N</a:t>
            </a:r>
            <a:r>
              <a:rPr lang="en-US" altLang="en-US" dirty="0"/>
              <a:t>) At each value of X, the values for Y are normally distributed.</a:t>
            </a:r>
          </a:p>
          <a:p>
            <a:r>
              <a:rPr lang="en-US" altLang="en-US" dirty="0"/>
              <a:t>(</a:t>
            </a:r>
            <a:r>
              <a:rPr lang="en-US" altLang="en-US" i="1" dirty="0"/>
              <a:t>E</a:t>
            </a:r>
            <a:r>
              <a:rPr lang="en-US" altLang="en-US" dirty="0"/>
              <a:t>) The spread in the Y’s for each level of X is the same.</a:t>
            </a:r>
          </a:p>
        </p:txBody>
      </p:sp>
      <p:pic>
        <p:nvPicPr>
          <p:cNvPr id="21506" name="Picture 2" descr="Ordinary least squares assumptions">
            <a:extLst>
              <a:ext uri="{FF2B5EF4-FFF2-40B4-BE49-F238E27FC236}">
                <a16:creationId xmlns:a16="http://schemas.microsoft.com/office/drawing/2014/main" id="{83AC418D-B75E-B74A-8DCF-FA58200007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0" y="1230312"/>
            <a:ext cx="7239000"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E623184B-026B-99D3-1FF0-CC57FC0CD1C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066800"/>
            <a:ext cx="8553450" cy="555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AE19B955-8AE8-4CE8-ED58-EEA1C11A271B}"/>
                  </a:ext>
                </a:extLst>
              </p:cNvPr>
              <p:cNvSpPr txBox="1"/>
              <p:nvPr/>
            </p:nvSpPr>
            <p:spPr>
              <a:xfrm>
                <a:off x="907184" y="1250176"/>
                <a:ext cx="3664816" cy="307777"/>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𝑦</m:t>
                          </m:r>
                        </m:e>
                        <m:sub>
                          <m:r>
                            <a:rPr lang="en-US" sz="2000" b="0" i="1" smtClean="0">
                              <a:latin typeface="Cambria Math" panose="02040503050406030204" pitchFamily="18" charset="0"/>
                            </a:rPr>
                            <m:t>𝑖</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𝛽</m:t>
                          </m:r>
                        </m:e>
                        <m:sub>
                          <m:r>
                            <a:rPr lang="en-US" sz="2000" b="0" i="1" smtClean="0">
                              <a:latin typeface="Cambria Math" panose="02040503050406030204" pitchFamily="18" charset="0"/>
                            </a:rPr>
                            <m:t>0</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𝛽</m:t>
                          </m:r>
                        </m:e>
                        <m:sub>
                          <m:r>
                            <a:rPr lang="en-US" sz="2000" b="0" i="1" smtClean="0">
                              <a:latin typeface="Cambria Math" panose="02040503050406030204" pitchFamily="18" charset="0"/>
                            </a:rPr>
                            <m:t>1</m:t>
                          </m:r>
                        </m:sub>
                      </m:sSub>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𝑥</m:t>
                          </m:r>
                        </m:e>
                        <m:sub>
                          <m:r>
                            <a:rPr lang="en-US" sz="2000" b="0" i="1" smtClean="0">
                              <a:latin typeface="Cambria Math" panose="02040503050406030204" pitchFamily="18" charset="0"/>
                            </a:rPr>
                            <m:t>𝑖</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𝜖</m:t>
                          </m:r>
                        </m:e>
                        <m:sub>
                          <m:r>
                            <a:rPr lang="en-US" sz="2000" b="0" i="1" smtClean="0">
                              <a:latin typeface="Cambria Math" panose="02040503050406030204" pitchFamily="18" charset="0"/>
                            </a:rPr>
                            <m:t>𝑖</m:t>
                          </m:r>
                        </m:sub>
                      </m:sSub>
                      <m:r>
                        <a:rPr lang="en-US" sz="2000" b="0" i="1" smtClean="0">
                          <a:latin typeface="Cambria Math" panose="02040503050406030204" pitchFamily="18" charset="0"/>
                        </a:rPr>
                        <m:t>, </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𝜖</m:t>
                          </m:r>
                        </m:e>
                        <m:sub>
                          <m:r>
                            <a:rPr lang="en-US" sz="2000" b="0" i="1" smtClean="0">
                              <a:latin typeface="Cambria Math" panose="02040503050406030204" pitchFamily="18" charset="0"/>
                            </a:rPr>
                            <m:t>𝑖</m:t>
                          </m:r>
                        </m:sub>
                      </m:sSub>
                      <m:r>
                        <a:rPr lang="en-US" sz="2000" b="0" i="1" smtClean="0">
                          <a:latin typeface="Cambria Math" panose="02040503050406030204" pitchFamily="18" charset="0"/>
                        </a:rPr>
                        <m:t>∼</m:t>
                      </m:r>
                      <m:r>
                        <a:rPr lang="en-US" sz="2000" b="0" i="1" smtClean="0">
                          <a:latin typeface="Cambria Math" panose="02040503050406030204" pitchFamily="18" charset="0"/>
                        </a:rPr>
                        <m:t>𝑁</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0, </m:t>
                          </m:r>
                          <m:sSup>
                            <m:sSupPr>
                              <m:ctrlPr>
                                <a:rPr lang="en-US" sz="2000" b="0" i="1" smtClean="0">
                                  <a:latin typeface="Cambria Math" panose="02040503050406030204" pitchFamily="18" charset="0"/>
                                </a:rPr>
                              </m:ctrlPr>
                            </m:sSupPr>
                            <m:e>
                              <m:r>
                                <a:rPr lang="en-US" sz="2000" b="0" i="1" smtClean="0">
                                  <a:latin typeface="Cambria Math" panose="02040503050406030204" pitchFamily="18" charset="0"/>
                                </a:rPr>
                                <m:t>𝜎</m:t>
                              </m:r>
                            </m:e>
                            <m:sup>
                              <m:r>
                                <a:rPr lang="en-US" sz="2000" b="0" i="1" smtClean="0">
                                  <a:latin typeface="Cambria Math" panose="02040503050406030204" pitchFamily="18" charset="0"/>
                                </a:rPr>
                                <m:t>2</m:t>
                              </m:r>
                            </m:sup>
                          </m:sSup>
                        </m:e>
                      </m:d>
                    </m:oMath>
                  </m:oMathPara>
                </a14:m>
                <a:endParaRPr lang="en-US" sz="2000" dirty="0"/>
              </a:p>
            </p:txBody>
          </p:sp>
        </mc:Choice>
        <mc:Fallback>
          <p:sp>
            <p:nvSpPr>
              <p:cNvPr id="3" name="TextBox 2">
                <a:extLst>
                  <a:ext uri="{FF2B5EF4-FFF2-40B4-BE49-F238E27FC236}">
                    <a16:creationId xmlns:a16="http://schemas.microsoft.com/office/drawing/2014/main" id="{AE19B955-8AE8-4CE8-ED58-EEA1C11A271B}"/>
                  </a:ext>
                </a:extLst>
              </p:cNvPr>
              <p:cNvSpPr txBox="1">
                <a:spLocks noRot="1" noChangeAspect="1" noMove="1" noResize="1" noEditPoints="1" noAdjustHandles="1" noChangeArrowheads="1" noChangeShapeType="1" noTextEdit="1"/>
              </p:cNvSpPr>
              <p:nvPr/>
            </p:nvSpPr>
            <p:spPr>
              <a:xfrm>
                <a:off x="907184" y="1250176"/>
                <a:ext cx="3664816" cy="307777"/>
              </a:xfrm>
              <a:prstGeom prst="rect">
                <a:avLst/>
              </a:prstGeom>
              <a:blipFill>
                <a:blip r:embed="rId4"/>
                <a:stretch>
                  <a:fillRect l="-1830" b="-37255"/>
                </a:stretch>
              </a:blipFill>
            </p:spPr>
            <p:txBody>
              <a:bodyPr/>
              <a:lstStyle/>
              <a:p>
                <a:r>
                  <a:rPr lang="en-US">
                    <a:noFill/>
                  </a:rPr>
                  <a:t> </a:t>
                </a:r>
              </a:p>
            </p:txBody>
          </p:sp>
        </mc:Fallback>
      </mc:AlternateContent>
    </p:spTree>
    <p:extLst>
      <p:ext uri="{BB962C8B-B14F-4D97-AF65-F5344CB8AC3E}">
        <p14:creationId xmlns:p14="http://schemas.microsoft.com/office/powerpoint/2010/main" val="2716834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50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75447FD4-8F1B-3D30-C769-AB3400D52020}"/>
              </a:ext>
            </a:extLst>
          </p:cNvPr>
          <p:cNvSpPr>
            <a:spLocks noGrp="1" noChangeArrowheads="1"/>
          </p:cNvSpPr>
          <p:nvPr>
            <p:ph type="title"/>
          </p:nvPr>
        </p:nvSpPr>
        <p:spPr/>
        <p:txBody>
          <a:bodyPr/>
          <a:lstStyle/>
          <a:p>
            <a:r>
              <a:rPr lang="en-US" altLang="en-US"/>
              <a:t>Practice</a:t>
            </a:r>
          </a:p>
        </p:txBody>
      </p:sp>
      <p:sp>
        <p:nvSpPr>
          <p:cNvPr id="3" name="Content Placeholder 2">
            <a:extLst>
              <a:ext uri="{FF2B5EF4-FFF2-40B4-BE49-F238E27FC236}">
                <a16:creationId xmlns:a16="http://schemas.microsoft.com/office/drawing/2014/main" id="{4E5AA4C0-E954-9608-85CB-16CEEDDA3413}"/>
              </a:ext>
            </a:extLst>
          </p:cNvPr>
          <p:cNvSpPr>
            <a:spLocks noGrp="1"/>
          </p:cNvSpPr>
          <p:nvPr>
            <p:ph idx="1"/>
          </p:nvPr>
        </p:nvSpPr>
        <p:spPr/>
        <p:txBody>
          <a:bodyPr>
            <a:normAutofit fontScale="92500" lnSpcReduction="10000"/>
          </a:bodyPr>
          <a:lstStyle/>
          <a:p>
            <a:pPr marL="0">
              <a:spcBef>
                <a:spcPts val="0"/>
              </a:spcBef>
              <a:spcAft>
                <a:spcPts val="0"/>
              </a:spcAft>
              <a:defRPr/>
            </a:pPr>
            <a:r>
              <a:rPr lang="en-US" sz="3200" spc="15" dirty="0">
                <a:solidFill>
                  <a:srgbClr val="333333"/>
                </a:solidFill>
                <a:ea typeface="Calibri" panose="020F0502020204030204" pitchFamily="34" charset="0"/>
              </a:rPr>
              <a:t>A researcher suspects that loud music can affect how quickly drivers react. She randomly selects drivers to drive the same stretch of road with varying levels of music volume. Stopping distances for each driver are measured along with the decibel level of the music on their car radio.</a:t>
            </a:r>
          </a:p>
          <a:p>
            <a:pPr marL="0">
              <a:spcBef>
                <a:spcPts val="0"/>
              </a:spcBef>
              <a:spcAft>
                <a:spcPts val="0"/>
              </a:spcAft>
              <a:defRPr/>
            </a:pPr>
            <a:r>
              <a:rPr lang="en-US" sz="3200" spc="15" dirty="0">
                <a:solidFill>
                  <a:srgbClr val="333333"/>
                </a:solidFill>
                <a:ea typeface="Calibri" panose="020F0502020204030204" pitchFamily="34" charset="0"/>
              </a:rPr>
              <a:t>Describe each assumption of the basic regression model in this context.  </a:t>
            </a:r>
          </a:p>
          <a:p>
            <a:pPr marL="0">
              <a:spcBef>
                <a:spcPts val="0"/>
              </a:spcBef>
              <a:spcAft>
                <a:spcPts val="0"/>
              </a:spcAft>
              <a:defRPr/>
            </a:pPr>
            <a:r>
              <a:rPr lang="en-US" sz="3200" spc="15" dirty="0">
                <a:solidFill>
                  <a:srgbClr val="333333"/>
                </a:solidFill>
                <a:ea typeface="Calibri" panose="020F0502020204030204" pitchFamily="34" charset="0"/>
              </a:rPr>
              <a:t>Which do you think are most likely violated?</a:t>
            </a:r>
            <a:endParaRPr lang="en-US" sz="3200" dirty="0">
              <a:ea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8107752E-3CA5-340D-A641-D74555B3356D}"/>
              </a:ext>
            </a:extLst>
          </p:cNvPr>
          <p:cNvSpPr>
            <a:spLocks noGrp="1" noChangeArrowheads="1"/>
          </p:cNvSpPr>
          <p:nvPr>
            <p:ph type="title"/>
          </p:nvPr>
        </p:nvSpPr>
        <p:spPr/>
        <p:txBody>
          <a:bodyPr/>
          <a:lstStyle/>
          <a:p>
            <a:r>
              <a:rPr lang="en-US" altLang="en-US"/>
              <a:t>Practice</a:t>
            </a:r>
          </a:p>
        </p:txBody>
      </p:sp>
      <p:sp>
        <p:nvSpPr>
          <p:cNvPr id="3" name="Content Placeholder 2">
            <a:extLst>
              <a:ext uri="{FF2B5EF4-FFF2-40B4-BE49-F238E27FC236}">
                <a16:creationId xmlns:a16="http://schemas.microsoft.com/office/drawing/2014/main" id="{D49B2636-88D7-24A1-B0D9-D6617C5C2619}"/>
              </a:ext>
            </a:extLst>
          </p:cNvPr>
          <p:cNvSpPr>
            <a:spLocks noGrp="1"/>
          </p:cNvSpPr>
          <p:nvPr>
            <p:ph idx="1"/>
          </p:nvPr>
        </p:nvSpPr>
        <p:spPr/>
        <p:txBody>
          <a:bodyPr>
            <a:normAutofit fontScale="92500" lnSpcReduction="10000"/>
          </a:bodyPr>
          <a:lstStyle/>
          <a:p>
            <a:pPr>
              <a:defRPr/>
            </a:pPr>
            <a:r>
              <a:rPr lang="en-US" dirty="0"/>
              <a:t>Practice translating the conditions into the particular context</a:t>
            </a:r>
          </a:p>
          <a:p>
            <a:pPr lvl="1">
              <a:defRPr/>
            </a:pPr>
            <a:r>
              <a:rPr lang="en-US" b="1" dirty="0"/>
              <a:t>L:</a:t>
            </a:r>
            <a:r>
              <a:rPr lang="en-US" dirty="0"/>
              <a:t> The mean reaction time is linearly related to decibel level of the music.</a:t>
            </a:r>
          </a:p>
          <a:p>
            <a:pPr lvl="1">
              <a:defRPr/>
            </a:pPr>
            <a:r>
              <a:rPr lang="en-US" b="1" dirty="0"/>
              <a:t>I:</a:t>
            </a:r>
            <a:r>
              <a:rPr lang="en-US" dirty="0"/>
              <a:t> Stopping distances are independent. The random selection of drivers (individually measured) should assure independence.</a:t>
            </a:r>
          </a:p>
          <a:p>
            <a:pPr lvl="1">
              <a:defRPr/>
            </a:pPr>
            <a:r>
              <a:rPr lang="en-US" b="1" dirty="0"/>
              <a:t>N:</a:t>
            </a:r>
            <a:r>
              <a:rPr lang="en-US" dirty="0"/>
              <a:t> The stopping distances for a given decibel level of music vary and are normally distributed.</a:t>
            </a:r>
          </a:p>
          <a:p>
            <a:pPr lvl="1">
              <a:defRPr/>
            </a:pPr>
            <a:r>
              <a:rPr lang="en-US" b="1" dirty="0"/>
              <a:t>E:</a:t>
            </a:r>
            <a:r>
              <a:rPr lang="en-US" dirty="0"/>
              <a:t> The variation in stopping distances should be approximately the same for each decibel level of music.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BE4FB28E-D0D2-6D94-DF95-910578E7C61C}"/>
              </a:ext>
            </a:extLst>
          </p:cNvPr>
          <p:cNvSpPr>
            <a:spLocks noGrp="1" noChangeArrowheads="1"/>
          </p:cNvSpPr>
          <p:nvPr>
            <p:ph type="title"/>
          </p:nvPr>
        </p:nvSpPr>
        <p:spPr/>
        <p:txBody>
          <a:bodyPr/>
          <a:lstStyle/>
          <a:p>
            <a:r>
              <a:rPr lang="en-US" altLang="en-US"/>
              <a:t>Practice – Suspect issues?</a:t>
            </a:r>
          </a:p>
        </p:txBody>
      </p:sp>
      <p:sp>
        <p:nvSpPr>
          <p:cNvPr id="3" name="Content Placeholder 2">
            <a:extLst>
              <a:ext uri="{FF2B5EF4-FFF2-40B4-BE49-F238E27FC236}">
                <a16:creationId xmlns:a16="http://schemas.microsoft.com/office/drawing/2014/main" id="{36EF24B8-9C5A-328D-2A88-DDEAE2140617}"/>
              </a:ext>
            </a:extLst>
          </p:cNvPr>
          <p:cNvSpPr>
            <a:spLocks noGrp="1"/>
          </p:cNvSpPr>
          <p:nvPr>
            <p:ph idx="1"/>
          </p:nvPr>
        </p:nvSpPr>
        <p:spPr/>
        <p:txBody>
          <a:bodyPr>
            <a:normAutofit fontScale="92500" lnSpcReduction="20000"/>
          </a:bodyPr>
          <a:lstStyle/>
          <a:p>
            <a:pPr>
              <a:defRPr/>
            </a:pPr>
            <a:r>
              <a:rPr lang="en-US" dirty="0"/>
              <a:t>Linearity: if there is threshold for the volume of music where the effect on reaction times remains the same, mean reaction times would not be a linear function of music. </a:t>
            </a:r>
          </a:p>
          <a:p>
            <a:pPr>
              <a:defRPr/>
            </a:pPr>
            <a:r>
              <a:rPr lang="en-US" dirty="0"/>
              <a:t>Equal variance: At low decibels, everyone may have quick reaction times. At larger decibels, with larger average reaction times, may be much more variability</a:t>
            </a:r>
          </a:p>
          <a:p>
            <a:pPr>
              <a:defRPr/>
            </a:pPr>
            <a:r>
              <a:rPr lang="en-US" dirty="0"/>
              <a:t>Normality: If a few subjects at each decibel level took a really long time to react. In this case, reaction times would be right skewed and the normality assumption would be violated.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Default Them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24336</TotalTime>
  <Words>1195</Words>
  <Application>Microsoft Office PowerPoint</Application>
  <PresentationFormat>On-screen Show (4:3)</PresentationFormat>
  <Paragraphs>100</Paragraphs>
  <Slides>19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Garamond</vt:lpstr>
      <vt:lpstr>Wingdings</vt:lpstr>
      <vt:lpstr>Calibri</vt:lpstr>
      <vt:lpstr>Symbol</vt:lpstr>
      <vt:lpstr>Georgia</vt:lpstr>
      <vt:lpstr>Default Theme</vt:lpstr>
      <vt:lpstr>Stat 414 – Day 2</vt:lpstr>
      <vt:lpstr>Last Time</vt:lpstr>
      <vt:lpstr>Statistical Inference </vt:lpstr>
      <vt:lpstr>Superpopulation (LEMMA)</vt:lpstr>
      <vt:lpstr>Superpopulation (LEMMA)</vt:lpstr>
      <vt:lpstr>LINE assumptions for inference</vt:lpstr>
      <vt:lpstr>Practice</vt:lpstr>
      <vt:lpstr>Practice</vt:lpstr>
      <vt:lpstr>Practice – Suspect issues?</vt:lpstr>
      <vt:lpstr>Model Validation</vt:lpstr>
      <vt:lpstr>Model Validation</vt:lpstr>
      <vt:lpstr>A hidden assumption?</vt:lpstr>
      <vt:lpstr>Another hidden assumption?</vt:lpstr>
      <vt:lpstr>And don’t forget</vt:lpstr>
      <vt:lpstr>Example 1: Kentucky Derby cont</vt:lpstr>
      <vt:lpstr>Example 1:  Kentucky Derby</vt:lpstr>
      <vt:lpstr>Example 1: Kentucky Derby</vt:lpstr>
      <vt:lpstr>Advice…</vt:lpstr>
      <vt:lpstr>To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ITS/CSS</dc:creator>
  <cp:lastModifiedBy>Beth L. Chance</cp:lastModifiedBy>
  <cp:revision>152</cp:revision>
  <cp:lastPrinted>2014-11-17T15:09:05Z</cp:lastPrinted>
  <dcterms:created xsi:type="dcterms:W3CDTF">2008-05-19T22:24:48Z</dcterms:created>
  <dcterms:modified xsi:type="dcterms:W3CDTF">2023-09-25T20:02:35Z</dcterms:modified>
</cp:coreProperties>
</file>