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4"/>
  </p:notesMasterIdLst>
  <p:handoutMasterIdLst>
    <p:handoutMasterId r:id="rId15"/>
  </p:handoutMasterIdLst>
  <p:sldIdLst>
    <p:sldId id="256" r:id="rId2"/>
    <p:sldId id="359" r:id="rId3"/>
    <p:sldId id="363" r:id="rId4"/>
    <p:sldId id="364" r:id="rId5"/>
    <p:sldId id="365" r:id="rId6"/>
    <p:sldId id="366" r:id="rId7"/>
    <p:sldId id="367" r:id="rId8"/>
    <p:sldId id="368" r:id="rId9"/>
    <p:sldId id="347" r:id="rId10"/>
    <p:sldId id="351" r:id="rId11"/>
    <p:sldId id="355" r:id="rId12"/>
    <p:sldId id="369" r:id="rId13"/>
  </p:sldIdLst>
  <p:sldSz cx="9144000" cy="6858000" type="screen4x3"/>
  <p:notesSz cx="6881813"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22292" autoAdjust="0"/>
    <p:restoredTop sz="86472" autoAdjust="0"/>
  </p:normalViewPr>
  <p:slideViewPr>
    <p:cSldViewPr>
      <p:cViewPr varScale="1">
        <p:scale>
          <a:sx n="85" d="100"/>
          <a:sy n="85" d="100"/>
        </p:scale>
        <p:origin x="797" y="67"/>
      </p:cViewPr>
      <p:guideLst>
        <p:guide orient="horz" pos="2160"/>
        <p:guide pos="2880"/>
      </p:guideLst>
    </p:cSldViewPr>
  </p:slideViewPr>
  <p:outlineViewPr>
    <p:cViewPr>
      <p:scale>
        <a:sx n="33" d="100"/>
        <a:sy n="33" d="100"/>
      </p:scale>
      <p:origin x="264" y="288979"/>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3" d="100"/>
          <a:sy n="43" d="100"/>
        </p:scale>
        <p:origin x="-2088" y="-58"/>
      </p:cViewPr>
      <p:guideLst>
        <p:guide orient="horz" pos="2928"/>
        <p:guide pos="216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EAD7E4F-EF65-75BC-CE4B-2C53B4C70D92}"/>
              </a:ext>
            </a:extLst>
          </p:cNvPr>
          <p:cNvSpPr>
            <a:spLocks noGrp="1"/>
          </p:cNvSpPr>
          <p:nvPr>
            <p:ph type="hdr" sz="quarter"/>
          </p:nvPr>
        </p:nvSpPr>
        <p:spPr>
          <a:xfrm>
            <a:off x="0" y="0"/>
            <a:ext cx="2982913" cy="465138"/>
          </a:xfrm>
          <a:prstGeom prst="rect">
            <a:avLst/>
          </a:prstGeom>
        </p:spPr>
        <p:txBody>
          <a:bodyPr vert="horz" lIns="92434" tIns="46217" rIns="92434" bIns="46217" rtlCol="0"/>
          <a:lstStyle>
            <a:lvl1pPr algn="l" eaLnBrk="1" hangingPunct="1">
              <a:defRPr sz="1200">
                <a:latin typeface="Arial" charset="0"/>
                <a:cs typeface="+mn-cs"/>
              </a:defRPr>
            </a:lvl1pPr>
          </a:lstStyle>
          <a:p>
            <a:pPr>
              <a:defRPr/>
            </a:pPr>
            <a:endParaRPr lang="en-US"/>
          </a:p>
        </p:txBody>
      </p:sp>
      <p:sp>
        <p:nvSpPr>
          <p:cNvPr id="3" name="Date Placeholder 2">
            <a:extLst>
              <a:ext uri="{FF2B5EF4-FFF2-40B4-BE49-F238E27FC236}">
                <a16:creationId xmlns:a16="http://schemas.microsoft.com/office/drawing/2014/main" id="{FED55DF8-E2C5-D88F-FF7D-554319ED1C3F}"/>
              </a:ext>
            </a:extLst>
          </p:cNvPr>
          <p:cNvSpPr>
            <a:spLocks noGrp="1"/>
          </p:cNvSpPr>
          <p:nvPr>
            <p:ph type="dt" sz="quarter" idx="1"/>
          </p:nvPr>
        </p:nvSpPr>
        <p:spPr>
          <a:xfrm>
            <a:off x="3897313" y="0"/>
            <a:ext cx="2982912" cy="465138"/>
          </a:xfrm>
          <a:prstGeom prst="rect">
            <a:avLst/>
          </a:prstGeom>
        </p:spPr>
        <p:txBody>
          <a:bodyPr vert="horz" lIns="92434" tIns="46217" rIns="92434" bIns="46217" rtlCol="0"/>
          <a:lstStyle>
            <a:lvl1pPr algn="r" eaLnBrk="1" hangingPunct="1">
              <a:defRPr sz="1200">
                <a:latin typeface="Arial" charset="0"/>
                <a:cs typeface="+mn-cs"/>
              </a:defRPr>
            </a:lvl1pPr>
          </a:lstStyle>
          <a:p>
            <a:pPr>
              <a:defRPr/>
            </a:pPr>
            <a:fld id="{950B979C-1002-466D-A3DF-8278FEFCCB06}" type="datetimeFigureOut">
              <a:rPr lang="en-US"/>
              <a:pPr>
                <a:defRPr/>
              </a:pPr>
              <a:t>10/11/2023</a:t>
            </a:fld>
            <a:endParaRPr lang="en-US"/>
          </a:p>
        </p:txBody>
      </p:sp>
      <p:sp>
        <p:nvSpPr>
          <p:cNvPr id="4" name="Footer Placeholder 3">
            <a:extLst>
              <a:ext uri="{FF2B5EF4-FFF2-40B4-BE49-F238E27FC236}">
                <a16:creationId xmlns:a16="http://schemas.microsoft.com/office/drawing/2014/main" id="{E5027166-2173-0DBF-F35E-90EDBD900F1F}"/>
              </a:ext>
            </a:extLst>
          </p:cNvPr>
          <p:cNvSpPr>
            <a:spLocks noGrp="1"/>
          </p:cNvSpPr>
          <p:nvPr>
            <p:ph type="ftr" sz="quarter" idx="2"/>
          </p:nvPr>
        </p:nvSpPr>
        <p:spPr>
          <a:xfrm>
            <a:off x="0" y="8829675"/>
            <a:ext cx="2982913" cy="465138"/>
          </a:xfrm>
          <a:prstGeom prst="rect">
            <a:avLst/>
          </a:prstGeom>
        </p:spPr>
        <p:txBody>
          <a:bodyPr vert="horz" lIns="92434" tIns="46217" rIns="92434" bIns="46217" rtlCol="0" anchor="b"/>
          <a:lstStyle>
            <a:lvl1pPr algn="l" eaLnBrk="1" hangingPunct="1">
              <a:defRPr sz="1200">
                <a:latin typeface="Arial" charset="0"/>
                <a:cs typeface="+mn-cs"/>
              </a:defRPr>
            </a:lvl1pPr>
          </a:lstStyle>
          <a:p>
            <a:pPr>
              <a:defRPr/>
            </a:pPr>
            <a:endParaRPr lang="en-US"/>
          </a:p>
        </p:txBody>
      </p:sp>
      <p:sp>
        <p:nvSpPr>
          <p:cNvPr id="5" name="Slide Number Placeholder 4">
            <a:extLst>
              <a:ext uri="{FF2B5EF4-FFF2-40B4-BE49-F238E27FC236}">
                <a16:creationId xmlns:a16="http://schemas.microsoft.com/office/drawing/2014/main" id="{E1EA56A2-DFB4-1C74-7637-F6B219AA43C3}"/>
              </a:ext>
            </a:extLst>
          </p:cNvPr>
          <p:cNvSpPr>
            <a:spLocks noGrp="1"/>
          </p:cNvSpPr>
          <p:nvPr>
            <p:ph type="sldNum" sz="quarter" idx="3"/>
          </p:nvPr>
        </p:nvSpPr>
        <p:spPr>
          <a:xfrm>
            <a:off x="3897313" y="8829675"/>
            <a:ext cx="2982912" cy="465138"/>
          </a:xfrm>
          <a:prstGeom prst="rect">
            <a:avLst/>
          </a:prstGeom>
        </p:spPr>
        <p:txBody>
          <a:bodyPr vert="horz" wrap="square" lIns="92434" tIns="46217" rIns="92434" bIns="46217" numCol="1" anchor="b" anchorCtr="0" compatLnSpc="1">
            <a:prstTxWarp prst="textNoShape">
              <a:avLst/>
            </a:prstTxWarp>
          </a:bodyPr>
          <a:lstStyle>
            <a:lvl1pPr algn="r" eaLnBrk="1" hangingPunct="1">
              <a:defRPr sz="1200"/>
            </a:lvl1pPr>
          </a:lstStyle>
          <a:p>
            <a:pPr>
              <a:defRPr/>
            </a:pPr>
            <a:fld id="{343BE214-8CBC-4610-9F76-689144485987}"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CD31CE8-F7FE-5B34-F47F-AF3F5B47FC4E}"/>
              </a:ext>
            </a:extLst>
          </p:cNvPr>
          <p:cNvSpPr>
            <a:spLocks noGrp="1"/>
          </p:cNvSpPr>
          <p:nvPr>
            <p:ph type="hdr" sz="quarter"/>
          </p:nvPr>
        </p:nvSpPr>
        <p:spPr>
          <a:xfrm>
            <a:off x="0" y="0"/>
            <a:ext cx="2982913" cy="465138"/>
          </a:xfrm>
          <a:prstGeom prst="rect">
            <a:avLst/>
          </a:prstGeom>
        </p:spPr>
        <p:txBody>
          <a:bodyPr vert="horz" lIns="91440" tIns="45720" rIns="91440" bIns="45720" rtlCol="0"/>
          <a:lstStyle>
            <a:lvl1pPr algn="l" eaLnBrk="1" hangingPunct="1">
              <a:defRPr sz="1200">
                <a:latin typeface="Arial" charset="0"/>
                <a:cs typeface="+mn-cs"/>
              </a:defRPr>
            </a:lvl1pPr>
          </a:lstStyle>
          <a:p>
            <a:pPr>
              <a:defRPr/>
            </a:pPr>
            <a:endParaRPr lang="en-US"/>
          </a:p>
        </p:txBody>
      </p:sp>
      <p:sp>
        <p:nvSpPr>
          <p:cNvPr id="3" name="Date Placeholder 2">
            <a:extLst>
              <a:ext uri="{FF2B5EF4-FFF2-40B4-BE49-F238E27FC236}">
                <a16:creationId xmlns:a16="http://schemas.microsoft.com/office/drawing/2014/main" id="{F2888EDE-0526-589E-C6E8-CAED59214DFD}"/>
              </a:ext>
            </a:extLst>
          </p:cNvPr>
          <p:cNvSpPr>
            <a:spLocks noGrp="1"/>
          </p:cNvSpPr>
          <p:nvPr>
            <p:ph type="dt" idx="1"/>
          </p:nvPr>
        </p:nvSpPr>
        <p:spPr>
          <a:xfrm>
            <a:off x="3897313" y="0"/>
            <a:ext cx="2982912" cy="465138"/>
          </a:xfrm>
          <a:prstGeom prst="rect">
            <a:avLst/>
          </a:prstGeom>
        </p:spPr>
        <p:txBody>
          <a:bodyPr vert="horz" lIns="91440" tIns="45720" rIns="91440" bIns="45720" rtlCol="0"/>
          <a:lstStyle>
            <a:lvl1pPr algn="r" eaLnBrk="1" hangingPunct="1">
              <a:defRPr sz="1200">
                <a:latin typeface="Arial" charset="0"/>
                <a:cs typeface="+mn-cs"/>
              </a:defRPr>
            </a:lvl1pPr>
          </a:lstStyle>
          <a:p>
            <a:pPr>
              <a:defRPr/>
            </a:pPr>
            <a:fld id="{8D5CB3D7-0C7C-45AF-B4C2-3D39CDA2D2DD}" type="datetimeFigureOut">
              <a:rPr lang="en-US"/>
              <a:pPr>
                <a:defRPr/>
              </a:pPr>
              <a:t>10/11/2023</a:t>
            </a:fld>
            <a:endParaRPr lang="en-US"/>
          </a:p>
        </p:txBody>
      </p:sp>
      <p:sp>
        <p:nvSpPr>
          <p:cNvPr id="4" name="Slide Image Placeholder 3">
            <a:extLst>
              <a:ext uri="{FF2B5EF4-FFF2-40B4-BE49-F238E27FC236}">
                <a16:creationId xmlns:a16="http://schemas.microsoft.com/office/drawing/2014/main" id="{2B0B9834-748B-7843-1F1B-77B411EE2787}"/>
              </a:ext>
            </a:extLst>
          </p:cNvPr>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A0D1C7CD-881C-D6F7-2F94-A2693B652C03}"/>
              </a:ext>
            </a:extLst>
          </p:cNvPr>
          <p:cNvSpPr>
            <a:spLocks noGrp="1"/>
          </p:cNvSpPr>
          <p:nvPr>
            <p:ph type="body" sz="quarter" idx="3"/>
          </p:nvPr>
        </p:nvSpPr>
        <p:spPr>
          <a:xfrm>
            <a:off x="688975" y="4416425"/>
            <a:ext cx="5505450" cy="4183063"/>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23897451-3AB9-943E-B3E6-6D91C76DAE97}"/>
              </a:ext>
            </a:extLst>
          </p:cNvPr>
          <p:cNvSpPr>
            <a:spLocks noGrp="1"/>
          </p:cNvSpPr>
          <p:nvPr>
            <p:ph type="ftr" sz="quarter" idx="4"/>
          </p:nvPr>
        </p:nvSpPr>
        <p:spPr>
          <a:xfrm>
            <a:off x="0" y="8829675"/>
            <a:ext cx="2982913" cy="465138"/>
          </a:xfrm>
          <a:prstGeom prst="rect">
            <a:avLst/>
          </a:prstGeom>
        </p:spPr>
        <p:txBody>
          <a:bodyPr vert="horz" lIns="91440" tIns="45720" rIns="91440" bIns="45720" rtlCol="0" anchor="b"/>
          <a:lstStyle>
            <a:lvl1pPr algn="l" eaLnBrk="1" hangingPunct="1">
              <a:defRPr sz="1200">
                <a:latin typeface="Arial" charset="0"/>
                <a:cs typeface="+mn-cs"/>
              </a:defRPr>
            </a:lvl1pPr>
          </a:lstStyle>
          <a:p>
            <a:pPr>
              <a:defRPr/>
            </a:pPr>
            <a:endParaRPr lang="en-US"/>
          </a:p>
        </p:txBody>
      </p:sp>
      <p:sp>
        <p:nvSpPr>
          <p:cNvPr id="7" name="Slide Number Placeholder 6">
            <a:extLst>
              <a:ext uri="{FF2B5EF4-FFF2-40B4-BE49-F238E27FC236}">
                <a16:creationId xmlns:a16="http://schemas.microsoft.com/office/drawing/2014/main" id="{E31EE909-3EDF-C112-F10D-8FCCD65B8848}"/>
              </a:ext>
            </a:extLst>
          </p:cNvPr>
          <p:cNvSpPr>
            <a:spLocks noGrp="1"/>
          </p:cNvSpPr>
          <p:nvPr>
            <p:ph type="sldNum" sz="quarter" idx="5"/>
          </p:nvPr>
        </p:nvSpPr>
        <p:spPr>
          <a:xfrm>
            <a:off x="3897313" y="8829675"/>
            <a:ext cx="2982912" cy="46513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8E8BFB3-CF2E-4B13-AA77-AFDF750C751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id="{910F9A50-4FDE-9D33-31BE-BB1A56B28FF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a:extLst>
              <a:ext uri="{FF2B5EF4-FFF2-40B4-BE49-F238E27FC236}">
                <a16:creationId xmlns:a16="http://schemas.microsoft.com/office/drawing/2014/main" id="{0833D5A4-433A-E27D-FFE8-46C9717EFF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148" name="Slide Number Placeholder 3">
            <a:extLst>
              <a:ext uri="{FF2B5EF4-FFF2-40B4-BE49-F238E27FC236}">
                <a16:creationId xmlns:a16="http://schemas.microsoft.com/office/drawing/2014/main" id="{AEBBAC1B-014D-857C-A532-2D505D64893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B430BBE-1E0E-47B7-B9A0-6947A5648817}" type="slidenum">
              <a:rPr lang="en-US" altLang="en-US" smtClean="0"/>
              <a:pPr/>
              <a:t>1</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09DE66E6-10E1-7F9F-4196-49BA0282C78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a:extLst>
              <a:ext uri="{FF2B5EF4-FFF2-40B4-BE49-F238E27FC236}">
                <a16:creationId xmlns:a16="http://schemas.microsoft.com/office/drawing/2014/main" id="{56202FC8-5C63-C0BD-C534-9F5643BB46B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Drop in deviance</a:t>
            </a:r>
          </a:p>
        </p:txBody>
      </p:sp>
      <p:sp>
        <p:nvSpPr>
          <p:cNvPr id="12292" name="Slide Number Placeholder 3">
            <a:extLst>
              <a:ext uri="{FF2B5EF4-FFF2-40B4-BE49-F238E27FC236}">
                <a16:creationId xmlns:a16="http://schemas.microsoft.com/office/drawing/2014/main" id="{BE773D91-AF5F-31FF-FD8B-1CBB89FEA77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0FF1ABE-3725-4516-84EB-3D365D325F7B}" type="slidenum">
              <a:rPr lang="en-US" altLang="en-US"/>
              <a:pPr/>
              <a:t>10</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Freeform 7">
            <a:extLst>
              <a:ext uri="{FF2B5EF4-FFF2-40B4-BE49-F238E27FC236}">
                <a16:creationId xmlns:a16="http://schemas.microsoft.com/office/drawing/2014/main" id="{B0CA4C69-5DF8-1906-D8C5-7140D3674AE5}"/>
              </a:ext>
            </a:extLst>
          </p:cNvPr>
          <p:cNvSpPr>
            <a:spLocks noChangeArrowheads="1"/>
          </p:cNvSpPr>
          <p:nvPr/>
        </p:nvSpPr>
        <p:spPr bwMode="auto">
          <a:xfrm>
            <a:off x="609600" y="1219200"/>
            <a:ext cx="7924800" cy="914400"/>
          </a:xfrm>
          <a:custGeom>
            <a:avLst/>
            <a:gdLst>
              <a:gd name="T0" fmla="*/ 0 w 1000"/>
              <a:gd name="T1" fmla="*/ 2147483646 h 1000"/>
              <a:gd name="T2" fmla="*/ 0 w 1000"/>
              <a:gd name="T3" fmla="*/ 0 h 1000"/>
              <a:gd name="T4" fmla="*/ 2147483646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 name="Line 8">
            <a:extLst>
              <a:ext uri="{FF2B5EF4-FFF2-40B4-BE49-F238E27FC236}">
                <a16:creationId xmlns:a16="http://schemas.microsoft.com/office/drawing/2014/main" id="{681B4A40-BA70-A4A1-1435-145EFBC7DD52}"/>
              </a:ext>
            </a:extLst>
          </p:cNvPr>
          <p:cNvSpPr>
            <a:spLocks noChangeShapeType="1"/>
          </p:cNvSpPr>
          <p:nvPr/>
        </p:nvSpPr>
        <p:spPr bwMode="auto">
          <a:xfrm>
            <a:off x="1981200" y="3962400"/>
            <a:ext cx="6511925"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6" name="Rectangle 2"/>
          <p:cNvSpPr>
            <a:spLocks noGrp="1" noChangeArrowheads="1"/>
          </p:cNvSpPr>
          <p:nvPr>
            <p:ph type="ctrTitle"/>
          </p:nvPr>
        </p:nvSpPr>
        <p:spPr>
          <a:xfrm>
            <a:off x="914400" y="1524000"/>
            <a:ext cx="7623175" cy="1752600"/>
          </a:xfrm>
        </p:spPr>
        <p:txBody>
          <a:bodyPr/>
          <a:lstStyle>
            <a:lvl1pPr>
              <a:defRPr sz="5000"/>
            </a:lvl1pPr>
          </a:lstStyle>
          <a:p>
            <a:r>
              <a:rPr lang="en-US" altLang="en-US"/>
              <a:t>Click to edit Master title style</a:t>
            </a:r>
          </a:p>
        </p:txBody>
      </p:sp>
      <p:sp>
        <p:nvSpPr>
          <p:cNvPr id="6147"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en-US" altLang="en-US"/>
              <a:t>Click to edit Master subtitle style</a:t>
            </a:r>
          </a:p>
        </p:txBody>
      </p:sp>
      <p:sp>
        <p:nvSpPr>
          <p:cNvPr id="4" name="Rectangle 4">
            <a:extLst>
              <a:ext uri="{FF2B5EF4-FFF2-40B4-BE49-F238E27FC236}">
                <a16:creationId xmlns:a16="http://schemas.microsoft.com/office/drawing/2014/main" id="{6BAC39BA-DC29-179E-38A2-1A6F22A748F1}"/>
              </a:ext>
            </a:extLst>
          </p:cNvPr>
          <p:cNvSpPr>
            <a:spLocks noGrp="1" noChangeArrowheads="1"/>
          </p:cNvSpPr>
          <p:nvPr>
            <p:ph type="dt" sz="half" idx="10"/>
          </p:nvPr>
        </p:nvSpPr>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1065FE84-B09E-EE8A-A3A2-C146B65CDECA}"/>
              </a:ext>
            </a:extLst>
          </p:cNvPr>
          <p:cNvSpPr>
            <a:spLocks noGrp="1" noChangeArrowheads="1"/>
          </p:cNvSpPr>
          <p:nvPr>
            <p:ph type="ftr" sz="quarter" idx="11"/>
          </p:nvPr>
        </p:nvSpPr>
        <p:spPr>
          <a:xfrm>
            <a:off x="3124200" y="6243638"/>
            <a:ext cx="2895600" cy="457200"/>
          </a:xfrm>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96DFCD39-31ED-6A57-78F6-49E3F1B1C510}"/>
              </a:ext>
            </a:extLst>
          </p:cNvPr>
          <p:cNvSpPr>
            <a:spLocks noGrp="1" noChangeArrowheads="1"/>
          </p:cNvSpPr>
          <p:nvPr>
            <p:ph type="sldNum" sz="quarter" idx="12"/>
          </p:nvPr>
        </p:nvSpPr>
        <p:spPr/>
        <p:txBody>
          <a:bodyPr/>
          <a:lstStyle>
            <a:lvl1pPr>
              <a:defRPr/>
            </a:lvl1pPr>
          </a:lstStyle>
          <a:p>
            <a:pPr>
              <a:defRPr/>
            </a:pPr>
            <a:fld id="{83D73FC0-4835-4A1E-9B27-AF04F9EE5260}" type="slidenum">
              <a:rPr lang="en-US" altLang="en-US"/>
              <a:pPr>
                <a:defRPr/>
              </a:pPr>
              <a:t>‹#›</a:t>
            </a:fld>
            <a:endParaRPr lang="en-US" altLang="en-US"/>
          </a:p>
        </p:txBody>
      </p:sp>
    </p:spTree>
    <p:extLst>
      <p:ext uri="{BB962C8B-B14F-4D97-AF65-F5344CB8AC3E}">
        <p14:creationId xmlns:p14="http://schemas.microsoft.com/office/powerpoint/2010/main" val="3924888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3A799BD-0EF5-8B8D-BF5B-8F18C776626E}"/>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C82A86AD-9DA1-911D-A65A-C9F88AA5D5F9}"/>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8CD8452D-4377-4A01-C9D4-3F60990ED99B}"/>
              </a:ext>
            </a:extLst>
          </p:cNvPr>
          <p:cNvSpPr>
            <a:spLocks noGrp="1" noChangeArrowheads="1"/>
          </p:cNvSpPr>
          <p:nvPr>
            <p:ph type="sldNum" sz="quarter" idx="12"/>
          </p:nvPr>
        </p:nvSpPr>
        <p:spPr>
          <a:ln/>
        </p:spPr>
        <p:txBody>
          <a:bodyPr/>
          <a:lstStyle>
            <a:lvl1pPr>
              <a:defRPr/>
            </a:lvl1pPr>
          </a:lstStyle>
          <a:p>
            <a:pPr>
              <a:defRPr/>
            </a:pPr>
            <a:fld id="{47746AF7-83C0-4681-B707-73266908DC54}" type="slidenum">
              <a:rPr lang="en-US" altLang="en-US"/>
              <a:pPr>
                <a:defRPr/>
              </a:pPr>
              <a:t>‹#›</a:t>
            </a:fld>
            <a:endParaRPr lang="en-US" altLang="en-US"/>
          </a:p>
        </p:txBody>
      </p:sp>
    </p:spTree>
    <p:extLst>
      <p:ext uri="{BB962C8B-B14F-4D97-AF65-F5344CB8AC3E}">
        <p14:creationId xmlns:p14="http://schemas.microsoft.com/office/powerpoint/2010/main" val="15069173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44D982A-416C-ACCD-9BE9-0E13B1E2DECF}"/>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6013D7C4-5242-CDF9-8CC9-1A50C39D7A83}"/>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8AFDBE02-20C5-634D-C4E3-EE3B0ACAC448}"/>
              </a:ext>
            </a:extLst>
          </p:cNvPr>
          <p:cNvSpPr>
            <a:spLocks noGrp="1" noChangeArrowheads="1"/>
          </p:cNvSpPr>
          <p:nvPr>
            <p:ph type="sldNum" sz="quarter" idx="12"/>
          </p:nvPr>
        </p:nvSpPr>
        <p:spPr>
          <a:ln/>
        </p:spPr>
        <p:txBody>
          <a:bodyPr/>
          <a:lstStyle>
            <a:lvl1pPr>
              <a:defRPr/>
            </a:lvl1pPr>
          </a:lstStyle>
          <a:p>
            <a:pPr>
              <a:defRPr/>
            </a:pPr>
            <a:fld id="{24A88984-6FC9-40A7-8A7C-66C8DC63239C}" type="slidenum">
              <a:rPr lang="en-US" altLang="en-US"/>
              <a:pPr>
                <a:defRPr/>
              </a:pPr>
              <a:t>‹#›</a:t>
            </a:fld>
            <a:endParaRPr lang="en-US" altLang="en-US"/>
          </a:p>
        </p:txBody>
      </p:sp>
    </p:spTree>
    <p:extLst>
      <p:ext uri="{BB962C8B-B14F-4D97-AF65-F5344CB8AC3E}">
        <p14:creationId xmlns:p14="http://schemas.microsoft.com/office/powerpoint/2010/main" val="3677761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DEFA6AD4-7D6D-679C-0520-C79F5EEA55F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61B2A270-70C1-E744-BA8B-B1D079B52E2A}"/>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215D7FF6-C5A9-9B5B-C0B0-7B5405306BDF}"/>
              </a:ext>
            </a:extLst>
          </p:cNvPr>
          <p:cNvSpPr>
            <a:spLocks noGrp="1" noChangeArrowheads="1"/>
          </p:cNvSpPr>
          <p:nvPr>
            <p:ph type="sldNum" sz="quarter" idx="12"/>
          </p:nvPr>
        </p:nvSpPr>
        <p:spPr>
          <a:ln/>
        </p:spPr>
        <p:txBody>
          <a:bodyPr/>
          <a:lstStyle>
            <a:lvl1pPr>
              <a:defRPr/>
            </a:lvl1pPr>
          </a:lstStyle>
          <a:p>
            <a:pPr>
              <a:defRPr/>
            </a:pPr>
            <a:fld id="{0981C2BD-FD50-4939-BE2D-542DD50ABC49}" type="slidenum">
              <a:rPr lang="en-US" altLang="en-US"/>
              <a:pPr>
                <a:defRPr/>
              </a:pPr>
              <a:t>‹#›</a:t>
            </a:fld>
            <a:endParaRPr lang="en-US" altLang="en-US"/>
          </a:p>
        </p:txBody>
      </p:sp>
    </p:spTree>
    <p:extLst>
      <p:ext uri="{BB962C8B-B14F-4D97-AF65-F5344CB8AC3E}">
        <p14:creationId xmlns:p14="http://schemas.microsoft.com/office/powerpoint/2010/main" val="3888278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C3BF2AB-D8ED-0336-B87C-9FBBCD0A7EE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DB75070C-5F4D-7799-573D-2C77B00F6870}"/>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8C5CA332-9F92-B9A3-52EC-3A53FC0FF628}"/>
              </a:ext>
            </a:extLst>
          </p:cNvPr>
          <p:cNvSpPr>
            <a:spLocks noGrp="1" noChangeArrowheads="1"/>
          </p:cNvSpPr>
          <p:nvPr>
            <p:ph type="sldNum" sz="quarter" idx="12"/>
          </p:nvPr>
        </p:nvSpPr>
        <p:spPr>
          <a:ln/>
        </p:spPr>
        <p:txBody>
          <a:bodyPr/>
          <a:lstStyle>
            <a:lvl1pPr>
              <a:defRPr/>
            </a:lvl1pPr>
          </a:lstStyle>
          <a:p>
            <a:pPr>
              <a:defRPr/>
            </a:pPr>
            <a:fld id="{D1D764AA-239B-48C3-A1E1-0DD7CC07F6B4}" type="slidenum">
              <a:rPr lang="en-US" altLang="en-US"/>
              <a:pPr>
                <a:defRPr/>
              </a:pPr>
              <a:t>‹#›</a:t>
            </a:fld>
            <a:endParaRPr lang="en-US" altLang="en-US"/>
          </a:p>
        </p:txBody>
      </p:sp>
    </p:spTree>
    <p:extLst>
      <p:ext uri="{BB962C8B-B14F-4D97-AF65-F5344CB8AC3E}">
        <p14:creationId xmlns:p14="http://schemas.microsoft.com/office/powerpoint/2010/main" val="3557811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A5F2CFC7-1625-7852-97BB-55361F3F8CD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A6682DDE-C5A3-1371-A2A3-DAF6A8D2DC28}"/>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82F286F9-BE40-45DE-8997-C6D17EBA3C42}"/>
              </a:ext>
            </a:extLst>
          </p:cNvPr>
          <p:cNvSpPr>
            <a:spLocks noGrp="1" noChangeArrowheads="1"/>
          </p:cNvSpPr>
          <p:nvPr>
            <p:ph type="sldNum" sz="quarter" idx="12"/>
          </p:nvPr>
        </p:nvSpPr>
        <p:spPr>
          <a:ln/>
        </p:spPr>
        <p:txBody>
          <a:bodyPr/>
          <a:lstStyle>
            <a:lvl1pPr>
              <a:defRPr/>
            </a:lvl1pPr>
          </a:lstStyle>
          <a:p>
            <a:pPr>
              <a:defRPr/>
            </a:pPr>
            <a:fld id="{22A77A86-98A6-4E5B-97CC-ADDF28454602}" type="slidenum">
              <a:rPr lang="en-US" altLang="en-US"/>
              <a:pPr>
                <a:defRPr/>
              </a:pPr>
              <a:t>‹#›</a:t>
            </a:fld>
            <a:endParaRPr lang="en-US" altLang="en-US"/>
          </a:p>
        </p:txBody>
      </p:sp>
    </p:spTree>
    <p:extLst>
      <p:ext uri="{BB962C8B-B14F-4D97-AF65-F5344CB8AC3E}">
        <p14:creationId xmlns:p14="http://schemas.microsoft.com/office/powerpoint/2010/main" val="3613328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80A11E1-8C81-2912-192F-5DE265C9A316}"/>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a:extLst>
              <a:ext uri="{FF2B5EF4-FFF2-40B4-BE49-F238E27FC236}">
                <a16:creationId xmlns:a16="http://schemas.microsoft.com/office/drawing/2014/main" id="{78D04A1E-5829-16D4-EC7A-9CF958A2F27E}"/>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a:extLst>
              <a:ext uri="{FF2B5EF4-FFF2-40B4-BE49-F238E27FC236}">
                <a16:creationId xmlns:a16="http://schemas.microsoft.com/office/drawing/2014/main" id="{531F007D-DC0C-62C9-80FA-F82CA0417749}"/>
              </a:ext>
            </a:extLst>
          </p:cNvPr>
          <p:cNvSpPr>
            <a:spLocks noGrp="1" noChangeArrowheads="1"/>
          </p:cNvSpPr>
          <p:nvPr>
            <p:ph type="sldNum" sz="quarter" idx="12"/>
          </p:nvPr>
        </p:nvSpPr>
        <p:spPr>
          <a:ln/>
        </p:spPr>
        <p:txBody>
          <a:bodyPr/>
          <a:lstStyle>
            <a:lvl1pPr>
              <a:defRPr/>
            </a:lvl1pPr>
          </a:lstStyle>
          <a:p>
            <a:pPr>
              <a:defRPr/>
            </a:pPr>
            <a:fld id="{A35A8F44-865C-4277-950D-D71D201B3CF0}" type="slidenum">
              <a:rPr lang="en-US" altLang="en-US"/>
              <a:pPr>
                <a:defRPr/>
              </a:pPr>
              <a:t>‹#›</a:t>
            </a:fld>
            <a:endParaRPr lang="en-US" altLang="en-US"/>
          </a:p>
        </p:txBody>
      </p:sp>
    </p:spTree>
    <p:extLst>
      <p:ext uri="{BB962C8B-B14F-4D97-AF65-F5344CB8AC3E}">
        <p14:creationId xmlns:p14="http://schemas.microsoft.com/office/powerpoint/2010/main" val="1487215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F7FCF6F3-A883-5BF2-24DE-AF06757F7047}"/>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B20A82C0-FE91-F02F-ACDA-86C1CBBFB7C6}"/>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E6B5DA6B-EB39-D2D4-3458-462336EA5B5B}"/>
              </a:ext>
            </a:extLst>
          </p:cNvPr>
          <p:cNvSpPr>
            <a:spLocks noGrp="1" noChangeArrowheads="1"/>
          </p:cNvSpPr>
          <p:nvPr>
            <p:ph type="sldNum" sz="quarter" idx="12"/>
          </p:nvPr>
        </p:nvSpPr>
        <p:spPr>
          <a:ln/>
        </p:spPr>
        <p:txBody>
          <a:bodyPr/>
          <a:lstStyle>
            <a:lvl1pPr>
              <a:defRPr/>
            </a:lvl1pPr>
          </a:lstStyle>
          <a:p>
            <a:pPr>
              <a:defRPr/>
            </a:pPr>
            <a:fld id="{542B3239-EE00-4084-A0F1-042BF47A94B9}" type="slidenum">
              <a:rPr lang="en-US" altLang="en-US"/>
              <a:pPr>
                <a:defRPr/>
              </a:pPr>
              <a:t>‹#›</a:t>
            </a:fld>
            <a:endParaRPr lang="en-US" altLang="en-US"/>
          </a:p>
        </p:txBody>
      </p:sp>
    </p:spTree>
    <p:extLst>
      <p:ext uri="{BB962C8B-B14F-4D97-AF65-F5344CB8AC3E}">
        <p14:creationId xmlns:p14="http://schemas.microsoft.com/office/powerpoint/2010/main" val="3682252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B98D3D8-31F3-FD91-44F8-3CD22CAEAD7E}"/>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a16="http://schemas.microsoft.com/office/drawing/2014/main" id="{72C4591B-9F01-0A82-7924-D4CD8E5EE2ED}"/>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a:extLst>
              <a:ext uri="{FF2B5EF4-FFF2-40B4-BE49-F238E27FC236}">
                <a16:creationId xmlns:a16="http://schemas.microsoft.com/office/drawing/2014/main" id="{01DA7213-63A8-697B-16C5-608536C878A2}"/>
              </a:ext>
            </a:extLst>
          </p:cNvPr>
          <p:cNvSpPr>
            <a:spLocks noGrp="1" noChangeArrowheads="1"/>
          </p:cNvSpPr>
          <p:nvPr>
            <p:ph type="sldNum" sz="quarter" idx="12"/>
          </p:nvPr>
        </p:nvSpPr>
        <p:spPr>
          <a:ln/>
        </p:spPr>
        <p:txBody>
          <a:bodyPr/>
          <a:lstStyle>
            <a:lvl1pPr>
              <a:defRPr/>
            </a:lvl1pPr>
          </a:lstStyle>
          <a:p>
            <a:pPr>
              <a:defRPr/>
            </a:pPr>
            <a:fld id="{C2540FBD-7DD2-4BC5-8C1A-3C3F6BF418E2}" type="slidenum">
              <a:rPr lang="en-US" altLang="en-US"/>
              <a:pPr>
                <a:defRPr/>
              </a:pPr>
              <a:t>‹#›</a:t>
            </a:fld>
            <a:endParaRPr lang="en-US" altLang="en-US"/>
          </a:p>
        </p:txBody>
      </p:sp>
    </p:spTree>
    <p:extLst>
      <p:ext uri="{BB962C8B-B14F-4D97-AF65-F5344CB8AC3E}">
        <p14:creationId xmlns:p14="http://schemas.microsoft.com/office/powerpoint/2010/main" val="883355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1DCD8C87-8187-D4E9-919F-5998F190DC4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924C6FD9-91B4-EEB3-F024-8F9127590F98}"/>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9041F802-DB13-5687-DC70-58D2B1AD5B59}"/>
              </a:ext>
            </a:extLst>
          </p:cNvPr>
          <p:cNvSpPr>
            <a:spLocks noGrp="1" noChangeArrowheads="1"/>
          </p:cNvSpPr>
          <p:nvPr>
            <p:ph type="sldNum" sz="quarter" idx="12"/>
          </p:nvPr>
        </p:nvSpPr>
        <p:spPr>
          <a:ln/>
        </p:spPr>
        <p:txBody>
          <a:bodyPr/>
          <a:lstStyle>
            <a:lvl1pPr>
              <a:defRPr/>
            </a:lvl1pPr>
          </a:lstStyle>
          <a:p>
            <a:pPr>
              <a:defRPr/>
            </a:pPr>
            <a:fld id="{0BBCCEB8-8B29-42C6-AFAE-B9A6B712A9DB}" type="slidenum">
              <a:rPr lang="en-US" altLang="en-US"/>
              <a:pPr>
                <a:defRPr/>
              </a:pPr>
              <a:t>‹#›</a:t>
            </a:fld>
            <a:endParaRPr lang="en-US" altLang="en-US"/>
          </a:p>
        </p:txBody>
      </p:sp>
    </p:spTree>
    <p:extLst>
      <p:ext uri="{BB962C8B-B14F-4D97-AF65-F5344CB8AC3E}">
        <p14:creationId xmlns:p14="http://schemas.microsoft.com/office/powerpoint/2010/main" val="2211660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ADC832EC-2788-9815-C0A4-E0BF96DBBDC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5BE55577-A2EF-E6B5-53E3-E79126A3B656}"/>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7A3C36AA-FCA6-EF22-678E-7DACDEC3BACC}"/>
              </a:ext>
            </a:extLst>
          </p:cNvPr>
          <p:cNvSpPr>
            <a:spLocks noGrp="1" noChangeArrowheads="1"/>
          </p:cNvSpPr>
          <p:nvPr>
            <p:ph type="sldNum" sz="quarter" idx="12"/>
          </p:nvPr>
        </p:nvSpPr>
        <p:spPr>
          <a:ln/>
        </p:spPr>
        <p:txBody>
          <a:bodyPr/>
          <a:lstStyle>
            <a:lvl1pPr>
              <a:defRPr/>
            </a:lvl1pPr>
          </a:lstStyle>
          <a:p>
            <a:pPr>
              <a:defRPr/>
            </a:pPr>
            <a:fld id="{AF1557D9-BB44-4F31-8219-D7FB1A0B461B}" type="slidenum">
              <a:rPr lang="en-US" altLang="en-US"/>
              <a:pPr>
                <a:defRPr/>
              </a:pPr>
              <a:t>‹#›</a:t>
            </a:fld>
            <a:endParaRPr lang="en-US" altLang="en-US"/>
          </a:p>
        </p:txBody>
      </p:sp>
    </p:spTree>
    <p:extLst>
      <p:ext uri="{BB962C8B-B14F-4D97-AF65-F5344CB8AC3E}">
        <p14:creationId xmlns:p14="http://schemas.microsoft.com/office/powerpoint/2010/main" val="3641261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4F6D2DE-CA93-A2F1-7B4C-7606B230EACD}"/>
              </a:ext>
            </a:extLst>
          </p:cNvPr>
          <p:cNvSpPr>
            <a:spLocks noGrp="1" noChangeArrowheads="1"/>
          </p:cNvSpPr>
          <p:nvPr>
            <p:ph type="title"/>
          </p:nvPr>
        </p:nvSpPr>
        <p:spPr bwMode="auto">
          <a:xfrm>
            <a:off x="457200" y="277813"/>
            <a:ext cx="82296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8CA4A194-1FBB-A86C-C568-105040B76673}"/>
              </a:ext>
            </a:extLst>
          </p:cNvPr>
          <p:cNvSpPr>
            <a:spLocks noGrp="1" noChangeArrowheads="1"/>
          </p:cNvSpPr>
          <p:nvPr>
            <p:ph type="body" idx="1"/>
          </p:nvPr>
        </p:nvSpPr>
        <p:spPr bwMode="auto">
          <a:xfrm>
            <a:off x="457200" y="1600200"/>
            <a:ext cx="82296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124" name="Rectangle 4">
            <a:extLst>
              <a:ext uri="{FF2B5EF4-FFF2-40B4-BE49-F238E27FC236}">
                <a16:creationId xmlns:a16="http://schemas.microsoft.com/office/drawing/2014/main" id="{576FC6D4-87BD-D020-F2BF-65CED15F493A}"/>
              </a:ext>
            </a:extLst>
          </p:cNvPr>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mj-lt"/>
                <a:cs typeface="+mn-cs"/>
              </a:defRPr>
            </a:lvl1pPr>
          </a:lstStyle>
          <a:p>
            <a:pPr>
              <a:defRPr/>
            </a:pPr>
            <a:endParaRPr lang="en-US" altLang="en-US"/>
          </a:p>
        </p:txBody>
      </p:sp>
      <p:sp>
        <p:nvSpPr>
          <p:cNvPr id="5125" name="Rectangle 5">
            <a:extLst>
              <a:ext uri="{FF2B5EF4-FFF2-40B4-BE49-F238E27FC236}">
                <a16:creationId xmlns:a16="http://schemas.microsoft.com/office/drawing/2014/main" id="{E7BD97AF-56EC-BFB3-E29D-34A37BA5D299}"/>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mj-lt"/>
                <a:cs typeface="+mn-cs"/>
              </a:defRPr>
            </a:lvl1pPr>
          </a:lstStyle>
          <a:p>
            <a:pPr>
              <a:defRPr/>
            </a:pPr>
            <a:endParaRPr lang="en-US" altLang="en-US"/>
          </a:p>
        </p:txBody>
      </p:sp>
      <p:sp>
        <p:nvSpPr>
          <p:cNvPr id="5126" name="Rectangle 6">
            <a:extLst>
              <a:ext uri="{FF2B5EF4-FFF2-40B4-BE49-F238E27FC236}">
                <a16:creationId xmlns:a16="http://schemas.microsoft.com/office/drawing/2014/main" id="{97B19623-F261-D0B1-D4C6-0ED8997B1F16}"/>
              </a:ext>
            </a:extLst>
          </p:cNvPr>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Garamond" panose="02020404030301010803" pitchFamily="18" charset="0"/>
              </a:defRPr>
            </a:lvl1pPr>
          </a:lstStyle>
          <a:p>
            <a:pPr>
              <a:defRPr/>
            </a:pPr>
            <a:fld id="{6F274C30-9B13-48F7-8EB2-E5AB34CA8530}" type="slidenum">
              <a:rPr lang="en-US" altLang="en-US"/>
              <a:pPr>
                <a:defRPr/>
              </a:pPr>
              <a:t>‹#›</a:t>
            </a:fld>
            <a:endParaRPr lang="en-US" altLang="en-US"/>
          </a:p>
        </p:txBody>
      </p:sp>
      <p:sp>
        <p:nvSpPr>
          <p:cNvPr id="1031" name="Freeform 7">
            <a:extLst>
              <a:ext uri="{FF2B5EF4-FFF2-40B4-BE49-F238E27FC236}">
                <a16:creationId xmlns:a16="http://schemas.microsoft.com/office/drawing/2014/main" id="{49FCA76E-FCFF-F0B0-F3BB-545FE2D402E9}"/>
              </a:ext>
            </a:extLst>
          </p:cNvPr>
          <p:cNvSpPr>
            <a:spLocks noChangeArrowheads="1"/>
          </p:cNvSpPr>
          <p:nvPr/>
        </p:nvSpPr>
        <p:spPr bwMode="auto">
          <a:xfrm>
            <a:off x="381000" y="228600"/>
            <a:ext cx="8229600" cy="609600"/>
          </a:xfrm>
          <a:custGeom>
            <a:avLst/>
            <a:gdLst>
              <a:gd name="T0" fmla="*/ 0 w 1000"/>
              <a:gd name="T1" fmla="*/ 2147483646 h 1000"/>
              <a:gd name="T2" fmla="*/ 0 w 1000"/>
              <a:gd name="T3" fmla="*/ 0 h 1000"/>
              <a:gd name="T4" fmla="*/ 2147483646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2" name="Line 8">
            <a:extLst>
              <a:ext uri="{FF2B5EF4-FFF2-40B4-BE49-F238E27FC236}">
                <a16:creationId xmlns:a16="http://schemas.microsoft.com/office/drawing/2014/main" id="{23EE33F3-B48A-857C-BBA1-327323F23F07}"/>
              </a:ext>
            </a:extLst>
          </p:cNvPr>
          <p:cNvSpPr>
            <a:spLocks noChangeShapeType="1"/>
          </p:cNvSpPr>
          <p:nvPr/>
        </p:nvSpPr>
        <p:spPr bwMode="auto">
          <a:xfrm>
            <a:off x="457200" y="6172200"/>
            <a:ext cx="8229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900"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itchFamily="18" charset="0"/>
        </a:defRPr>
      </a:lvl2pPr>
      <a:lvl3pPr algn="l" rtl="0" eaLnBrk="0" fontAlgn="base" hangingPunct="0">
        <a:spcBef>
          <a:spcPct val="0"/>
        </a:spcBef>
        <a:spcAft>
          <a:spcPct val="0"/>
        </a:spcAft>
        <a:defRPr sz="4200">
          <a:solidFill>
            <a:schemeClr val="tx2"/>
          </a:solidFill>
          <a:latin typeface="Garamond" pitchFamily="18" charset="0"/>
        </a:defRPr>
      </a:lvl3pPr>
      <a:lvl4pPr algn="l" rtl="0" eaLnBrk="0" fontAlgn="base" hangingPunct="0">
        <a:spcBef>
          <a:spcPct val="0"/>
        </a:spcBef>
        <a:spcAft>
          <a:spcPct val="0"/>
        </a:spcAft>
        <a:defRPr sz="4200">
          <a:solidFill>
            <a:schemeClr val="tx2"/>
          </a:solidFill>
          <a:latin typeface="Garamond" pitchFamily="18" charset="0"/>
        </a:defRPr>
      </a:lvl4pPr>
      <a:lvl5pPr algn="l" rtl="0" eaLnBrk="0" fontAlgn="base" hangingPunct="0">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anose="05000000000000000000"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anose="05000000000000000000" pitchFamily="2" charset="2"/>
        <a:buChar char="q"/>
        <a:defRPr sz="26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anose="05000000000000000000" pitchFamily="2" charset="2"/>
        <a:buChar char="n"/>
        <a:defRPr sz="22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anose="05000000000000000000" pitchFamily="2" charset="2"/>
        <a:buChar char="q"/>
        <a:defRPr sz="2000">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5F809426-0423-D322-6C09-3E90103F9ED7}"/>
              </a:ext>
            </a:extLst>
          </p:cNvPr>
          <p:cNvSpPr>
            <a:spLocks noGrp="1" noChangeArrowheads="1"/>
          </p:cNvSpPr>
          <p:nvPr>
            <p:ph type="ctrTitle"/>
          </p:nvPr>
        </p:nvSpPr>
        <p:spPr/>
        <p:txBody>
          <a:bodyPr/>
          <a:lstStyle/>
          <a:p>
            <a:pPr eaLnBrk="1" hangingPunct="1"/>
            <a:r>
              <a:rPr lang="en-US" altLang="en-US" dirty="0"/>
              <a:t>Stat 414 – Day 11</a:t>
            </a:r>
          </a:p>
        </p:txBody>
      </p:sp>
      <p:sp>
        <p:nvSpPr>
          <p:cNvPr id="5123" name="Subtitle 2">
            <a:extLst>
              <a:ext uri="{FF2B5EF4-FFF2-40B4-BE49-F238E27FC236}">
                <a16:creationId xmlns:a16="http://schemas.microsoft.com/office/drawing/2014/main" id="{D6CB1E7B-3738-65F0-6307-672F3F4D56C9}"/>
              </a:ext>
            </a:extLst>
          </p:cNvPr>
          <p:cNvSpPr>
            <a:spLocks noGrp="1" noChangeArrowheads="1"/>
          </p:cNvSpPr>
          <p:nvPr>
            <p:ph type="subTitle" idx="1"/>
          </p:nvPr>
        </p:nvSpPr>
        <p:spPr/>
        <p:txBody>
          <a:bodyPr/>
          <a:lstStyle/>
          <a:p>
            <a:pPr eaLnBrk="1" hangingPunct="1"/>
            <a:r>
              <a:rPr lang="en-US" sz="3200" dirty="0">
                <a:effectLst/>
                <a:latin typeface="Arial" panose="020B0604020202020204" pitchFamily="34" charset="0"/>
                <a:ea typeface="Calibri" panose="020F0502020204030204" pitchFamily="34" charset="0"/>
              </a:rPr>
              <a:t>Introduction to Maximum Likelihood Estimation</a:t>
            </a:r>
            <a:endParaRPr lang="en-US" altLang="en-US" sz="4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3C035DC6-C104-1F54-8EC0-159D471B8376}"/>
              </a:ext>
            </a:extLst>
          </p:cNvPr>
          <p:cNvSpPr>
            <a:spLocks noGrp="1" noChangeArrowheads="1"/>
          </p:cNvSpPr>
          <p:nvPr>
            <p:ph type="title"/>
          </p:nvPr>
        </p:nvSpPr>
        <p:spPr/>
        <p:txBody>
          <a:bodyPr/>
          <a:lstStyle/>
          <a:p>
            <a:r>
              <a:rPr lang="en-US" altLang="en-US"/>
              <a:t>Likelihood Ratio Test</a:t>
            </a:r>
          </a:p>
        </p:txBody>
      </p:sp>
      <p:sp>
        <p:nvSpPr>
          <p:cNvPr id="3" name="Content Placeholder 2">
            <a:extLst>
              <a:ext uri="{FF2B5EF4-FFF2-40B4-BE49-F238E27FC236}">
                <a16:creationId xmlns:a16="http://schemas.microsoft.com/office/drawing/2014/main" id="{8E1D95E8-58A6-360C-D50B-8BE8610E926F}"/>
              </a:ext>
            </a:extLst>
          </p:cNvPr>
          <p:cNvSpPr>
            <a:spLocks noGrp="1"/>
          </p:cNvSpPr>
          <p:nvPr>
            <p:ph idx="1"/>
          </p:nvPr>
        </p:nvSpPr>
        <p:spPr/>
        <p:txBody>
          <a:bodyPr/>
          <a:lstStyle/>
          <a:p>
            <a:pPr>
              <a:defRPr/>
            </a:pPr>
            <a:r>
              <a:rPr lang="en-US" dirty="0"/>
              <a:t>Test statistic</a:t>
            </a:r>
          </a:p>
          <a:p>
            <a:pPr marL="0" indent="0">
              <a:buFont typeface="Wingdings" panose="05000000000000000000" pitchFamily="2" charset="2"/>
              <a:buNone/>
              <a:defRPr/>
            </a:pPr>
            <a:r>
              <a:rPr lang="en-US" dirty="0"/>
              <a:t>= 2 ln(</a:t>
            </a:r>
            <a:r>
              <a:rPr lang="en-US" dirty="0" err="1"/>
              <a:t>Lfull</a:t>
            </a:r>
            <a:r>
              <a:rPr lang="en-US" dirty="0"/>
              <a:t>/ </a:t>
            </a:r>
            <a:r>
              <a:rPr lang="en-US" dirty="0" err="1"/>
              <a:t>Lreduced</a:t>
            </a:r>
            <a:r>
              <a:rPr lang="en-US" dirty="0"/>
              <a:t>)</a:t>
            </a:r>
          </a:p>
          <a:p>
            <a:pPr marL="0" indent="0">
              <a:buFont typeface="Wingdings" panose="05000000000000000000" pitchFamily="2" charset="2"/>
              <a:buNone/>
              <a:defRPr/>
            </a:pPr>
            <a:r>
              <a:rPr lang="en-US" dirty="0"/>
              <a:t>= - 2 x log likelihood red - (-2 log likelihood full) </a:t>
            </a:r>
          </a:p>
          <a:p>
            <a:pPr marL="0" indent="0">
              <a:buFont typeface="Wingdings" panose="05000000000000000000" pitchFamily="2" charset="2"/>
              <a:buNone/>
              <a:defRPr/>
            </a:pPr>
            <a:r>
              <a:rPr lang="en-US" dirty="0"/>
              <a:t>= -2 x (L</a:t>
            </a:r>
            <a:r>
              <a:rPr lang="en-US" baseline="-25000" dirty="0"/>
              <a:t>0</a:t>
            </a:r>
            <a:r>
              <a:rPr lang="en-US" dirty="0"/>
              <a:t> – L</a:t>
            </a:r>
            <a:r>
              <a:rPr lang="en-US" baseline="-25000" dirty="0"/>
              <a:t>1</a:t>
            </a:r>
            <a:r>
              <a:rPr lang="en-US" dirty="0"/>
              <a:t>)</a:t>
            </a:r>
          </a:p>
          <a:p>
            <a:pPr>
              <a:defRPr/>
            </a:pPr>
            <a:r>
              <a:rPr lang="en-US" dirty="0"/>
              <a:t>Reference distribution?</a:t>
            </a:r>
          </a:p>
          <a:p>
            <a:pPr marL="0" indent="0">
              <a:buFont typeface="Wingdings" panose="05000000000000000000" pitchFamily="2" charset="2"/>
              <a:buNone/>
              <a:defRPr/>
            </a:pPr>
            <a:r>
              <a:rPr lang="en-US" dirty="0"/>
              <a:t>Chi-square with </a:t>
            </a:r>
            <a:r>
              <a:rPr lang="en-US" dirty="0" err="1"/>
              <a:t>df</a:t>
            </a:r>
            <a:r>
              <a:rPr lang="en-US" dirty="0"/>
              <a:t> = difference in number of parameters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7862DB27-802D-74EB-BDA1-B180F725015D}"/>
              </a:ext>
            </a:extLst>
          </p:cNvPr>
          <p:cNvSpPr>
            <a:spLocks noGrp="1" noChangeArrowheads="1"/>
          </p:cNvSpPr>
          <p:nvPr>
            <p:ph type="title"/>
          </p:nvPr>
        </p:nvSpPr>
        <p:spPr/>
        <p:txBody>
          <a:bodyPr/>
          <a:lstStyle/>
          <a:p>
            <a:r>
              <a:rPr lang="en-US" altLang="en-US"/>
              <a:t>Likelihood ratio test</a:t>
            </a:r>
          </a:p>
        </p:txBody>
      </p:sp>
      <p:sp>
        <p:nvSpPr>
          <p:cNvPr id="3" name="Content Placeholder 2">
            <a:extLst>
              <a:ext uri="{FF2B5EF4-FFF2-40B4-BE49-F238E27FC236}">
                <a16:creationId xmlns:a16="http://schemas.microsoft.com/office/drawing/2014/main" id="{D8380AA6-9095-BB2C-025A-6A2796478D88}"/>
              </a:ext>
            </a:extLst>
          </p:cNvPr>
          <p:cNvSpPr>
            <a:spLocks noGrp="1"/>
          </p:cNvSpPr>
          <p:nvPr>
            <p:ph idx="1"/>
          </p:nvPr>
        </p:nvSpPr>
        <p:spPr/>
        <p:txBody>
          <a:bodyPr rtlCol="0">
            <a:normAutofit fontScale="92500"/>
          </a:bodyPr>
          <a:lstStyle/>
          <a:p>
            <a:pPr fontAlgn="auto">
              <a:spcAft>
                <a:spcPts val="0"/>
              </a:spcAft>
              <a:defRPr/>
            </a:pPr>
            <a:r>
              <a:rPr lang="en-US" sz="2400" dirty="0"/>
              <a:t>Intuitively, when the likelihood for the larger model is much greater than it is for the reduced model, we have evidence that the larger model is more closely aligned with the observed data. This isn’t really a fair comparison on the face of it. We need to account for the fact that more parameters were estimated and used for the larger model.</a:t>
            </a:r>
          </a:p>
          <a:p>
            <a:pPr fontAlgn="auto">
              <a:spcAft>
                <a:spcPts val="0"/>
              </a:spcAft>
              <a:defRPr/>
            </a:pPr>
            <a:r>
              <a:rPr lang="en-US" sz="2400" dirty="0"/>
              <a:t>That is accomplished by taking into account the degrees of freedom for the χ2 distribution. The expected value of the χ2 distribution is its degrees of freedom. Thus when the difference in the number of parameters is large, the test statistic will need to be much larger to convince us that it is not simply chance variation with two identical models.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070AA3-3021-AA46-818D-D2A0FDBD1280}"/>
              </a:ext>
            </a:extLst>
          </p:cNvPr>
          <p:cNvSpPr>
            <a:spLocks noGrp="1"/>
          </p:cNvSpPr>
          <p:nvPr>
            <p:ph type="title"/>
          </p:nvPr>
        </p:nvSpPr>
        <p:spPr/>
        <p:txBody>
          <a:bodyPr/>
          <a:lstStyle/>
          <a:p>
            <a:r>
              <a:rPr lang="en-US" dirty="0"/>
              <a:t>To Do</a:t>
            </a:r>
          </a:p>
        </p:txBody>
      </p:sp>
      <p:sp>
        <p:nvSpPr>
          <p:cNvPr id="3" name="Content Placeholder 2">
            <a:extLst>
              <a:ext uri="{FF2B5EF4-FFF2-40B4-BE49-F238E27FC236}">
                <a16:creationId xmlns:a16="http://schemas.microsoft.com/office/drawing/2014/main" id="{4E67A397-940A-4411-A487-75078E6A45E4}"/>
              </a:ext>
            </a:extLst>
          </p:cNvPr>
          <p:cNvSpPr>
            <a:spLocks noGrp="1"/>
          </p:cNvSpPr>
          <p:nvPr>
            <p:ph idx="1"/>
          </p:nvPr>
        </p:nvSpPr>
        <p:spPr/>
        <p:txBody>
          <a:bodyPr/>
          <a:lstStyle/>
          <a:p>
            <a:r>
              <a:rPr lang="en-US"/>
              <a:t>Day 11 Quiz</a:t>
            </a:r>
            <a:endParaRPr lang="en-US" dirty="0"/>
          </a:p>
          <a:p>
            <a:r>
              <a:rPr lang="en-US" dirty="0"/>
              <a:t>Submit Project Part 1 (Sun midnight)</a:t>
            </a:r>
          </a:p>
          <a:p>
            <a:r>
              <a:rPr lang="en-US" dirty="0"/>
              <a:t>Computer problem</a:t>
            </a:r>
          </a:p>
          <a:p>
            <a:r>
              <a:rPr lang="en-US" dirty="0"/>
              <a:t>HW 3</a:t>
            </a:r>
          </a:p>
          <a:p>
            <a:pPr lvl="1"/>
            <a:r>
              <a:rPr lang="en-US" dirty="0"/>
              <a:t>Preview Day 12 models?</a:t>
            </a:r>
          </a:p>
        </p:txBody>
      </p:sp>
    </p:spTree>
    <p:extLst>
      <p:ext uri="{BB962C8B-B14F-4D97-AF65-F5344CB8AC3E}">
        <p14:creationId xmlns:p14="http://schemas.microsoft.com/office/powerpoint/2010/main" val="4121689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B8372-FFD2-E158-8E52-27BB0C16A8DF}"/>
              </a:ext>
            </a:extLst>
          </p:cNvPr>
          <p:cNvSpPr>
            <a:spLocks noGrp="1"/>
          </p:cNvSpPr>
          <p:nvPr>
            <p:ph type="title"/>
          </p:nvPr>
        </p:nvSpPr>
        <p:spPr/>
        <p:txBody>
          <a:bodyPr/>
          <a:lstStyle/>
          <a:p>
            <a:r>
              <a:rPr lang="en-US" dirty="0"/>
              <a:t>Last Time</a:t>
            </a:r>
          </a:p>
        </p:txBody>
      </p:sp>
      <p:sp>
        <p:nvSpPr>
          <p:cNvPr id="3" name="Content Placeholder 2">
            <a:extLst>
              <a:ext uri="{FF2B5EF4-FFF2-40B4-BE49-F238E27FC236}">
                <a16:creationId xmlns:a16="http://schemas.microsoft.com/office/drawing/2014/main" id="{E2709DD7-7F79-3443-BFC6-8328B32C3FC9}"/>
              </a:ext>
            </a:extLst>
          </p:cNvPr>
          <p:cNvSpPr>
            <a:spLocks noGrp="1"/>
          </p:cNvSpPr>
          <p:nvPr>
            <p:ph idx="1"/>
          </p:nvPr>
        </p:nvSpPr>
        <p:spPr/>
        <p:txBody>
          <a:bodyPr>
            <a:normAutofit/>
          </a:bodyPr>
          <a:lstStyle/>
          <a:p>
            <a:r>
              <a:rPr lang="en-US" dirty="0"/>
              <a:t>Handling unequal variances</a:t>
            </a:r>
          </a:p>
          <a:p>
            <a:pPr lvl="1"/>
            <a:r>
              <a:rPr lang="en-US" dirty="0"/>
              <a:t>Transformations of response</a:t>
            </a:r>
          </a:p>
          <a:p>
            <a:pPr lvl="1"/>
            <a:r>
              <a:rPr lang="en-US" dirty="0"/>
              <a:t>Weighted least squares </a:t>
            </a:r>
          </a:p>
          <a:p>
            <a:pPr lvl="2"/>
            <a:r>
              <a:rPr lang="en-US" dirty="0"/>
              <a:t>Special case of </a:t>
            </a:r>
            <a:r>
              <a:rPr lang="en-US" i="1" dirty="0"/>
              <a:t>generalized least squares: </a:t>
            </a:r>
          </a:p>
          <a:p>
            <a:pPr lvl="1"/>
            <a:r>
              <a:rPr lang="en-US" dirty="0"/>
              <a:t>Heterogeneity consistent standard errors</a:t>
            </a:r>
          </a:p>
          <a:p>
            <a:pPr lvl="2"/>
            <a:r>
              <a:rPr lang="en-US" dirty="0">
                <a:latin typeface="Calibri" panose="020F0502020204030204" pitchFamily="34" charset="0"/>
                <a:cs typeface="Calibri" panose="020F0502020204030204" pitchFamily="34" charset="0"/>
              </a:rPr>
              <a:t>library(sandwich) </a:t>
            </a:r>
          </a:p>
          <a:p>
            <a:pPr lvl="2"/>
            <a:r>
              <a:rPr lang="en-US" dirty="0">
                <a:latin typeface="Calibri" panose="020F0502020204030204" pitchFamily="34" charset="0"/>
                <a:cs typeface="Calibri" panose="020F0502020204030204" pitchFamily="34" charset="0"/>
              </a:rPr>
              <a:t>library(</a:t>
            </a:r>
            <a:r>
              <a:rPr lang="en-US" dirty="0" err="1">
                <a:latin typeface="Calibri" panose="020F0502020204030204" pitchFamily="34" charset="0"/>
                <a:cs typeface="Calibri" panose="020F0502020204030204" pitchFamily="34" charset="0"/>
              </a:rPr>
              <a:t>lmtest</a:t>
            </a:r>
            <a:r>
              <a:rPr lang="en-US" dirty="0">
                <a:latin typeface="Calibri" panose="020F0502020204030204" pitchFamily="34" charset="0"/>
                <a:cs typeface="Calibri" panose="020F0502020204030204" pitchFamily="34" charset="0"/>
              </a:rPr>
              <a:t>)</a:t>
            </a:r>
          </a:p>
          <a:p>
            <a:pPr lvl="2"/>
            <a:r>
              <a:rPr lang="en-US" dirty="0" err="1">
                <a:latin typeface="Calibri" panose="020F0502020204030204" pitchFamily="34" charset="0"/>
                <a:cs typeface="Calibri" panose="020F0502020204030204" pitchFamily="34" charset="0"/>
              </a:rPr>
              <a:t>coeftest</a:t>
            </a:r>
            <a:r>
              <a:rPr lang="en-US" dirty="0">
                <a:latin typeface="Calibri" panose="020F0502020204030204" pitchFamily="34" charset="0"/>
                <a:cs typeface="Calibri" panose="020F0502020204030204" pitchFamily="34" charset="0"/>
              </a:rPr>
              <a:t>(model1, </a:t>
            </a:r>
            <a:r>
              <a:rPr lang="en-US" dirty="0" err="1">
                <a:latin typeface="Calibri" panose="020F0502020204030204" pitchFamily="34" charset="0"/>
                <a:cs typeface="Calibri" panose="020F0502020204030204" pitchFamily="34" charset="0"/>
              </a:rPr>
              <a:t>vcov</a:t>
            </a:r>
            <a:r>
              <a:rPr lang="en-US" dirty="0">
                <a:latin typeface="Calibri" panose="020F0502020204030204" pitchFamily="34" charset="0"/>
                <a:cs typeface="Calibri" panose="020F0502020204030204" pitchFamily="34" charset="0"/>
              </a:rPr>
              <a:t> = </a:t>
            </a:r>
            <a:r>
              <a:rPr lang="en-US" dirty="0" err="1">
                <a:latin typeface="Calibri" panose="020F0502020204030204" pitchFamily="34" charset="0"/>
                <a:cs typeface="Calibri" panose="020F0502020204030204" pitchFamily="34" charset="0"/>
              </a:rPr>
              <a:t>vcovHC</a:t>
            </a:r>
            <a:r>
              <a:rPr lang="en-US" dirty="0">
                <a:latin typeface="Calibri" panose="020F0502020204030204" pitchFamily="34" charset="0"/>
                <a:cs typeface="Calibri" panose="020F0502020204030204" pitchFamily="34" charset="0"/>
              </a:rPr>
              <a:t>(model1, type = "HC3")) </a:t>
            </a:r>
          </a:p>
          <a:p>
            <a:pPr lvl="2"/>
            <a:endParaRPr lang="en-US" dirty="0"/>
          </a:p>
        </p:txBody>
      </p:sp>
    </p:spTree>
    <p:extLst>
      <p:ext uri="{BB962C8B-B14F-4D97-AF65-F5344CB8AC3E}">
        <p14:creationId xmlns:p14="http://schemas.microsoft.com/office/powerpoint/2010/main" val="4200894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16704-E8D7-B248-72F2-4CD92DB627E0}"/>
              </a:ext>
            </a:extLst>
          </p:cNvPr>
          <p:cNvSpPr>
            <a:spLocks noGrp="1"/>
          </p:cNvSpPr>
          <p:nvPr>
            <p:ph type="title"/>
          </p:nvPr>
        </p:nvSpPr>
        <p:spPr/>
        <p:txBody>
          <a:bodyPr/>
          <a:lstStyle/>
          <a:p>
            <a:r>
              <a:rPr lang="en-US" dirty="0"/>
              <a:t>Example 2</a:t>
            </a:r>
          </a:p>
        </p:txBody>
      </p:sp>
      <p:sp>
        <p:nvSpPr>
          <p:cNvPr id="3" name="Content Placeholder 2">
            <a:extLst>
              <a:ext uri="{FF2B5EF4-FFF2-40B4-BE49-F238E27FC236}">
                <a16:creationId xmlns:a16="http://schemas.microsoft.com/office/drawing/2014/main" id="{BB313E68-4A02-3221-9BFD-419655FF3DF1}"/>
              </a:ext>
            </a:extLst>
          </p:cNvPr>
          <p:cNvSpPr>
            <a:spLocks noGrp="1"/>
          </p:cNvSpPr>
          <p:nvPr>
            <p:ph idx="1"/>
          </p:nvPr>
        </p:nvSpPr>
        <p:spPr/>
        <p:txBody>
          <a:bodyPr/>
          <a:lstStyle/>
          <a:p>
            <a:endParaRPr lang="en-US"/>
          </a:p>
        </p:txBody>
      </p:sp>
      <p:pic>
        <p:nvPicPr>
          <p:cNvPr id="5" name="Picture 4">
            <a:extLst>
              <a:ext uri="{FF2B5EF4-FFF2-40B4-BE49-F238E27FC236}">
                <a16:creationId xmlns:a16="http://schemas.microsoft.com/office/drawing/2014/main" id="{FACACA44-E36B-6D10-9F1B-93A3A54CB88E}"/>
              </a:ext>
            </a:extLst>
          </p:cNvPr>
          <p:cNvPicPr>
            <a:picLocks noChangeAspect="1"/>
          </p:cNvPicPr>
          <p:nvPr/>
        </p:nvPicPr>
        <p:blipFill>
          <a:blip r:embed="rId2"/>
          <a:stretch>
            <a:fillRect/>
          </a:stretch>
        </p:blipFill>
        <p:spPr>
          <a:xfrm>
            <a:off x="3733800" y="710678"/>
            <a:ext cx="4533900" cy="1190625"/>
          </a:xfrm>
          <a:prstGeom prst="rect">
            <a:avLst/>
          </a:prstGeom>
        </p:spPr>
      </p:pic>
      <p:pic>
        <p:nvPicPr>
          <p:cNvPr id="7" name="Picture 6">
            <a:extLst>
              <a:ext uri="{FF2B5EF4-FFF2-40B4-BE49-F238E27FC236}">
                <a16:creationId xmlns:a16="http://schemas.microsoft.com/office/drawing/2014/main" id="{8AA88047-32B2-EAFA-EE15-87ABD0EC9513}"/>
              </a:ext>
            </a:extLst>
          </p:cNvPr>
          <p:cNvPicPr>
            <a:picLocks noChangeAspect="1"/>
          </p:cNvPicPr>
          <p:nvPr/>
        </p:nvPicPr>
        <p:blipFill>
          <a:blip r:embed="rId3"/>
          <a:stretch>
            <a:fillRect/>
          </a:stretch>
        </p:blipFill>
        <p:spPr>
          <a:xfrm>
            <a:off x="1524000" y="2348636"/>
            <a:ext cx="5715000" cy="3474460"/>
          </a:xfrm>
          <a:prstGeom prst="rect">
            <a:avLst/>
          </a:prstGeom>
        </p:spPr>
      </p:pic>
    </p:spTree>
    <p:extLst>
      <p:ext uri="{BB962C8B-B14F-4D97-AF65-F5344CB8AC3E}">
        <p14:creationId xmlns:p14="http://schemas.microsoft.com/office/powerpoint/2010/main" val="2929000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16704-E8D7-B248-72F2-4CD92DB627E0}"/>
              </a:ext>
            </a:extLst>
          </p:cNvPr>
          <p:cNvSpPr>
            <a:spLocks noGrp="1"/>
          </p:cNvSpPr>
          <p:nvPr>
            <p:ph type="title"/>
          </p:nvPr>
        </p:nvSpPr>
        <p:spPr/>
        <p:txBody>
          <a:bodyPr/>
          <a:lstStyle/>
          <a:p>
            <a:r>
              <a:rPr lang="en-US" dirty="0"/>
              <a:t>Example 2</a:t>
            </a:r>
          </a:p>
        </p:txBody>
      </p:sp>
      <p:sp>
        <p:nvSpPr>
          <p:cNvPr id="9" name="Text Placeholder 8">
            <a:extLst>
              <a:ext uri="{FF2B5EF4-FFF2-40B4-BE49-F238E27FC236}">
                <a16:creationId xmlns:a16="http://schemas.microsoft.com/office/drawing/2014/main" id="{7508B496-D3FC-0440-AC03-BA4A28079E03}"/>
              </a:ext>
            </a:extLst>
          </p:cNvPr>
          <p:cNvSpPr>
            <a:spLocks noGrp="1"/>
          </p:cNvSpPr>
          <p:nvPr>
            <p:ph type="body" idx="1"/>
          </p:nvPr>
        </p:nvSpPr>
        <p:spPr/>
        <p:txBody>
          <a:bodyPr/>
          <a:lstStyle/>
          <a:p>
            <a:r>
              <a:rPr lang="en-US" dirty="0"/>
              <a:t>sqrt(</a:t>
            </a:r>
            <a:r>
              <a:rPr lang="en-US" dirty="0" err="1"/>
              <a:t>gpa</a:t>
            </a:r>
            <a:r>
              <a:rPr lang="en-US" dirty="0"/>
              <a:t>)</a:t>
            </a:r>
          </a:p>
        </p:txBody>
      </p:sp>
      <p:sp>
        <p:nvSpPr>
          <p:cNvPr id="10" name="Content Placeholder 9">
            <a:extLst>
              <a:ext uri="{FF2B5EF4-FFF2-40B4-BE49-F238E27FC236}">
                <a16:creationId xmlns:a16="http://schemas.microsoft.com/office/drawing/2014/main" id="{324B0DAC-E075-65FC-0EAE-D91E9989A104}"/>
              </a:ext>
            </a:extLst>
          </p:cNvPr>
          <p:cNvSpPr>
            <a:spLocks noGrp="1"/>
          </p:cNvSpPr>
          <p:nvPr>
            <p:ph sz="half" idx="2"/>
          </p:nvPr>
        </p:nvSpPr>
        <p:spPr/>
        <p:txBody>
          <a:bodyPr/>
          <a:lstStyle/>
          <a:p>
            <a:endParaRPr lang="en-US"/>
          </a:p>
        </p:txBody>
      </p:sp>
      <p:sp>
        <p:nvSpPr>
          <p:cNvPr id="11" name="Text Placeholder 10">
            <a:extLst>
              <a:ext uri="{FF2B5EF4-FFF2-40B4-BE49-F238E27FC236}">
                <a16:creationId xmlns:a16="http://schemas.microsoft.com/office/drawing/2014/main" id="{FF20E873-4617-E793-8F13-5A3F12A79E0E}"/>
              </a:ext>
            </a:extLst>
          </p:cNvPr>
          <p:cNvSpPr>
            <a:spLocks noGrp="1"/>
          </p:cNvSpPr>
          <p:nvPr>
            <p:ph type="body" sz="quarter" idx="3"/>
          </p:nvPr>
        </p:nvSpPr>
        <p:spPr/>
        <p:txBody>
          <a:bodyPr/>
          <a:lstStyle/>
          <a:p>
            <a:r>
              <a:rPr lang="en-US" dirty="0"/>
              <a:t>ln(</a:t>
            </a:r>
            <a:r>
              <a:rPr lang="en-US" dirty="0" err="1"/>
              <a:t>gpa</a:t>
            </a:r>
            <a:r>
              <a:rPr lang="en-US" dirty="0"/>
              <a:t>)</a:t>
            </a:r>
          </a:p>
        </p:txBody>
      </p:sp>
      <p:sp>
        <p:nvSpPr>
          <p:cNvPr id="12" name="Content Placeholder 11">
            <a:extLst>
              <a:ext uri="{FF2B5EF4-FFF2-40B4-BE49-F238E27FC236}">
                <a16:creationId xmlns:a16="http://schemas.microsoft.com/office/drawing/2014/main" id="{5BE5387B-9E25-9768-961F-150E9A776670}"/>
              </a:ext>
            </a:extLst>
          </p:cNvPr>
          <p:cNvSpPr>
            <a:spLocks noGrp="1"/>
          </p:cNvSpPr>
          <p:nvPr>
            <p:ph sz="quarter" idx="4"/>
          </p:nvPr>
        </p:nvSpPr>
        <p:spPr/>
        <p:txBody>
          <a:bodyPr/>
          <a:lstStyle/>
          <a:p>
            <a:endParaRPr lang="en-US"/>
          </a:p>
        </p:txBody>
      </p:sp>
      <p:pic>
        <p:nvPicPr>
          <p:cNvPr id="13" name="Content Placeholder 5">
            <a:extLst>
              <a:ext uri="{FF2B5EF4-FFF2-40B4-BE49-F238E27FC236}">
                <a16:creationId xmlns:a16="http://schemas.microsoft.com/office/drawing/2014/main" id="{68C70880-0BB4-B034-F65B-E54195ED2580}"/>
              </a:ext>
            </a:extLst>
          </p:cNvPr>
          <p:cNvPicPr>
            <a:picLocks noChangeAspect="1"/>
          </p:cNvPicPr>
          <p:nvPr/>
        </p:nvPicPr>
        <p:blipFill>
          <a:blip r:embed="rId2"/>
          <a:stretch>
            <a:fillRect/>
          </a:stretch>
        </p:blipFill>
        <p:spPr bwMode="auto">
          <a:xfrm>
            <a:off x="381000" y="2514600"/>
            <a:ext cx="4235172" cy="24769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4">
            <a:extLst>
              <a:ext uri="{FF2B5EF4-FFF2-40B4-BE49-F238E27FC236}">
                <a16:creationId xmlns:a16="http://schemas.microsoft.com/office/drawing/2014/main" id="{A96D0AFA-4070-EFDB-BCEC-5F49AB1E6DB9}"/>
              </a:ext>
            </a:extLst>
          </p:cNvPr>
          <p:cNvPicPr>
            <a:picLocks noChangeAspect="1"/>
          </p:cNvPicPr>
          <p:nvPr/>
        </p:nvPicPr>
        <p:blipFill>
          <a:blip r:embed="rId3"/>
          <a:stretch>
            <a:fillRect/>
          </a:stretch>
        </p:blipFill>
        <p:spPr>
          <a:xfrm>
            <a:off x="4991301" y="2586228"/>
            <a:ext cx="3710575" cy="2195512"/>
          </a:xfrm>
          <a:prstGeom prst="rect">
            <a:avLst/>
          </a:prstGeom>
        </p:spPr>
      </p:pic>
    </p:spTree>
    <p:extLst>
      <p:ext uri="{BB962C8B-B14F-4D97-AF65-F5344CB8AC3E}">
        <p14:creationId xmlns:p14="http://schemas.microsoft.com/office/powerpoint/2010/main" val="36097484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F5197-1E14-FF66-07EB-2663A459EB08}"/>
              </a:ext>
            </a:extLst>
          </p:cNvPr>
          <p:cNvSpPr>
            <a:spLocks noGrp="1"/>
          </p:cNvSpPr>
          <p:nvPr>
            <p:ph type="title"/>
          </p:nvPr>
        </p:nvSpPr>
        <p:spPr/>
        <p:txBody>
          <a:bodyPr/>
          <a:lstStyle/>
          <a:p>
            <a:r>
              <a:rPr lang="en-US" dirty="0"/>
              <a:t>Actually…</a:t>
            </a:r>
          </a:p>
        </p:txBody>
      </p:sp>
      <p:sp>
        <p:nvSpPr>
          <p:cNvPr id="3" name="Text Placeholder 2">
            <a:extLst>
              <a:ext uri="{FF2B5EF4-FFF2-40B4-BE49-F238E27FC236}">
                <a16:creationId xmlns:a16="http://schemas.microsoft.com/office/drawing/2014/main" id="{C30041F6-E050-2986-4FBB-7179354E1925}"/>
              </a:ext>
            </a:extLst>
          </p:cNvPr>
          <p:cNvSpPr>
            <a:spLocks noGrp="1"/>
          </p:cNvSpPr>
          <p:nvPr>
            <p:ph type="body" idx="1"/>
          </p:nvPr>
        </p:nvSpPr>
        <p:spPr/>
        <p:txBody>
          <a:bodyPr/>
          <a:lstStyle/>
          <a:p>
            <a:r>
              <a:rPr lang="en-US" dirty="0"/>
              <a:t>GPA</a:t>
            </a:r>
            <a:r>
              <a:rPr lang="en-US" baseline="30000" dirty="0"/>
              <a:t>2</a:t>
            </a:r>
            <a:endParaRPr lang="en-US" dirty="0"/>
          </a:p>
        </p:txBody>
      </p:sp>
      <p:sp>
        <p:nvSpPr>
          <p:cNvPr id="4" name="Content Placeholder 3">
            <a:extLst>
              <a:ext uri="{FF2B5EF4-FFF2-40B4-BE49-F238E27FC236}">
                <a16:creationId xmlns:a16="http://schemas.microsoft.com/office/drawing/2014/main" id="{A608542C-D799-E928-EA60-F1BB14F9D021}"/>
              </a:ext>
            </a:extLst>
          </p:cNvPr>
          <p:cNvSpPr>
            <a:spLocks noGrp="1"/>
          </p:cNvSpPr>
          <p:nvPr>
            <p:ph sz="half" idx="2"/>
          </p:nvPr>
        </p:nvSpPr>
        <p:spPr/>
        <p:txBody>
          <a:bodyPr/>
          <a:lstStyle/>
          <a:p>
            <a:endParaRPr lang="en-US"/>
          </a:p>
        </p:txBody>
      </p:sp>
      <p:sp>
        <p:nvSpPr>
          <p:cNvPr id="5" name="Text Placeholder 4">
            <a:extLst>
              <a:ext uri="{FF2B5EF4-FFF2-40B4-BE49-F238E27FC236}">
                <a16:creationId xmlns:a16="http://schemas.microsoft.com/office/drawing/2014/main" id="{36BAFB74-5F41-2A85-D677-6577627033FA}"/>
              </a:ext>
            </a:extLst>
          </p:cNvPr>
          <p:cNvSpPr>
            <a:spLocks noGrp="1"/>
          </p:cNvSpPr>
          <p:nvPr>
            <p:ph type="body" sz="quarter" idx="3"/>
          </p:nvPr>
        </p:nvSpPr>
        <p:spPr/>
        <p:txBody>
          <a:bodyPr/>
          <a:lstStyle/>
          <a:p>
            <a:endParaRPr lang="en-US"/>
          </a:p>
        </p:txBody>
      </p:sp>
      <p:sp>
        <p:nvSpPr>
          <p:cNvPr id="6" name="Content Placeholder 5">
            <a:extLst>
              <a:ext uri="{FF2B5EF4-FFF2-40B4-BE49-F238E27FC236}">
                <a16:creationId xmlns:a16="http://schemas.microsoft.com/office/drawing/2014/main" id="{481B1020-E10E-2D89-3D4E-87C13EAB258F}"/>
              </a:ext>
            </a:extLst>
          </p:cNvPr>
          <p:cNvSpPr>
            <a:spLocks noGrp="1"/>
          </p:cNvSpPr>
          <p:nvPr>
            <p:ph sz="quarter" idx="4"/>
          </p:nvPr>
        </p:nvSpPr>
        <p:spPr/>
        <p:txBody>
          <a:bodyPr/>
          <a:lstStyle/>
          <a:p>
            <a:endParaRPr lang="en-US"/>
          </a:p>
        </p:txBody>
      </p:sp>
      <p:pic>
        <p:nvPicPr>
          <p:cNvPr id="8" name="Picture 7">
            <a:extLst>
              <a:ext uri="{FF2B5EF4-FFF2-40B4-BE49-F238E27FC236}">
                <a16:creationId xmlns:a16="http://schemas.microsoft.com/office/drawing/2014/main" id="{2D41A06A-614D-B735-AE10-2E6C424EE0D5}"/>
              </a:ext>
            </a:extLst>
          </p:cNvPr>
          <p:cNvPicPr>
            <a:picLocks noChangeAspect="1"/>
          </p:cNvPicPr>
          <p:nvPr/>
        </p:nvPicPr>
        <p:blipFill>
          <a:blip r:embed="rId2"/>
          <a:stretch>
            <a:fillRect/>
          </a:stretch>
        </p:blipFill>
        <p:spPr>
          <a:xfrm>
            <a:off x="457200" y="2907316"/>
            <a:ext cx="5553165" cy="3247784"/>
          </a:xfrm>
          <a:prstGeom prst="rect">
            <a:avLst/>
          </a:prstGeom>
        </p:spPr>
      </p:pic>
      <p:pic>
        <p:nvPicPr>
          <p:cNvPr id="12" name="Picture 11">
            <a:extLst>
              <a:ext uri="{FF2B5EF4-FFF2-40B4-BE49-F238E27FC236}">
                <a16:creationId xmlns:a16="http://schemas.microsoft.com/office/drawing/2014/main" id="{21DDBAB2-0DF6-3D8F-7E69-56FB22E75652}"/>
              </a:ext>
            </a:extLst>
          </p:cNvPr>
          <p:cNvPicPr>
            <a:picLocks noChangeAspect="1"/>
          </p:cNvPicPr>
          <p:nvPr/>
        </p:nvPicPr>
        <p:blipFill>
          <a:blip r:embed="rId3"/>
          <a:stretch>
            <a:fillRect/>
          </a:stretch>
        </p:blipFill>
        <p:spPr>
          <a:xfrm>
            <a:off x="3853405" y="80706"/>
            <a:ext cx="4800600" cy="2727008"/>
          </a:xfrm>
          <a:prstGeom prst="rect">
            <a:avLst/>
          </a:prstGeom>
        </p:spPr>
      </p:pic>
    </p:spTree>
    <p:extLst>
      <p:ext uri="{BB962C8B-B14F-4D97-AF65-F5344CB8AC3E}">
        <p14:creationId xmlns:p14="http://schemas.microsoft.com/office/powerpoint/2010/main" val="17803148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7367AC-CA2B-0D22-DD8B-FE44334E7BB2}"/>
              </a:ext>
            </a:extLst>
          </p:cNvPr>
          <p:cNvSpPr>
            <a:spLocks noGrp="1"/>
          </p:cNvSpPr>
          <p:nvPr>
            <p:ph type="title"/>
          </p:nvPr>
        </p:nvSpPr>
        <p:spPr/>
        <p:txBody>
          <a:bodyPr/>
          <a:lstStyle/>
          <a:p>
            <a:r>
              <a:rPr lang="en-US" dirty="0"/>
              <a:t>HC standard errors</a:t>
            </a:r>
          </a:p>
        </p:txBody>
      </p:sp>
      <p:sp>
        <p:nvSpPr>
          <p:cNvPr id="3" name="Content Placeholder 2">
            <a:extLst>
              <a:ext uri="{FF2B5EF4-FFF2-40B4-BE49-F238E27FC236}">
                <a16:creationId xmlns:a16="http://schemas.microsoft.com/office/drawing/2014/main" id="{DA3643FE-795D-E14F-D925-3C69F86F371C}"/>
              </a:ext>
            </a:extLst>
          </p:cNvPr>
          <p:cNvSpPr>
            <a:spLocks noGrp="1"/>
          </p:cNvSpPr>
          <p:nvPr>
            <p:ph idx="1"/>
          </p:nvPr>
        </p:nvSpPr>
        <p:spPr/>
        <p:txBody>
          <a:bodyPr/>
          <a:lstStyle/>
          <a:p>
            <a:r>
              <a:rPr lang="en-US" dirty="0"/>
              <a:t>Original</a:t>
            </a:r>
          </a:p>
          <a:p>
            <a:endParaRPr lang="en-US" dirty="0"/>
          </a:p>
          <a:p>
            <a:endParaRPr lang="en-US" dirty="0"/>
          </a:p>
          <a:p>
            <a:endParaRPr lang="en-US" dirty="0"/>
          </a:p>
          <a:p>
            <a:r>
              <a:rPr lang="en-US" dirty="0"/>
              <a:t>Adjusted (HC1)</a:t>
            </a:r>
          </a:p>
        </p:txBody>
      </p:sp>
      <p:pic>
        <p:nvPicPr>
          <p:cNvPr id="5" name="Picture 4">
            <a:extLst>
              <a:ext uri="{FF2B5EF4-FFF2-40B4-BE49-F238E27FC236}">
                <a16:creationId xmlns:a16="http://schemas.microsoft.com/office/drawing/2014/main" id="{78566F6D-CE18-4C1B-AB98-F25601CEE9C7}"/>
              </a:ext>
            </a:extLst>
          </p:cNvPr>
          <p:cNvPicPr>
            <a:picLocks noChangeAspect="1"/>
          </p:cNvPicPr>
          <p:nvPr/>
        </p:nvPicPr>
        <p:blipFill>
          <a:blip r:embed="rId2"/>
          <a:stretch>
            <a:fillRect/>
          </a:stretch>
        </p:blipFill>
        <p:spPr>
          <a:xfrm>
            <a:off x="2076450" y="4343400"/>
            <a:ext cx="4991100" cy="1362075"/>
          </a:xfrm>
          <a:prstGeom prst="rect">
            <a:avLst/>
          </a:prstGeom>
        </p:spPr>
      </p:pic>
      <p:pic>
        <p:nvPicPr>
          <p:cNvPr id="6" name="Picture 5">
            <a:extLst>
              <a:ext uri="{FF2B5EF4-FFF2-40B4-BE49-F238E27FC236}">
                <a16:creationId xmlns:a16="http://schemas.microsoft.com/office/drawing/2014/main" id="{C39F4572-AE5F-3F33-A0B7-6BEAF2FF4870}"/>
              </a:ext>
            </a:extLst>
          </p:cNvPr>
          <p:cNvPicPr>
            <a:picLocks noChangeAspect="1"/>
          </p:cNvPicPr>
          <p:nvPr/>
        </p:nvPicPr>
        <p:blipFill>
          <a:blip r:embed="rId3"/>
          <a:stretch>
            <a:fillRect/>
          </a:stretch>
        </p:blipFill>
        <p:spPr>
          <a:xfrm>
            <a:off x="2209800" y="2376488"/>
            <a:ext cx="4533900" cy="1190625"/>
          </a:xfrm>
          <a:prstGeom prst="rect">
            <a:avLst/>
          </a:prstGeom>
        </p:spPr>
      </p:pic>
    </p:spTree>
    <p:extLst>
      <p:ext uri="{BB962C8B-B14F-4D97-AF65-F5344CB8AC3E}">
        <p14:creationId xmlns:p14="http://schemas.microsoft.com/office/powerpoint/2010/main" val="34547055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7367AC-CA2B-0D22-DD8B-FE44334E7BB2}"/>
              </a:ext>
            </a:extLst>
          </p:cNvPr>
          <p:cNvSpPr>
            <a:spLocks noGrp="1"/>
          </p:cNvSpPr>
          <p:nvPr>
            <p:ph type="title"/>
          </p:nvPr>
        </p:nvSpPr>
        <p:spPr/>
        <p:txBody>
          <a:bodyPr/>
          <a:lstStyle/>
          <a:p>
            <a:r>
              <a:rPr lang="en-US" dirty="0"/>
              <a:t>HC standard errors</a:t>
            </a:r>
          </a:p>
        </p:txBody>
      </p:sp>
      <p:sp>
        <p:nvSpPr>
          <p:cNvPr id="3" name="Content Placeholder 2">
            <a:extLst>
              <a:ext uri="{FF2B5EF4-FFF2-40B4-BE49-F238E27FC236}">
                <a16:creationId xmlns:a16="http://schemas.microsoft.com/office/drawing/2014/main" id="{DA3643FE-795D-E14F-D925-3C69F86F371C}"/>
              </a:ext>
            </a:extLst>
          </p:cNvPr>
          <p:cNvSpPr>
            <a:spLocks noGrp="1"/>
          </p:cNvSpPr>
          <p:nvPr>
            <p:ph idx="1"/>
          </p:nvPr>
        </p:nvSpPr>
        <p:spPr/>
        <p:txBody>
          <a:bodyPr/>
          <a:lstStyle/>
          <a:p>
            <a:r>
              <a:rPr lang="en-US" dirty="0"/>
              <a:t>Original</a:t>
            </a:r>
          </a:p>
          <a:p>
            <a:endParaRPr lang="en-US" dirty="0"/>
          </a:p>
          <a:p>
            <a:endParaRPr lang="en-US" dirty="0"/>
          </a:p>
          <a:p>
            <a:endParaRPr lang="en-US" dirty="0"/>
          </a:p>
          <a:p>
            <a:r>
              <a:rPr lang="en-US" dirty="0"/>
              <a:t>Adjusted (HC3)</a:t>
            </a:r>
          </a:p>
        </p:txBody>
      </p:sp>
      <p:pic>
        <p:nvPicPr>
          <p:cNvPr id="6" name="Picture 5">
            <a:extLst>
              <a:ext uri="{FF2B5EF4-FFF2-40B4-BE49-F238E27FC236}">
                <a16:creationId xmlns:a16="http://schemas.microsoft.com/office/drawing/2014/main" id="{C39F4572-AE5F-3F33-A0B7-6BEAF2FF4870}"/>
              </a:ext>
            </a:extLst>
          </p:cNvPr>
          <p:cNvPicPr>
            <a:picLocks noChangeAspect="1"/>
          </p:cNvPicPr>
          <p:nvPr/>
        </p:nvPicPr>
        <p:blipFill>
          <a:blip r:embed="rId2"/>
          <a:stretch>
            <a:fillRect/>
          </a:stretch>
        </p:blipFill>
        <p:spPr>
          <a:xfrm>
            <a:off x="2209800" y="2376488"/>
            <a:ext cx="4533900" cy="1190625"/>
          </a:xfrm>
          <a:prstGeom prst="rect">
            <a:avLst/>
          </a:prstGeom>
        </p:spPr>
      </p:pic>
      <p:pic>
        <p:nvPicPr>
          <p:cNvPr id="7" name="Picture 6">
            <a:extLst>
              <a:ext uri="{FF2B5EF4-FFF2-40B4-BE49-F238E27FC236}">
                <a16:creationId xmlns:a16="http://schemas.microsoft.com/office/drawing/2014/main" id="{FAE6F833-B5AF-F328-286F-6EEFB1D86125}"/>
              </a:ext>
            </a:extLst>
          </p:cNvPr>
          <p:cNvPicPr>
            <a:picLocks noChangeAspect="1"/>
          </p:cNvPicPr>
          <p:nvPr/>
        </p:nvPicPr>
        <p:blipFill>
          <a:blip r:embed="rId3"/>
          <a:stretch>
            <a:fillRect/>
          </a:stretch>
        </p:blipFill>
        <p:spPr>
          <a:xfrm>
            <a:off x="2209800" y="4419600"/>
            <a:ext cx="4467225" cy="1685925"/>
          </a:xfrm>
          <a:prstGeom prst="rect">
            <a:avLst/>
          </a:prstGeom>
        </p:spPr>
      </p:pic>
    </p:spTree>
    <p:extLst>
      <p:ext uri="{BB962C8B-B14F-4D97-AF65-F5344CB8AC3E}">
        <p14:creationId xmlns:p14="http://schemas.microsoft.com/office/powerpoint/2010/main" val="14176901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A8E46-795C-AC3C-E926-6D6B545C8C09}"/>
              </a:ext>
            </a:extLst>
          </p:cNvPr>
          <p:cNvSpPr>
            <a:spLocks noGrp="1"/>
          </p:cNvSpPr>
          <p:nvPr>
            <p:ph type="title"/>
          </p:nvPr>
        </p:nvSpPr>
        <p:spPr/>
        <p:txBody>
          <a:bodyPr/>
          <a:lstStyle/>
          <a:p>
            <a:r>
              <a:rPr lang="en-US" dirty="0"/>
              <a:t>Day 10 Quiz</a:t>
            </a:r>
          </a:p>
        </p:txBody>
      </p:sp>
      <p:sp>
        <p:nvSpPr>
          <p:cNvPr id="3" name="Content Placeholder 2">
            <a:extLst>
              <a:ext uri="{FF2B5EF4-FFF2-40B4-BE49-F238E27FC236}">
                <a16:creationId xmlns:a16="http://schemas.microsoft.com/office/drawing/2014/main" id="{3F2C0467-6FD3-4B15-E804-D138A65CD51A}"/>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8574964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8E181CDD-E9E6-29FA-4E4F-DECA9CE8AE6A}"/>
              </a:ext>
            </a:extLst>
          </p:cNvPr>
          <p:cNvSpPr>
            <a:spLocks noGrp="1" noChangeArrowheads="1"/>
          </p:cNvSpPr>
          <p:nvPr>
            <p:ph type="title"/>
          </p:nvPr>
        </p:nvSpPr>
        <p:spPr/>
        <p:txBody>
          <a:bodyPr/>
          <a:lstStyle/>
          <a:p>
            <a:r>
              <a:rPr lang="en-US" altLang="en-US"/>
              <a:t>MLEs</a:t>
            </a:r>
            <a:endParaRPr lang="en-US" altLang="en-US" dirty="0"/>
          </a:p>
        </p:txBody>
      </p:sp>
      <p:sp>
        <p:nvSpPr>
          <p:cNvPr id="10243" name="Content Placeholder 2">
            <a:extLst>
              <a:ext uri="{FF2B5EF4-FFF2-40B4-BE49-F238E27FC236}">
                <a16:creationId xmlns:a16="http://schemas.microsoft.com/office/drawing/2014/main" id="{41E10C17-FD4F-3BA2-F19A-2278EFE51173}"/>
              </a:ext>
            </a:extLst>
          </p:cNvPr>
          <p:cNvSpPr>
            <a:spLocks noGrp="1" noChangeArrowheads="1"/>
          </p:cNvSpPr>
          <p:nvPr>
            <p:ph idx="1"/>
          </p:nvPr>
        </p:nvSpPr>
        <p:spPr/>
        <p:txBody>
          <a:bodyPr/>
          <a:lstStyle/>
          <a:p>
            <a:endParaRPr lang="en-US" altLang="en-US"/>
          </a:p>
        </p:txBody>
      </p:sp>
      <p:pic>
        <p:nvPicPr>
          <p:cNvPr id="10244" name="Picture 3">
            <a:extLst>
              <a:ext uri="{FF2B5EF4-FFF2-40B4-BE49-F238E27FC236}">
                <a16:creationId xmlns:a16="http://schemas.microsoft.com/office/drawing/2014/main" id="{4453BBFC-3F79-9AE0-3AF9-1919A59E5F5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1295400"/>
            <a:ext cx="4672013" cy="417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Default Them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20919</TotalTime>
  <Words>300</Words>
  <Application>Microsoft Office PowerPoint</Application>
  <PresentationFormat>On-screen Show (4:3)</PresentationFormat>
  <Paragraphs>50</Paragraphs>
  <Slides>12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Garamond</vt:lpstr>
      <vt:lpstr>Wingdings</vt:lpstr>
      <vt:lpstr>Default Theme</vt:lpstr>
      <vt:lpstr>Stat 414 – Day 11</vt:lpstr>
      <vt:lpstr>Last Time</vt:lpstr>
      <vt:lpstr>Example 2</vt:lpstr>
      <vt:lpstr>Example 2</vt:lpstr>
      <vt:lpstr>Actually…</vt:lpstr>
      <vt:lpstr>HC standard errors</vt:lpstr>
      <vt:lpstr>HC standard errors</vt:lpstr>
      <vt:lpstr>Day 10 Quiz</vt:lpstr>
      <vt:lpstr>MLEs</vt:lpstr>
      <vt:lpstr>Likelihood Ratio Test</vt:lpstr>
      <vt:lpstr>Likelihood ratio test</vt:lpstr>
      <vt:lpstr>To Do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ITS/CSS</dc:creator>
  <cp:lastModifiedBy>Beth L. Chance</cp:lastModifiedBy>
  <cp:revision>154</cp:revision>
  <cp:lastPrinted>2014-11-17T15:09:05Z</cp:lastPrinted>
  <dcterms:created xsi:type="dcterms:W3CDTF">2008-05-19T22:24:48Z</dcterms:created>
  <dcterms:modified xsi:type="dcterms:W3CDTF">2023-10-12T05:35:32Z</dcterms:modified>
</cp:coreProperties>
</file>