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3" r:id="rId3"/>
    <p:sldId id="348" r:id="rId4"/>
    <p:sldId id="347" r:id="rId5"/>
    <p:sldId id="343" r:id="rId6"/>
    <p:sldId id="344" r:id="rId7"/>
    <p:sldId id="326" r:id="rId8"/>
    <p:sldId id="327" r:id="rId9"/>
    <p:sldId id="328" r:id="rId10"/>
    <p:sldId id="329" r:id="rId11"/>
    <p:sldId id="330" r:id="rId12"/>
    <p:sldId id="341" r:id="rId13"/>
    <p:sldId id="335" r:id="rId14"/>
    <p:sldId id="336" r:id="rId15"/>
    <p:sldId id="337" r:id="rId16"/>
    <p:sldId id="331" r:id="rId17"/>
    <p:sldId id="346" r:id="rId18"/>
    <p:sldId id="332" r:id="rId19"/>
    <p:sldId id="334" r:id="rId20"/>
    <p:sldId id="345" r:id="rId21"/>
    <p:sldId id="302" r:id="rId22"/>
    <p:sldId id="305" r:id="rId23"/>
    <p:sldId id="342" r:id="rId24"/>
    <p:sldId id="284" r:id="rId25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130" d="100"/>
          <a:sy n="130" d="100"/>
        </p:scale>
        <p:origin x="39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519B95-AFA4-4F1E-4172-86E8B30BCB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2D23A-B557-389C-6175-59DF48ACEA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8FAE18-D637-4EB4-A9F8-0392CD41BAF4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05DE9-8E94-D279-756B-A66903C26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2422F-9954-6510-4B7C-D1AA6B103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828FC6-6E89-40C0-A4FD-F74AE0513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07:34:12.1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07:34:13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07:34:13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07:34:17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07:34:18.1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07:34:19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3CD6B-2CDE-74F5-949B-AAE998254A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57D6A-402F-4DD3-A6C6-DCE690192C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2AC6A2F-310A-40C8-BC4C-30CF9C5D2B25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193D93-788B-5557-7F46-97D4F3084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693DE03-7309-37D3-DE76-5FEA7E629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9130D-8EFF-8A89-0468-13099E338B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3504A-DDCF-C1F0-4C7E-11C482286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C1D7D9-23DB-470E-BB58-329A2E1CB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0E34C6BE-7D2D-AE1C-882E-986B349D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1E6219D0-58F5-C0DE-F19B-7F536355B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7C335-BBA1-5247-1E57-80C8E1CB6F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99157E-AF00-229F-C8AA-CA7E94344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FE9E5B-9460-CC1D-FB3A-C3D7A561D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4882-FBED-4077-B2B9-B0744695B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2AE2E-29AE-9F2D-513B-C4A1AFB5D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CA1B7D-A67A-5927-2058-9463341FF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BE4EFE-BD5A-363A-DC22-1C777A532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A99BD-DDAE-49FB-BBA7-09DB03D87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70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E2D755-0404-CB39-9C7D-FAADDFE7F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BEB2D-0245-D614-7EA8-C79F65830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681839-8B55-3CF7-ED9B-AC132230B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0E46-1E5B-4005-B9A5-45527EA62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08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AB403D-429B-C73D-32EB-EE21A6F4D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E1320C-4D95-08AA-C555-8D255DBA8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482888-AB07-78AF-3678-991EB9FFA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BDA6-DE85-40B4-BE13-A92995AC8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30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39C3AF-429E-3742-9D11-8720D02EC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91D5B8-3F8F-174E-95EC-CB1417A83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125EED-0F69-E0F4-17A1-B4E801C04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2A560-8804-4E64-B252-54C997779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14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56D08-85CD-635E-375D-E4835AAB9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201F3-5150-AA64-36B1-9D6E586C3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E1A90-43BB-F3F7-F36B-7564A3335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1ACC-F46D-465F-AC10-FF2C14588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90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C3C4A1-75C2-2459-0B6F-073DCCA7F8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9D202D-3536-5CCB-516C-AFF2F60A7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DE0268-3A66-025D-2C2C-8EB95757E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00AF-7F83-4055-BC85-E3372D5CD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4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EF5A5D-C834-9D0F-9D78-01439BCCD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5CF40E-86BF-0C24-1816-A9C99365B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DCFE84-9C35-759A-E6C4-71348110E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A88B4-C7F1-44C6-A0FC-6E8317BE2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42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11EBED-3F9C-DFEA-7515-FEEFC5BB3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065673-E02D-F417-2CFD-4C847CA81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F5480-5716-EEB4-3C7A-EADF26242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7FA7-61D2-4E91-BFCA-8A873B669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3ABA2-309E-AD8D-FE89-E915D8AF9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EEB9A-1EA6-7397-3967-889DB7770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7010E-FBC7-0D7F-19E8-CF371D3B2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D8BF-1759-43E6-B095-C6409B1C2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47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0F1567-6EDC-7440-C6C4-088A9A6C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8DF38-4497-DFFF-CEBE-1BEA9B2F72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8279A-D5CF-EB48-3D0B-FEAF230BC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9464-3641-4566-9964-FBAD42EDC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CC0634-9C3C-9B49-677A-17C55C320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967B1B-9C15-9084-26D0-3ABE4511A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185C9B1-A0C0-41E0-3E39-E23E665ED7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AA269B-193C-1FF7-50B4-0A4A5705D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4F2DB43-BFEC-4D25-BDA3-E2FD72E722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3CC4D17-64DC-4AD8-AD62-02DB64823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42FE2053-83AE-F4DD-7972-BB1166A3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AB6972CB-D05F-878C-8840-CEC693387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3.xml"/><Relationship Id="rId1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customXml" Target="../ink/ink2.xml"/><Relationship Id="rId17" Type="http://schemas.openxmlformats.org/officeDocument/2006/relationships/image" Target="../media/image39.png"/><Relationship Id="rId2" Type="http://schemas.openxmlformats.org/officeDocument/2006/relationships/image" Target="../media/image30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customXml" Target="../ink/ink5.xml"/><Relationship Id="rId10" Type="http://schemas.openxmlformats.org/officeDocument/2006/relationships/customXml" Target="../ink/ink1.xml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F3E8199-0F2D-F77A-5507-32D8BC7B9C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 301 – Day 9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2C467182-ADA9-2D95-2510-8DC9F1CCB4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95488" y="2552700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/>
              <a:t>Normal approximation to Binomial</a:t>
            </a:r>
          </a:p>
        </p:txBody>
      </p:sp>
      <p:pic>
        <p:nvPicPr>
          <p:cNvPr id="5124" name="Picture 9" descr="Statistics Means Never Having To Say You Are Certain Cases &amp; Covers -  CafePress">
            <a:extLst>
              <a:ext uri="{FF2B5EF4-FFF2-40B4-BE49-F238E27FC236}">
                <a16:creationId xmlns:a16="http://schemas.microsoft.com/office/drawing/2014/main" id="{BDFDAD5C-AABA-1E16-5E5D-C223DC2D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8711"/>
          <a:stretch>
            <a:fillRect/>
          </a:stretch>
        </p:blipFill>
        <p:spPr bwMode="auto">
          <a:xfrm>
            <a:off x="2930525" y="3581400"/>
            <a:ext cx="3589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7FFED99-E093-7AF2-BBF4-83135E780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Detour: Normal Distribution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118BCC85-0DDC-4CF8-A9ED-C4DCEF2387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95% of distribution falls within 2SD of mean</a:t>
            </a:r>
          </a:p>
          <a:p>
            <a:endParaRPr lang="en-US" altLang="en-US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8B0C0445-CC42-3C4D-E928-B5BE2B7B9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36290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08667-9AA1-788E-C95B-141EC2088C0F}"/>
              </a:ext>
            </a:extLst>
          </p:cNvPr>
          <p:cNvSpPr txBox="1"/>
          <p:nvPr/>
        </p:nvSpPr>
        <p:spPr>
          <a:xfrm>
            <a:off x="5008563" y="2228850"/>
            <a:ext cx="3200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= (</a:t>
            </a:r>
            <a:r>
              <a:rPr lang="en-US" sz="2400" dirty="0" err="1"/>
              <a:t>obs</a:t>
            </a:r>
            <a:r>
              <a:rPr lang="en-US" sz="2400" dirty="0"/>
              <a:t> – mean)/SD</a:t>
            </a:r>
          </a:p>
          <a:p>
            <a:pPr>
              <a:defRPr/>
            </a:pPr>
            <a:r>
              <a:rPr lang="en-US" sz="2400" dirty="0"/>
              <a:t> = (X –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)/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</a:p>
          <a:p>
            <a:pPr>
              <a:defRPr/>
            </a:pPr>
            <a:r>
              <a:rPr lang="en-US" sz="2400" dirty="0">
                <a:latin typeface="Symbol" panose="05050102010706020507" pitchFamily="18" charset="2"/>
              </a:rPr>
              <a:t> = </a:t>
            </a:r>
            <a:r>
              <a:rPr lang="en-US" sz="2400" dirty="0">
                <a:latin typeface="+mn-lt"/>
              </a:rPr>
              <a:t>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1155C-7A55-F8C7-0E2C-A0CF9D02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"/>
          <a:stretch>
            <a:fillRect/>
          </a:stretch>
        </p:blipFill>
        <p:spPr bwMode="auto">
          <a:xfrm>
            <a:off x="4824413" y="3371850"/>
            <a:ext cx="3867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73FB5-744A-6207-B5F2-A33447B25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3" y="5214938"/>
            <a:ext cx="30622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Approx 95% of US newborns weigh between 2150 and 4350 grams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E71963-394D-759F-F24D-3F7D3EEF1E77}"/>
              </a:ext>
            </a:extLst>
          </p:cNvPr>
          <p:cNvCxnSpPr/>
          <p:nvPr/>
        </p:nvCxnSpPr>
        <p:spPr>
          <a:xfrm>
            <a:off x="3276600" y="4114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C298C1-73D6-541E-EF5E-693EDE699AC9}"/>
              </a:ext>
            </a:extLst>
          </p:cNvPr>
          <p:cNvCxnSpPr/>
          <p:nvPr/>
        </p:nvCxnSpPr>
        <p:spPr>
          <a:xfrm>
            <a:off x="3733800" y="4114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23BA03-79EC-5D41-7562-D1C816108C12}"/>
              </a:ext>
            </a:extLst>
          </p:cNvPr>
          <p:cNvCxnSpPr>
            <a:cxnSpLocks/>
          </p:cNvCxnSpPr>
          <p:nvPr/>
        </p:nvCxnSpPr>
        <p:spPr>
          <a:xfrm flipH="1">
            <a:off x="2743200" y="41148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DD1CB7-8F39-355F-51A6-50C1230A1191}"/>
              </a:ext>
            </a:extLst>
          </p:cNvPr>
          <p:cNvCxnSpPr>
            <a:cxnSpLocks/>
          </p:cNvCxnSpPr>
          <p:nvPr/>
        </p:nvCxnSpPr>
        <p:spPr>
          <a:xfrm flipH="1">
            <a:off x="2133600" y="41148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D78AD4D-A4FF-815D-C0D8-C6B573CC0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care?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F1423A7-6476-2E98-761C-BB5607C2B0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Because we have seen our “null distribution” often has this symmetric, bell-shaped curve</a:t>
            </a:r>
          </a:p>
          <a:p>
            <a:r>
              <a:rPr lang="en-US" altLang="en-US" dirty="0"/>
              <a:t>Can we use the friendlier normal distribution to calculate p-values rather than the annoying binomial distribution?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39AB8E0-90D3-7375-21DD-4A195D441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Do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362633C-A8FB-E97F-4020-3629D57F9B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r>
              <a:rPr lang="en-US" altLang="en-US" dirty="0"/>
              <a:t>Skipping Investigation 1.7 for now</a:t>
            </a:r>
          </a:p>
          <a:p>
            <a:r>
              <a:rPr lang="en-US" altLang="en-US" dirty="0"/>
              <a:t>Investigation 1.8 through part (o)</a:t>
            </a:r>
          </a:p>
          <a:p>
            <a:r>
              <a:rPr lang="en-US" altLang="en-US" dirty="0"/>
              <a:t>Inv 1.9 through part (l)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AC292AD6-7C39-9676-D92C-6CFE0BB4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1465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6FDF718-38EA-ABD1-1D6A-53969B131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Central Limit Theorem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3DC1918-8F47-084E-9FC7-D01DE4DD0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Aka Normal Approximation to Binomial</a:t>
            </a:r>
          </a:p>
          <a:p>
            <a:r>
              <a:rPr lang="en-US" altLang="en-US" i="1"/>
              <a:t>We can use the normal distribution instead of the binomial distribution when the sample size is large relative to the probability of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B12A0-30F8-3748-CB52-C6C3B184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3778250"/>
            <a:ext cx="24511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82A84-1C9F-8699-CA92-356EF5F1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032250"/>
            <a:ext cx="3762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113B795-163F-3A45-0520-F0A0DA567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Central Limit Theorem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CCF0136-C82B-1471-A491-E20E857E7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Aka Normal Approximation to Binomial</a:t>
            </a:r>
          </a:p>
          <a:p>
            <a:r>
              <a:rPr lang="en-US" altLang="en-US" i="1"/>
              <a:t>We can use the normal distribution instead of the binomial distribution when the sample size is large relative to the probability of success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E5CDD-ED37-DC46-D89B-4ADA4473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68725"/>
            <a:ext cx="25717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04E23-C450-A41C-EAB5-9CD2F886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356100"/>
            <a:ext cx="3743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A79F357-8BC8-305E-1C79-915908C73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A57FF-AFFF-31DF-F6C0-D72B837112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593" t="-1750" r="-18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382CBFA-2825-6DBD-C0F0-27C6EE655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vs. Binomial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3D628C5-5E24-9796-E897-6592E9473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0A395A80-F6BB-E9CD-AB28-A5952370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7150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AA465-BE64-4E74-39BD-46FB04BC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03838"/>
            <a:ext cx="33432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45A7693-20BB-2AD4-A7C7-45BB8561B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results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EEB9A04-94CE-DE72-F4DB-FD589C0718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D0A32E2A-9467-D832-6F3D-E0623896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343025"/>
            <a:ext cx="5200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9054F-D432-15E7-8534-A603F2F9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638550"/>
            <a:ext cx="5143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5F0A7-6AF2-EF6C-4B81-E9093B6D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81400"/>
            <a:ext cx="5429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4880D50-45BE-6C97-A17A-D7809B798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 approximation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EB91BE4-78E7-CD30-D21C-77EE1C06B6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D0155-80C1-588B-9037-3C52F842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6290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896A8-7A6F-3E11-0035-FE3197F2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552700"/>
            <a:ext cx="37242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7">
            <a:extLst>
              <a:ext uri="{FF2B5EF4-FFF2-40B4-BE49-F238E27FC236}">
                <a16:creationId xmlns:a16="http://schemas.microsoft.com/office/drawing/2014/main" id="{FFA0CCD3-7E9B-E6AF-0BE2-50F7443C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858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Guideline?</a:t>
            </a:r>
          </a:p>
          <a:p>
            <a:r>
              <a:rPr lang="en-US" altLang="en-US" sz="2400"/>
              <a:t>284(.5) and 284(1-.5) </a:t>
            </a:r>
            <a:r>
              <a:rPr lang="en-US" altLang="en-US" sz="2400" u="sng"/>
              <a:t>&gt;</a:t>
            </a:r>
            <a:r>
              <a:rPr lang="en-US" altLang="en-US" sz="2400"/>
              <a:t>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9A49BDF-7B7A-534A-0EB5-CAB20009C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Replacement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950C8-2F99-4469-1B3E-BEFEE39476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593" t="-175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570CF-4108-6768-06D6-7E167D69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21125"/>
            <a:ext cx="287655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4EE09D-5978-11E6-F45E-092504546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/>
          <a:stretch>
            <a:fillRect/>
          </a:stretch>
        </p:blipFill>
        <p:spPr bwMode="auto">
          <a:xfrm>
            <a:off x="974725" y="3843338"/>
            <a:ext cx="28622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7F7047-9D79-68B9-33D1-D2657F042E4E}"/>
              </a:ext>
            </a:extLst>
          </p:cNvPr>
          <p:cNvSpPr/>
          <p:nvPr/>
        </p:nvSpPr>
        <p:spPr>
          <a:xfrm>
            <a:off x="3657600" y="1676400"/>
            <a:ext cx="3048000" cy="381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1FE9092-ABCA-A826-1EE1-D3D9AD976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Last Time –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7515-DAC3-A5FE-8036-63659EC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Confidence intervals are used to </a:t>
            </a:r>
            <a:r>
              <a:rPr lang="en-US" i="1" dirty="0"/>
              <a:t>estimate</a:t>
            </a:r>
            <a:r>
              <a:rPr lang="en-US" dirty="0"/>
              <a:t> the value of the parameter</a:t>
            </a:r>
          </a:p>
          <a:p>
            <a:pPr lvl="1">
              <a:defRPr/>
            </a:pPr>
            <a:r>
              <a:rPr lang="en-US" dirty="0"/>
              <a:t>Often more informative than yes/no decision</a:t>
            </a:r>
          </a:p>
          <a:p>
            <a:pPr lvl="1">
              <a:defRPr/>
            </a:pPr>
            <a:r>
              <a:rPr lang="en-US" dirty="0"/>
              <a:t>Though conclusions should match</a:t>
            </a:r>
          </a:p>
          <a:p>
            <a:pPr>
              <a:defRPr/>
            </a:pPr>
            <a:r>
              <a:rPr lang="en-US" dirty="0"/>
              <a:t>Interval of </a:t>
            </a:r>
            <a:r>
              <a:rPr lang="en-US" dirty="0">
                <a:solidFill>
                  <a:srgbClr val="0070C0"/>
                </a:solidFill>
              </a:rPr>
              <a:t>plausible</a:t>
            </a:r>
            <a:r>
              <a:rPr lang="en-US" dirty="0"/>
              <a:t> values of parameter, with statement of reliability of method (confidence)</a:t>
            </a:r>
          </a:p>
          <a:p>
            <a:pPr lvl="1">
              <a:defRPr/>
            </a:pPr>
            <a:r>
              <a:rPr lang="en-US" dirty="0"/>
              <a:t>vs. possible and probable…</a:t>
            </a:r>
          </a:p>
          <a:p>
            <a:pPr>
              <a:defRPr/>
            </a:pPr>
            <a:r>
              <a:rPr lang="en-US" dirty="0"/>
              <a:t>Interpretation: I’m 95% confident that &lt;&lt;parameter in context&gt;&gt; is between X and X</a:t>
            </a:r>
          </a:p>
          <a:p>
            <a:pPr marL="0" indent="-7938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6167E29-E77D-C18F-B867-0E667F99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2800350"/>
            <a:ext cx="28289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938F2E1B-28E3-BF48-F756-A5AF1C73B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Distribution of sample proportions</a:t>
            </a:r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C8101605-C286-6022-6C64-663A4804AB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Using sample proportion as statistic rather than sample count</a:t>
            </a:r>
          </a:p>
          <a:p>
            <a:endParaRPr lang="en-US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76EA25-446A-0010-D5BC-5AE16947C6B0}"/>
              </a:ext>
            </a:extLst>
          </p:cNvPr>
          <p:cNvCxnSpPr/>
          <p:nvPr/>
        </p:nvCxnSpPr>
        <p:spPr>
          <a:xfrm>
            <a:off x="2438400" y="4800600"/>
            <a:ext cx="3429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BCB279-5216-D9EF-203D-25EE5BF0768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4800600"/>
            <a:ext cx="2438103" cy="369332"/>
          </a:xfrm>
          <a:prstGeom prst="rect">
            <a:avLst/>
          </a:prstGeom>
          <a:blipFill>
            <a:blip r:embed="rId3"/>
            <a:stretch>
              <a:fillRect l="-2256" t="-10000" r="-5764" b="-2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C4432D-726D-E36D-27F2-0235EEF6BD9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5674" y="4144865"/>
            <a:ext cx="4572000" cy="369332"/>
          </a:xfrm>
          <a:prstGeom prst="rect">
            <a:avLst/>
          </a:prstGeom>
          <a:blipFill>
            <a:blip r:embed="rId4"/>
            <a:stretch>
              <a:fillRect t="-4918"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4E052-9626-2064-E904-80C3C89FD74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5858" y="4462108"/>
            <a:ext cx="4572000" cy="369332"/>
          </a:xfrm>
          <a:prstGeom prst="rect">
            <a:avLst/>
          </a:prstGeom>
          <a:blipFill>
            <a:blip r:embed="rId5"/>
            <a:stretch>
              <a:fillRect t="-4918"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60EE2-00B6-7AEB-75D5-03208A1DE2F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4431267"/>
            <a:ext cx="4572000" cy="369332"/>
          </a:xfrm>
          <a:prstGeom prst="rect">
            <a:avLst/>
          </a:prstGeom>
          <a:blipFill>
            <a:blip r:embed="rId6"/>
            <a:stretch>
              <a:fillRect t="-5000" b="-8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E1C12-9CA4-6C14-0B46-A777FC923B6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9800" y="4446753"/>
            <a:ext cx="4572000" cy="369332"/>
          </a:xfrm>
          <a:prstGeom prst="rect">
            <a:avLst/>
          </a:prstGeom>
          <a:blipFill>
            <a:blip r:embed="rId7"/>
            <a:stretch>
              <a:fillRect t="-4918" b="-819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3AFF9-1D24-8CD7-9D67-52AC4BD6711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5197" y="4431268"/>
            <a:ext cx="4572000" cy="369332"/>
          </a:xfrm>
          <a:prstGeom prst="rect">
            <a:avLst/>
          </a:prstGeom>
          <a:blipFill>
            <a:blip r:embed="rId8"/>
            <a:stretch>
              <a:fillRect t="-4918"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F71D77-9C9E-F012-0434-54E2F7170CC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9458" y="4454431"/>
            <a:ext cx="4572000" cy="369332"/>
          </a:xfrm>
          <a:prstGeom prst="rect">
            <a:avLst/>
          </a:prstGeom>
          <a:blipFill>
            <a:blip r:embed="rId9"/>
            <a:stretch>
              <a:fillRect t="-5000" b="-8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38CF69-0B1C-3253-6295-1592E3523EA8}"/>
              </a:ext>
            </a:extLst>
          </p:cNvPr>
          <p:cNvCxnSpPr/>
          <p:nvPr/>
        </p:nvCxnSpPr>
        <p:spPr>
          <a:xfrm>
            <a:off x="4038600" y="3276600"/>
            <a:ext cx="0" cy="1524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548FF03-A0E6-CF83-65D6-09293E9924FA}"/>
                  </a:ext>
                </a:extLst>
              </p14:cNvPr>
              <p14:cNvContentPartPr/>
              <p14:nvPr/>
            </p14:nvContentPartPr>
            <p14:xfrm>
              <a:off x="3825017" y="4437667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548FF03-A0E6-CF83-65D6-09293E9924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6017" y="4428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5902187-FEBA-854D-09BC-6D1DDDDAB7C6}"/>
                  </a:ext>
                </a:extLst>
              </p14:cNvPr>
              <p14:cNvContentPartPr/>
              <p14:nvPr/>
            </p14:nvContentPartPr>
            <p14:xfrm>
              <a:off x="1828457" y="4512907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5902187-FEBA-854D-09BC-6D1DDDDAB7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19457" y="45039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57A88A8-9F2B-A2EA-A2DA-07B92860E285}"/>
                  </a:ext>
                </a:extLst>
              </p14:cNvPr>
              <p14:cNvContentPartPr/>
              <p14:nvPr/>
            </p14:nvContentPartPr>
            <p14:xfrm>
              <a:off x="1753217" y="4680667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57A88A8-9F2B-A2EA-A2DA-07B92860E2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44217" y="4671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5563DF-AFF1-2397-9D0F-FD00B427AE0C}"/>
                  </a:ext>
                </a:extLst>
              </p14:cNvPr>
              <p14:cNvContentPartPr/>
              <p14:nvPr/>
            </p14:nvContentPartPr>
            <p14:xfrm>
              <a:off x="3766337" y="4420747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5563DF-AFF1-2397-9D0F-FD00B427AE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57337" y="44117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F45-3708-8954-E74E-5BD488F3CEAA}"/>
                  </a:ext>
                </a:extLst>
              </p14:cNvPr>
              <p14:cNvContentPartPr/>
              <p14:nvPr/>
            </p14:nvContentPartPr>
            <p14:xfrm>
              <a:off x="4546457" y="5737987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F45-3708-8954-E74E-5BD488F3CE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7457" y="57289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353218A-4A5D-D2F7-1BE4-14271141440D}"/>
                  </a:ext>
                </a:extLst>
              </p14:cNvPr>
              <p14:cNvContentPartPr/>
              <p14:nvPr/>
            </p14:nvContentPartPr>
            <p14:xfrm>
              <a:off x="3640697" y="6207787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353218A-4A5D-D2F7-1BE4-1427114144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1697" y="619878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FFC4D49-5AC7-BE9D-C3A7-4631E2AED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2800350"/>
            <a:ext cx="31226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For this graph</a:t>
            </a:r>
          </a:p>
          <a:p>
            <a:r>
              <a:rPr lang="en-US" altLang="en-US" dirty="0" err="1"/>
              <a:t>Obs</a:t>
            </a:r>
            <a:r>
              <a:rPr lang="en-US" altLang="en-US" dirty="0"/>
              <a:t> unit = sample</a:t>
            </a:r>
          </a:p>
          <a:p>
            <a:r>
              <a:rPr lang="en-US" altLang="en-US" dirty="0"/>
              <a:t>Variable = sample proportion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059702-43CB-6D0D-424E-DF725D5AB398}"/>
              </a:ext>
            </a:extLst>
          </p:cNvPr>
          <p:cNvCxnSpPr/>
          <p:nvPr/>
        </p:nvCxnSpPr>
        <p:spPr>
          <a:xfrm>
            <a:off x="4038600" y="372268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DBE52A0-982C-13E4-EED4-37DA90C46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3859213"/>
            <a:ext cx="3135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p-value = probability of a sample proportion in this region… assuming null is true…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4BC0C-F5FA-9043-24B8-EA7DD6D685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4953000"/>
            <a:ext cx="1752600" cy="1200329"/>
          </a:xfrm>
          <a:prstGeom prst="rect">
            <a:avLst/>
          </a:prstGeom>
          <a:blipFill>
            <a:blip r:embed="rId17"/>
            <a:stretch>
              <a:fillRect l="-3136" t="-306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8538A-EF16-6FF4-8A3B-74DE9AAE90D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3276600"/>
            <a:ext cx="2505494" cy="704745"/>
          </a:xfrm>
          <a:prstGeom prst="rect">
            <a:avLst/>
          </a:prstGeom>
          <a:blipFill>
            <a:blip r:embed="rId18"/>
            <a:stretch>
              <a:fillRect t="-2609" b="-69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256BBDD-C8D1-ACCC-AE7C-D3E5DBB02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to Normal Distribution, Sample proportions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D722C-6BF0-E322-B2E7-1C7DE2F640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444" t="-1480" r="-14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ED22F67-21DD-660F-E720-A679BA3AD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“One Proportion </a:t>
            </a:r>
            <a:r>
              <a:rPr lang="en-US" altLang="en-US" i="1"/>
              <a:t>z</a:t>
            </a:r>
            <a:r>
              <a:rPr lang="en-US" altLang="en-US"/>
              <a:t>-test”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E0972A3-B808-91B0-91A3-D196931A67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Garamond" panose="02020404030301010803" pitchFamily="18" charset="0"/>
              <a:buAutoNum type="arabicPeriod"/>
            </a:pPr>
            <a:r>
              <a:rPr lang="en-US" altLang="en-US"/>
              <a:t>Define parameter (e.g., process probability)</a:t>
            </a:r>
          </a:p>
          <a:p>
            <a:pPr marL="514350" indent="-514350">
              <a:buFont typeface="Garamond" panose="02020404030301010803" pitchFamily="18" charset="0"/>
              <a:buAutoNum type="arabicPeriod"/>
            </a:pPr>
            <a:r>
              <a:rPr lang="en-US" altLang="en-US"/>
              <a:t>State null and alternative hypotheses</a:t>
            </a:r>
          </a:p>
          <a:p>
            <a:pPr marL="514350" indent="-514350">
              <a:buFont typeface="Garamond" panose="02020404030301010803" pitchFamily="18" charset="0"/>
              <a:buAutoNum type="arabicPeriod"/>
            </a:pPr>
            <a:r>
              <a:rPr lang="en-US" altLang="en-US"/>
              <a:t>Check whether CLT applies: </a:t>
            </a:r>
            <a:r>
              <a:rPr lang="en-US" altLang="en-US" i="1"/>
              <a:t>n</a:t>
            </a:r>
            <a:r>
              <a:rPr lang="en-US" altLang="en-US">
                <a:latin typeface="Symbol" panose="05050102010706020507" pitchFamily="18" charset="2"/>
              </a:rPr>
              <a:t>p</a:t>
            </a:r>
            <a:r>
              <a:rPr lang="en-US" altLang="en-US"/>
              <a:t>, </a:t>
            </a:r>
            <a:r>
              <a:rPr lang="en-US" altLang="en-US" i="1"/>
              <a:t>n</a:t>
            </a:r>
            <a:r>
              <a:rPr lang="en-US" altLang="en-US"/>
              <a:t>(1-</a:t>
            </a:r>
            <a:r>
              <a:rPr lang="en-US" altLang="en-US">
                <a:latin typeface="Symbol" panose="05050102010706020507" pitchFamily="18" charset="2"/>
              </a:rPr>
              <a:t>p</a:t>
            </a:r>
            <a:r>
              <a:rPr lang="en-US" altLang="en-US"/>
              <a:t>) </a:t>
            </a:r>
            <a:r>
              <a:rPr lang="en-US" altLang="en-US" u="sng"/>
              <a:t>&gt;</a:t>
            </a:r>
            <a:r>
              <a:rPr lang="en-US" altLang="en-US"/>
              <a:t> 10</a:t>
            </a:r>
          </a:p>
          <a:p>
            <a:pPr marL="514350" indent="-514350">
              <a:buFont typeface="Garamond" panose="02020404030301010803" pitchFamily="18" charset="0"/>
              <a:buAutoNum type="arabicPeriod"/>
            </a:pPr>
            <a:r>
              <a:rPr lang="en-US" altLang="en-US"/>
              <a:t>Calculate test statistic (</a:t>
            </a:r>
            <a:r>
              <a:rPr lang="en-US" altLang="en-US" i="1"/>
              <a:t>z</a:t>
            </a:r>
            <a:r>
              <a:rPr lang="en-US" altLang="en-US"/>
              <a:t>-score)</a:t>
            </a:r>
          </a:p>
          <a:p>
            <a:pPr marL="914400" lvl="1" indent="-514350"/>
            <a:r>
              <a:rPr lang="en-US" altLang="en-US"/>
              <a:t>Interpretation: Number of SDs from null value</a:t>
            </a:r>
          </a:p>
          <a:p>
            <a:pPr marL="514350" indent="-514350">
              <a:buFont typeface="Garamond" panose="02020404030301010803" pitchFamily="18" charset="0"/>
              <a:buAutoNum type="arabicPeriod"/>
            </a:pPr>
            <a:r>
              <a:rPr lang="en-US" altLang="en-US"/>
              <a:t>Calculate p-value using normal distribution</a:t>
            </a:r>
          </a:p>
          <a:p>
            <a:pPr marL="514350" indent="-514350">
              <a:buFont typeface="Garamond" panose="02020404030301010803" pitchFamily="18" charset="0"/>
              <a:buAutoNum type="arabicPeriod"/>
            </a:pPr>
            <a:r>
              <a:rPr lang="en-US" altLang="en-US"/>
              <a:t>State 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CE8F3-20C1-FFD0-AB3B-FE556A6A650B}"/>
              </a:ext>
            </a:extLst>
          </p:cNvPr>
          <p:cNvSpPr/>
          <p:nvPr/>
        </p:nvSpPr>
        <p:spPr>
          <a:xfrm>
            <a:off x="304800" y="2667000"/>
            <a:ext cx="86868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AF16EF1-F6B5-CEE2-A350-D6C004203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Theory-Based Inference applet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28DFD923-C302-3C83-4563-AC7B96DBD8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D2DB8D81-3DB4-30A7-6755-EC68BC7D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4300"/>
            <a:ext cx="84582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D4377B-7D9A-9DD5-A965-B692E334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552950"/>
            <a:ext cx="4505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D3936B5-DE30-14C6-8167-A015F59AD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 Do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932F41D5-D123-8F8A-579C-3610308DE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 submitting practice questions</a:t>
            </a:r>
          </a:p>
          <a:p>
            <a:r>
              <a:rPr lang="en-US" altLang="en-US" dirty="0"/>
              <a:t>See/Try Technology Detours</a:t>
            </a:r>
          </a:p>
          <a:p>
            <a:r>
              <a:rPr lang="en-US" altLang="en-US" dirty="0"/>
              <a:t>Be working on HW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4A353-44E8-E7AA-B579-7CA2D6C86976}"/>
              </a:ext>
            </a:extLst>
          </p:cNvPr>
          <p:cNvSpPr txBox="1"/>
          <p:nvPr/>
        </p:nvSpPr>
        <p:spPr>
          <a:xfrm>
            <a:off x="4038600" y="457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Office hours</a:t>
            </a:r>
          </a:p>
          <a:p>
            <a:r>
              <a:rPr lang="en-US" dirty="0">
                <a:solidFill>
                  <a:srgbClr val="0070C0"/>
                </a:solidFill>
              </a:rPr>
              <a:t>Today 2:30-3:30</a:t>
            </a:r>
          </a:p>
          <a:p>
            <a:r>
              <a:rPr lang="en-US" dirty="0">
                <a:solidFill>
                  <a:srgbClr val="0070C0"/>
                </a:solidFill>
              </a:rPr>
              <a:t>Tomorrow 10-11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2BD2-03D7-2F51-95E1-2A5B421C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(n = 124, x = 80)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5041-7C80-82F0-3FC2-CFC6118DC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applet: (.557, .726)</a:t>
            </a:r>
          </a:p>
          <a:p>
            <a:r>
              <a:rPr lang="en-US" dirty="0"/>
              <a:t>Using R: (.5542, .7290)</a:t>
            </a:r>
          </a:p>
          <a:p>
            <a:pPr lvl="1"/>
            <a:r>
              <a:rPr lang="en-US" dirty="0"/>
              <a:t>Slightly different method in R, 95% interval looks for both one-sided p-values below 0.025</a:t>
            </a:r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DEC190-2492-1DED-5E45-CACE7F3C6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60725"/>
            <a:ext cx="4191000" cy="3002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DCFCD-7D2E-B94E-DFE6-C0628D322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68" y="3581400"/>
            <a:ext cx="4023632" cy="2949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24146F-DB4D-4AA7-A58C-B38AEE084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68" y="3516112"/>
            <a:ext cx="3786187" cy="3096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9D266-E5DE-C76C-E5F8-A1EDDB468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44" y="3581400"/>
            <a:ext cx="3902871" cy="29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17C0-0BFB-5287-A471-9DF98FBF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“Confidence”?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7E90-A491-FD46-BCEC-7B6DEBC03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30725"/>
          </a:xfrm>
        </p:spPr>
        <p:txBody>
          <a:bodyPr/>
          <a:lstStyle/>
          <a:p>
            <a:r>
              <a:rPr lang="en-US" dirty="0"/>
              <a:t>I’m 95% </a:t>
            </a:r>
            <a:r>
              <a:rPr lang="en-US" dirty="0">
                <a:solidFill>
                  <a:srgbClr val="0070C0"/>
                </a:solidFill>
              </a:rPr>
              <a:t>confident</a:t>
            </a:r>
            <a:r>
              <a:rPr lang="en-US" dirty="0"/>
              <a:t> the &lt;&lt;parameter&gt;&gt; is in the interval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95% probability that this </a:t>
            </a:r>
            <a:r>
              <a:rPr lang="en-US" dirty="0">
                <a:solidFill>
                  <a:srgbClr val="0070C0"/>
                </a:solidFill>
              </a:rPr>
              <a:t>method</a:t>
            </a:r>
            <a:r>
              <a:rPr lang="en-US" dirty="0"/>
              <a:t> will lead to an interval that captures the parameter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EA276-22EB-52D0-0A29-236056512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63650"/>
            <a:ext cx="3133725" cy="4867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EA8E7-B038-3034-AACA-845372ADC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61212"/>
            <a:ext cx="1952625" cy="409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5541FF-B3E2-E76E-70F5-DA82FC589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227547"/>
            <a:ext cx="3486150" cy="483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BDA8A-1ECC-9E6A-B2DF-1C7D1AE9C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537155"/>
            <a:ext cx="20383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40E53DE-E89A-2BC1-7E00-627A2DE05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79F1C27-EB79-37AA-3A92-3991EEA363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Write down the number of orange candies you found in a sample of 25 candies on the note card</a:t>
            </a:r>
          </a:p>
          <a:p>
            <a:r>
              <a:rPr lang="en-US" altLang="en-US"/>
              <a:t>Use technology to determine  the exact 95% confidence interval</a:t>
            </a:r>
          </a:p>
          <a:p>
            <a:r>
              <a:rPr lang="en-US" altLang="en-US"/>
              <a:t>Write down the exact 95% confidence interval and your interpretation on the note card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97DFD17-328C-5352-4814-B0FCB0EDF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Moral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E2CAFC7-74A3-326D-FC04-D67820F38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“Confidence” is a statement about the reliability of the method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C347204-95C6-BC2B-A6BC-2E39079DC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 far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DF9D080-48CF-356B-93E2-66C317F5CC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EE295-4EE7-F1FF-F166-D08E702B8F68}"/>
              </a:ext>
            </a:extLst>
          </p:cNvPr>
          <p:cNvSpPr txBox="1"/>
          <p:nvPr/>
        </p:nvSpPr>
        <p:spPr>
          <a:xfrm>
            <a:off x="2362200" y="1752600"/>
            <a:ext cx="4419600" cy="523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Research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D3DCE-331C-0EB1-3FCE-6A4D2C56E0A9}"/>
              </a:ext>
            </a:extLst>
          </p:cNvPr>
          <p:cNvSpPr txBox="1"/>
          <p:nvPr/>
        </p:nvSpPr>
        <p:spPr>
          <a:xfrm>
            <a:off x="762000" y="2501900"/>
            <a:ext cx="4419600" cy="523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Binary variable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B2BD9-1FBC-5ED9-2859-EC3C72EC358D}"/>
              </a:ext>
            </a:extLst>
          </p:cNvPr>
          <p:cNvSpPr txBox="1"/>
          <p:nvPr/>
        </p:nvSpPr>
        <p:spPr>
          <a:xfrm>
            <a:off x="685800" y="3422650"/>
            <a:ext cx="3886200" cy="13843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Graph: Bar graph</a:t>
            </a:r>
          </a:p>
          <a:p>
            <a:pPr>
              <a:defRPr/>
            </a:pPr>
            <a:r>
              <a:rPr lang="en-US" sz="2800" i="1" dirty="0"/>
              <a:t>Statistic</a:t>
            </a:r>
            <a:r>
              <a:rPr lang="en-US" sz="2800" dirty="0"/>
              <a:t>: Count, Proportion, Percentage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661BC-1BA2-4B3E-CDB7-65EB4B2A05EA}"/>
              </a:ext>
            </a:extLst>
          </p:cNvPr>
          <p:cNvSpPr txBox="1"/>
          <p:nvPr/>
        </p:nvSpPr>
        <p:spPr>
          <a:xfrm>
            <a:off x="4659313" y="3468688"/>
            <a:ext cx="4419600" cy="18161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Is that statistic surprising under the null model (in direction of alternative)?</a:t>
            </a:r>
          </a:p>
          <a:p>
            <a:pPr>
              <a:defRPr/>
            </a:pPr>
            <a:r>
              <a:rPr lang="en-US" sz="2800" dirty="0"/>
              <a:t>-- p-value, std. statistic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5B5240-DDF8-8BEC-6533-A534216AB00F}"/>
              </a:ext>
            </a:extLst>
          </p:cNvPr>
          <p:cNvCxnSpPr>
            <a:endCxn id="6" idx="0"/>
          </p:cNvCxnSpPr>
          <p:nvPr/>
        </p:nvCxnSpPr>
        <p:spPr>
          <a:xfrm flipH="1">
            <a:off x="2971800" y="2209800"/>
            <a:ext cx="152400" cy="2921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E86CFF-314F-59CF-7745-C72FE5627C71}"/>
              </a:ext>
            </a:extLst>
          </p:cNvPr>
          <p:cNvCxnSpPr>
            <a:cxnSpLocks/>
          </p:cNvCxnSpPr>
          <p:nvPr/>
        </p:nvCxnSpPr>
        <p:spPr>
          <a:xfrm>
            <a:off x="2584450" y="3025775"/>
            <a:ext cx="0" cy="47307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E70C7C-FE8E-5A92-6460-7D72B78E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25775"/>
            <a:ext cx="227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Descriptive statistics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445CC7-D696-EA92-04EE-A41E6457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65463"/>
            <a:ext cx="227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Inferential statistics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BD78E5-06ED-FB5E-8C51-E52CD9EF9E05}"/>
              </a:ext>
            </a:extLst>
          </p:cNvPr>
          <p:cNvSpPr txBox="1"/>
          <p:nvPr/>
        </p:nvSpPr>
        <p:spPr>
          <a:xfrm>
            <a:off x="4659313" y="5359400"/>
            <a:ext cx="4419600" cy="9540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Plausible values of </a:t>
            </a:r>
            <a:r>
              <a:rPr lang="en-US" sz="2800" dirty="0">
                <a:latin typeface="Symbol" panose="05050102010706020507" pitchFamily="18" charset="2"/>
              </a:rPr>
              <a:t>p</a:t>
            </a:r>
            <a:r>
              <a:rPr lang="en-US" sz="2800" dirty="0"/>
              <a:t>?</a:t>
            </a:r>
          </a:p>
          <a:p>
            <a:pPr>
              <a:defRPr/>
            </a:pPr>
            <a:r>
              <a:rPr lang="en-US" sz="2800" dirty="0"/>
              <a:t>-- confidence interval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84D54-AAE9-81FC-94C6-F67D00B4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88" y="5159375"/>
            <a:ext cx="114300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Binomial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7" grpId="0"/>
      <p:bldP spid="1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AA28AA0-909D-F27D-8902-DAD8CF6EE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Detour: Normal Distribution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0D5605A-A29B-5FCF-2CF3-DC4A0BA344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often model the distribution of a quantitative variable with the normal probability model (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,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/>
              <a:t>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624B5B10-4240-9623-450D-67D8E420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5147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7AAE1-084B-519E-BB7D-04D9FA34B8B5}"/>
              </a:ext>
            </a:extLst>
          </p:cNvPr>
          <p:cNvCxnSpPr>
            <a:cxnSpLocks/>
          </p:cNvCxnSpPr>
          <p:nvPr/>
        </p:nvCxnSpPr>
        <p:spPr>
          <a:xfrm>
            <a:off x="4271963" y="32004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C6B3F8-AE3E-0122-0244-E2E8EFD02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76600"/>
            <a:ext cx="198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Mean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 = 3250 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A401B4-8C67-3D1C-2666-A6B95BB4F22D}"/>
              </a:ext>
            </a:extLst>
          </p:cNvPr>
          <p:cNvCxnSpPr/>
          <p:nvPr/>
        </p:nvCxnSpPr>
        <p:spPr>
          <a:xfrm>
            <a:off x="4271963" y="4343400"/>
            <a:ext cx="604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4DE152-A41E-6116-E8E8-E80EE4564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03860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SD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/>
              <a:t> = 550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F5AEC91-BA96-B00E-ACF5-490458E8C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Detour: Normal Distribution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923B439-7840-AFD4-7C48-9B55ABF39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Probabilities are represented by “area under the curve” (below, above, between)</a:t>
            </a:r>
          </a:p>
          <a:p>
            <a:endParaRPr lang="en-US" altLang="en-US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8512D748-6DC9-4ABE-F742-D1AB0225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51150"/>
            <a:ext cx="35433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17976</TotalTime>
  <Words>644</Words>
  <Application>Microsoft Office PowerPoint</Application>
  <PresentationFormat>On-screen Show (4:3)</PresentationFormat>
  <Paragraphs>104</Paragraphs>
  <Slides>24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Garamond</vt:lpstr>
      <vt:lpstr>Wingdings</vt:lpstr>
      <vt:lpstr>Calibri</vt:lpstr>
      <vt:lpstr>Symbol</vt:lpstr>
      <vt:lpstr>Default Theme</vt:lpstr>
      <vt:lpstr>Stat 301 – Day 9</vt:lpstr>
      <vt:lpstr>Last Time – Confidence intervals</vt:lpstr>
      <vt:lpstr>Last Time (n = 124, x = 80)</vt:lpstr>
      <vt:lpstr>“Confidence”?</vt:lpstr>
      <vt:lpstr>Example</vt:lpstr>
      <vt:lpstr>Moral</vt:lpstr>
      <vt:lpstr>So far</vt:lpstr>
      <vt:lpstr>Detour: Normal Distribution</vt:lpstr>
      <vt:lpstr>Detour: Normal Distribution</vt:lpstr>
      <vt:lpstr>Detour: Normal Distribution</vt:lpstr>
      <vt:lpstr>Why do we care?</vt:lpstr>
      <vt:lpstr>To Do</vt:lpstr>
      <vt:lpstr>Central Limit Theorem </vt:lpstr>
      <vt:lpstr>Central Limit Theorem</vt:lpstr>
      <vt:lpstr>Central Limit Theorem</vt:lpstr>
      <vt:lpstr>Simulation vs. Binomial</vt:lpstr>
      <vt:lpstr>Class results</vt:lpstr>
      <vt:lpstr>Normal approximation</vt:lpstr>
      <vt:lpstr>Replacement Formulas</vt:lpstr>
      <vt:lpstr>Distribution of sample proportions</vt:lpstr>
      <vt:lpstr>Advantages to Normal Distribution, Sample proportions</vt:lpstr>
      <vt:lpstr>“One Proportion z-test”</vt:lpstr>
      <vt:lpstr>Theory-Based Inference applet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301 – Day 6</dc:title>
  <dc:creator>ITS/CSS</dc:creator>
  <cp:lastModifiedBy>Beth L. Chance</cp:lastModifiedBy>
  <cp:revision>133</cp:revision>
  <cp:lastPrinted>2015-01-13T19:03:38Z</cp:lastPrinted>
  <dcterms:created xsi:type="dcterms:W3CDTF">2011-09-27T02:36:13Z</dcterms:created>
  <dcterms:modified xsi:type="dcterms:W3CDTF">2024-01-25T18:30:04Z</dcterms:modified>
</cp:coreProperties>
</file>