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22" r:id="rId3"/>
    <p:sldId id="324" r:id="rId4"/>
    <p:sldId id="323" r:id="rId5"/>
    <p:sldId id="325" r:id="rId6"/>
    <p:sldId id="343" r:id="rId7"/>
    <p:sldId id="344" r:id="rId8"/>
    <p:sldId id="331" r:id="rId9"/>
    <p:sldId id="320" r:id="rId10"/>
    <p:sldId id="268" r:id="rId11"/>
    <p:sldId id="279" r:id="rId12"/>
    <p:sldId id="285" r:id="rId13"/>
    <p:sldId id="269" r:id="rId14"/>
    <p:sldId id="270" r:id="rId15"/>
    <p:sldId id="267" r:id="rId16"/>
    <p:sldId id="271" r:id="rId17"/>
    <p:sldId id="275" r:id="rId18"/>
    <p:sldId id="263" r:id="rId19"/>
    <p:sldId id="32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60"/>
  </p:normalViewPr>
  <p:slideViewPr>
    <p:cSldViewPr>
      <p:cViewPr varScale="1">
        <p:scale>
          <a:sx n="122" d="100"/>
          <a:sy n="122" d="100"/>
        </p:scale>
        <p:origin x="4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0D38E7-8CD0-F902-C4C2-FE184CED95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C43CF-2759-21F5-E03D-7F6C92BDA8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F3980D-0D9F-4BE2-A918-20074107E6F8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69599E-0258-BEB4-549A-FD5EFBE249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E172BD-54BD-1089-BB1C-67C04041D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77906-DF01-09D9-B380-E348AFCA8C0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F20B8-09A6-9BA6-FC46-94069FB971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1C9C83-47E9-4259-8372-2F6A1D991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B10FDC5B-761A-24C9-9375-7D89647114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1628244E-8080-5251-D9C8-9FE71694B6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1FE25D7-C4D2-9E5B-EAEA-CE1422CA4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61F604-867B-4DE2-826F-F3648E437469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4275AB8-9438-A446-0C23-FDB9AD3F9F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3AA2964-D2BA-65CC-335C-25D3A1709F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5816213E-CD04-C20F-B147-F3ABF88303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9A8BFF-8E50-4DCE-8255-7BAE21827AE9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10853E4F-19B0-D7B3-F691-2FAA881DD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F69258C4-BE92-A7FB-AC28-D2AD72067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71BFBA-E053-6C72-ABB1-E5ABF712B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C8FDA-F72B-465D-9EF3-CA8B90A748D2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170518-E5A3-8211-9AAE-D17530A40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659541-675D-FC1A-65C6-4A5DF954D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04C9F-8EC8-4750-B6BB-5CA979A13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09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711F00-7F88-064A-B7F4-DA86D6F81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22D0-9203-4BC7-9BAD-6D86619783FA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C28A4F-6B7F-9C75-6180-9C610B675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79FCE8-9B7B-9FC2-BB1F-7F72997E5B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55133-0493-4C14-8E95-9030925E5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123917-E8A2-DA16-9005-DA45D2D740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D055-8440-40FB-80AB-F991662A913C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CBFA4C-22C7-8098-300C-569F25B8A5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6F4EF9-87D4-61C6-A745-F5AC604AB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BA3A-A832-4F93-8287-C01601589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70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193642-5401-09F1-EFC8-FBFEA3E25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EE9A1-6389-4E31-8BEC-7C412A6418F0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C365E7-23AE-6F43-2607-5F58765790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3C99FD-E023-146C-2C0F-6D9CBD884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179BC-52E3-4B99-B5F2-DAED357AAF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83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C46157-547F-B663-A741-E4DCA201B5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5D-0299-4862-9F24-A24EE9A098A2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3D7CC-4C41-4B8C-A395-A2C33C51A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FBC342-90DC-DBE1-BB71-1702AF2150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51D7F-CB6F-4757-9E88-7332D40763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44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AE92A8-EABF-047E-AEEC-546AB0CF0D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2F6B-D972-4730-AA55-E40662B076A0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3C688-8846-BB5C-0015-F73B60162F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44C57-B829-FF09-68BD-118377AA9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5BBB0-9FA3-487E-B2F8-70EB3E10EE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67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89CFDB-69A8-DA6F-16D2-5DBC80D7B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43E1A-12B8-4403-9964-08DD11AE095E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3BB365-D531-559E-131C-66067E5D3C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64C955-D5EA-FF74-B5ED-D572572D77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3FC27-A57A-44C1-9D6D-D3CC4742D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87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1A32BB-B0C8-66B6-EED1-9E0970EA8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319ED-6719-4676-80D8-8C521F9B89E2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4F6187-A152-54AC-9FD1-AC53498C06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AF42DD-444B-F2DA-0883-902E466FF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13C9-4B9D-44F6-A42B-BBDE4570D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14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88C699-5CE7-58FA-89F5-8D96B39AF1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5FB6A-6915-4ED3-91BB-D5DC2790C6AF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756152-CFCA-6EC8-1AF3-F3ACB65AA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CBC2B00-E125-2C9D-558E-E150C048B2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A5035-EB3C-488E-AA07-FF3FF885E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4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0638E0-E6EC-883F-35D0-AE22AC6C0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081DE-CF49-4820-8163-7DFC022309AC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9575E7-50DB-8609-D38A-86A41DA79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C3B74F-CD28-0C6C-9CC6-0B23AE4D0B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E0287-5B96-41D1-AC82-6C87FB45F9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42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D66E7E-E73E-713D-2419-3D89F728BA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41C04-2D72-4C87-AE6C-47D04203B7DA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A44561-91A9-6B8D-69F5-B7A5C780A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01AC99-D277-67D2-4554-81EBF9481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1AC6E-2CB8-483A-8E6C-E2A5952F5D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36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759168-D2AA-2C23-D221-37F8CF6FD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4D42F4-60B4-06BF-610C-2FF3323A0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5746A43-5534-6207-9747-80FD0965F9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9671B53C-7240-4EA6-853E-0A77DAB70BC6}" type="datetimeFigureOut">
              <a:rPr lang="en-US"/>
              <a:pPr>
                <a:defRPr/>
              </a:pPr>
              <a:t>1/17/2024</a:t>
            </a:fld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DC91E9A-C476-167F-4C37-7F4F04729F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4103C86-29DE-9E32-CC61-547735AA5B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15C7CD48-A62F-494B-A737-DC13DFC0B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4A069A85-EF5C-CC01-9E23-7FEFA394D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B12C0CFC-C42D-FBE2-DF31-B5F577749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39406BA-CEDE-D95B-38AC-C378DB7030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 301 – Day 6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CACD0671-3795-8D01-6CE0-7B27AD553C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2400300"/>
            <a:ext cx="6553200" cy="17526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4100" name="Picture 5" descr=" - Dilbert by Scott Adams">
            <a:extLst>
              <a:ext uri="{FF2B5EF4-FFF2-40B4-BE49-F238E27FC236}">
                <a16:creationId xmlns:a16="http://schemas.microsoft.com/office/drawing/2014/main" id="{138E662E-6AF5-B914-319A-8E881DCDC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52900"/>
            <a:ext cx="65532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0CE36EC-BD25-8111-0A8B-F180F19C8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1.4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73C3B-2572-B17C-2392-F5118D48D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Obs units = heart transplant patients</a:t>
            </a:r>
          </a:p>
          <a:p>
            <a:r>
              <a:rPr lang="en-US" altLang="en-US"/>
              <a:t>Variable = whether or not survived 30 days</a:t>
            </a:r>
          </a:p>
          <a:p>
            <a:pPr lvl="1"/>
            <a:r>
              <a:rPr lang="en-US" altLang="en-US"/>
              <a:t>Success = did not survive 30 days after operation</a:t>
            </a:r>
          </a:p>
          <a:p>
            <a:r>
              <a:rPr lang="en-US" altLang="en-US"/>
              <a:t>Parameter: Let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represent the probability of a heart transplant death within 30 days at St. George’s hospital</a:t>
            </a:r>
          </a:p>
          <a:p>
            <a:r>
              <a:rPr lang="en-US" altLang="en-US"/>
              <a:t>Binomial: Independence, constant probability of success?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7CF7E81-050E-A962-3D0E-33C5E90F6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CAE8-56EF-B2A1-30B7-06E8D4F8E0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Null hypothesis: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= 0.15</a:t>
            </a:r>
          </a:p>
          <a:p>
            <a:r>
              <a:rPr lang="en-US" altLang="en-US"/>
              <a:t>Alternative hypothesis: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&gt; 0.15</a:t>
            </a:r>
          </a:p>
          <a:p>
            <a:r>
              <a:rPr lang="en-US" altLang="en-US"/>
              <a:t>Statistic: 8 or 8/10</a:t>
            </a:r>
          </a:p>
          <a:p>
            <a:r>
              <a:rPr lang="en-US" altLang="en-US"/>
              <a:t>p-value = P(X </a:t>
            </a:r>
            <a:r>
              <a:rPr lang="en-US" altLang="en-US" u="sng"/>
              <a:t>&gt;</a:t>
            </a:r>
            <a:r>
              <a:rPr lang="en-US" altLang="en-US"/>
              <a:t> 8 with </a:t>
            </a:r>
            <a:r>
              <a:rPr lang="en-US" altLang="en-US" i="1"/>
              <a:t>n</a:t>
            </a:r>
            <a:r>
              <a:rPr lang="en-US" altLang="en-US"/>
              <a:t> = 10 and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= 0.15)</a:t>
            </a:r>
          </a:p>
          <a:p>
            <a:pPr lvl="1"/>
            <a:r>
              <a:rPr lang="en-US" altLang="en-US"/>
              <a:t>Simulation (One Proportion applet)</a:t>
            </a:r>
          </a:p>
          <a:p>
            <a:pPr lvl="1"/>
            <a:r>
              <a:rPr lang="en-US" altLang="en-US"/>
              <a:t>Exact p-value (applet, JMP, 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FB66B-539D-1D92-C652-168C950BE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9913"/>
            <a:ext cx="52578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75191E-A3DF-93CA-D180-E4A4ECE5A9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784725"/>
            <a:ext cx="2840038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56203E-B54F-7B92-2EA2-E205B03174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03675"/>
            <a:ext cx="18383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3635A1-8709-6A62-199D-BCEDB590B5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257800"/>
            <a:ext cx="4654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248348C-35EB-7373-4BCF-C02D58982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Another technology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F866-3779-7AB6-0DC6-00FE0DC519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JMP</a:t>
            </a:r>
          </a:p>
          <a:p>
            <a:pPr lvl="1"/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E99103-A1D0-D86E-959F-0F9BF7647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209800"/>
            <a:ext cx="88487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4AF276-CCF6-4973-8BE0-B951BA741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72050"/>
            <a:ext cx="2895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EB2C28-C083-9DD2-6397-586A3196DB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95800"/>
            <a:ext cx="44958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D100FB3-E972-89DE-427D-371429C5B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 (h)(i)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15C9-896B-5335-4297-F3525D9569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p-value </a:t>
            </a:r>
            <a:r>
              <a:rPr lang="en-US" altLang="en-US">
                <a:sym typeface="Symbol" panose="05050102010706020507" pitchFamily="18" charset="2"/>
              </a:rPr>
              <a:t> 0</a:t>
            </a:r>
          </a:p>
          <a:p>
            <a:r>
              <a:rPr lang="en-US" altLang="en-US" i="1">
                <a:sym typeface="Symbol" panose="05050102010706020507" pitchFamily="18" charset="2"/>
              </a:rPr>
              <a:t>Interpretation: </a:t>
            </a:r>
            <a:r>
              <a:rPr lang="en-US" altLang="en-US">
                <a:sym typeface="Symbol" panose="05050102010706020507" pitchFamily="18" charset="2"/>
              </a:rPr>
              <a:t>0% of sets of 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 = 10 operations from a random process with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p</a:t>
            </a:r>
            <a:r>
              <a:rPr lang="en-US" altLang="en-US">
                <a:sym typeface="Symbol" panose="05050102010706020507" pitchFamily="18" charset="2"/>
              </a:rPr>
              <a:t> = 0.15 have 8 or more successes</a:t>
            </a:r>
          </a:p>
          <a:p>
            <a:r>
              <a:rPr lang="en-US" altLang="en-US">
                <a:sym typeface="Symbol" panose="05050102010706020507" pitchFamily="18" charset="2"/>
              </a:rPr>
              <a:t>Appears to be something other than random chance going on here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Problem at hospital?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Problem with our binomial model?  </a:t>
            </a:r>
          </a:p>
          <a:p>
            <a:pPr lvl="2"/>
            <a:r>
              <a:rPr lang="en-US" altLang="en-US" i="1">
                <a:sym typeface="Symbol" panose="05050102010706020507" pitchFamily="18" charset="2"/>
              </a:rPr>
              <a:t>All models are wrong, but some are useful</a:t>
            </a:r>
            <a:endParaRPr lang="en-US" altLang="en-US" i="1"/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C6014346-F5BB-5E59-0148-5E473BEA3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46038"/>
            <a:ext cx="2625725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18F3F62-1194-D9BA-E60A-161B23CFA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 (j)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76EA-42EF-A046-7A75-5E9911D18A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represents the probability of a heart transplant survival past 30 days at St. George’s hospital</a:t>
            </a:r>
          </a:p>
          <a:p>
            <a:r>
              <a:rPr lang="en-US" altLang="en-US"/>
              <a:t>Null hypothesis: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= 0.85</a:t>
            </a:r>
          </a:p>
          <a:p>
            <a:r>
              <a:rPr lang="en-US" altLang="en-US"/>
              <a:t>Alternative hypothesis: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&lt; 0.85</a:t>
            </a:r>
          </a:p>
          <a:p>
            <a:r>
              <a:rPr lang="en-US" altLang="en-US"/>
              <a:t>p-value = P(X </a:t>
            </a:r>
            <a:r>
              <a:rPr lang="en-US" altLang="en-US" u="sng"/>
              <a:t>&lt;</a:t>
            </a:r>
            <a:r>
              <a:rPr lang="en-US" altLang="en-US"/>
              <a:t> 2 with				     </a:t>
            </a:r>
            <a:r>
              <a:rPr lang="en-US" altLang="en-US" i="1"/>
              <a:t>n</a:t>
            </a:r>
            <a:r>
              <a:rPr lang="en-US" altLang="en-US"/>
              <a:t> = 10 and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= 0.85)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570968-4F46-6227-805D-4EE7BB998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91000"/>
            <a:ext cx="30003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3AFCC74-5495-1FD0-9E5F-DDDD5CD55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1.4(m)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A231459-8725-84EE-84BF-F0683B3497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CE0459DD-AF53-5B60-511D-1CA7A315F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76375"/>
            <a:ext cx="84963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908E6D4-0D66-9DB2-29CF-C3C5D8A11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A9D74-9729-30AA-ACAF-F33512F8D4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about 71 deaths in 361 operations?</a:t>
            </a:r>
          </a:p>
          <a:p>
            <a:pPr lvl="1"/>
            <a:r>
              <a:rPr lang="en-US" altLang="en-US"/>
              <a:t>Larger sample size</a:t>
            </a:r>
          </a:p>
          <a:p>
            <a:pPr lvl="1"/>
            <a:r>
              <a:rPr lang="en-US" altLang="en-US"/>
              <a:t>Smaller proportion (.157)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Strong evidence but a little					weaker than before (larger				p-value)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9E9218-FEDB-41C8-98F9-4FC9FC847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2057400"/>
            <a:ext cx="30384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C96C009-9288-0EC6-A054-735A8B121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4441825"/>
            <a:ext cx="303847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5F96FB5-6F10-F6B4-D4C4-393FC8A67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1.4 Moral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7CB22-6AC0-6775-F9CC-48C235DB39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When considering statistical significance, care about both how far the observed result is from the hypothesized value </a:t>
            </a:r>
            <a:r>
              <a:rPr lang="en-US" altLang="en-US" b="1"/>
              <a:t>and</a:t>
            </a:r>
            <a:r>
              <a:rPr lang="en-US" altLang="en-US"/>
              <a:t> the sample size involved.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6828FAE-708B-E8B4-4C4A-57F30E38C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Do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880D427-453B-06D4-EEEC-E59603FFFF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Submit practice questions by this evening</a:t>
            </a:r>
          </a:p>
          <a:p>
            <a:pPr lvl="1" eaLnBrk="1" hangingPunct="1"/>
            <a:r>
              <a:rPr lang="en-US" altLang="en-US" dirty="0"/>
              <a:t>Can revise and resubmit until class tomorrow but need initial submission by midnight tonight</a:t>
            </a:r>
          </a:p>
          <a:p>
            <a:pPr eaLnBrk="1" hangingPunct="1"/>
            <a:r>
              <a:rPr lang="en-US" altLang="en-US" dirty="0"/>
              <a:t>Continue HW 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4CFECD7-F5BF-6EFD-DA85-6876DB8EA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R/JMP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3FC7-C575-5FA6-50B8-9EAEE6A66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R</a:t>
            </a:r>
          </a:p>
          <a:p>
            <a:pPr lvl="1">
              <a:defRPr/>
            </a:pPr>
            <a:r>
              <a:rPr lang="en-US" i="1" dirty="0"/>
              <a:t>Very</a:t>
            </a:r>
            <a:r>
              <a:rPr lang="en-US" dirty="0"/>
              <a:t> picky about syntax (e.g., capitalization)</a:t>
            </a:r>
          </a:p>
          <a:p>
            <a:pPr lvl="1">
              <a:defRPr/>
            </a:pPr>
            <a:r>
              <a:rPr lang="en-US" dirty="0"/>
              <a:t>Can use ?s to get help, also autocorrect in RStudio</a:t>
            </a:r>
          </a:p>
          <a:p>
            <a:pPr lvl="1">
              <a:defRPr/>
            </a:pPr>
            <a:r>
              <a:rPr lang="en-US" dirty="0"/>
              <a:t>Use ISCAM workspace to launch</a:t>
            </a:r>
          </a:p>
          <a:p>
            <a:pPr>
              <a:defRPr/>
            </a:pPr>
            <a:r>
              <a:rPr lang="en-US" dirty="0"/>
              <a:t>JMP</a:t>
            </a:r>
          </a:p>
          <a:p>
            <a:pPr lvl="1">
              <a:defRPr/>
            </a:pPr>
            <a:r>
              <a:rPr lang="en-US" dirty="0"/>
              <a:t>Colored icons indicate if JMP thinks variable is categorical or quantitative</a:t>
            </a:r>
          </a:p>
          <a:p>
            <a:pPr lvl="1">
              <a:defRPr/>
            </a:pPr>
            <a:r>
              <a:rPr lang="en-US" dirty="0"/>
              <a:t>Hot spots</a:t>
            </a:r>
          </a:p>
          <a:p>
            <a:pPr lvl="1">
              <a:defRPr/>
            </a:pPr>
            <a:r>
              <a:rPr lang="en-US" dirty="0"/>
              <a:t>Use Journal file to launch</a:t>
            </a:r>
          </a:p>
          <a:p>
            <a:pPr lvl="1">
              <a:defRPr/>
            </a:pPr>
            <a:r>
              <a:rPr lang="en-US" dirty="0"/>
              <a:t>Watch strict inequalities, e.g., P(X &gt; 8) vs. P(X </a:t>
            </a:r>
            <a:r>
              <a:rPr lang="en-US" u="sng" dirty="0"/>
              <a:t>&gt;</a:t>
            </a:r>
            <a:r>
              <a:rPr lang="en-US" dirty="0"/>
              <a:t> 8)</a:t>
            </a:r>
          </a:p>
        </p:txBody>
      </p:sp>
    </p:spTree>
    <p:extLst>
      <p:ext uri="{BB962C8B-B14F-4D97-AF65-F5344CB8AC3E}">
        <p14:creationId xmlns:p14="http://schemas.microsoft.com/office/powerpoint/2010/main" val="349469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353AA-D7C2-DE9D-007F-B04966501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 1.2 practice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81C7-30C9-C29A-C45C-AE22EDE43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</a:rPr>
              <a:t>Inv 1.2: 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“</a:t>
            </a:r>
            <a:r>
              <a:rPr lang="en-US" b="0" i="0" dirty="0">
                <a:solidFill>
                  <a:srgbClr val="000000"/>
                </a:solidFill>
                <a:effectLst/>
              </a:rPr>
              <a:t>behavioral cues” showing intent such as reaching for, but not obtaining, or trying to open an object.</a:t>
            </a:r>
          </a:p>
          <a:p>
            <a:r>
              <a:rPr lang="en-US" dirty="0">
                <a:solidFill>
                  <a:srgbClr val="000000"/>
                </a:solidFill>
              </a:rPr>
              <a:t>PQ 1.2: “communicative cues” = looking at the container, pointing to the container</a:t>
            </a:r>
          </a:p>
          <a:p>
            <a:r>
              <a:rPr lang="en-US" dirty="0">
                <a:solidFill>
                  <a:srgbClr val="000000"/>
                </a:solidFill>
              </a:rPr>
              <a:t>Null hypothesis: Yukon does not </a:t>
            </a:r>
            <a:r>
              <a:rPr lang="en-US" dirty="0">
                <a:solidFill>
                  <a:srgbClr val="0070C0"/>
                </a:solidFill>
              </a:rPr>
              <a:t>consistently</a:t>
            </a:r>
            <a:r>
              <a:rPr lang="en-US" dirty="0">
                <a:solidFill>
                  <a:srgbClr val="000000"/>
                </a:solidFill>
              </a:rPr>
              <a:t> understand communicative cues (and is guessing randomly = equally between the two containers)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</a:t>
            </a:r>
            <a:r>
              <a:rPr lang="en-US" baseline="-25000" dirty="0">
                <a:solidFill>
                  <a:srgbClr val="000000"/>
                </a:solidFill>
              </a:rPr>
              <a:t>0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= 0.5 where </a:t>
            </a: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represents Yukon’s (long-run) probability of picking the indicated container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8E06-1B64-7449-E1AB-F6807DE2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1.3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C722-5AFE-F736-CE57-4BC5E31D0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Variable: Identified the symbol correctly </a:t>
            </a:r>
            <a:r>
              <a:rPr lang="en-US" i="1" dirty="0"/>
              <a:t>or not</a:t>
            </a:r>
          </a:p>
          <a:p>
            <a:pPr marL="344487" lvl="1" indent="0">
              <a:buNone/>
            </a:pPr>
            <a:r>
              <a:rPr lang="en-US" dirty="0">
                <a:sym typeface="Symbol" panose="05050102010706020507" pitchFamily="18" charset="2"/>
              </a:rPr>
              <a:t> proportions…</a:t>
            </a:r>
          </a:p>
          <a:p>
            <a:r>
              <a:rPr lang="en-US" dirty="0">
                <a:sym typeface="Symbol" panose="05050102010706020507" pitchFamily="18" charset="2"/>
              </a:rPr>
              <a:t>Proportion of correct identifications in 10 attempts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Probability of correctly identifying the correct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8E06-1B64-7449-E1AB-F6807DE2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C722-5AFE-F736-CE57-4BC5E31D0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 = number summarizing the observed results</a:t>
            </a:r>
          </a:p>
          <a:p>
            <a:pPr lvl="1"/>
            <a:r>
              <a:rPr lang="en-US" dirty="0"/>
              <a:t>observed</a:t>
            </a:r>
          </a:p>
          <a:p>
            <a:r>
              <a:rPr lang="en-US" dirty="0"/>
              <a:t>Parameter = number summarizing the entire random process</a:t>
            </a:r>
          </a:p>
          <a:p>
            <a:pPr lvl="1"/>
            <a:r>
              <a:rPr lang="en-US" dirty="0"/>
              <a:t>Usually unknown</a:t>
            </a:r>
          </a:p>
        </p:txBody>
      </p:sp>
    </p:spTree>
    <p:extLst>
      <p:ext uri="{BB962C8B-B14F-4D97-AF65-F5344CB8AC3E}">
        <p14:creationId xmlns:p14="http://schemas.microsoft.com/office/powerpoint/2010/main" val="96846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8E06-1B64-7449-E1AB-F6807DE2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 1.3: Parameter vs. Statistic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C722-5AFE-F736-CE57-4BC5E31D0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Variable: Identified the symbol correctly?</a:t>
            </a:r>
          </a:p>
          <a:p>
            <a:pPr marL="344487" lvl="1" indent="0">
              <a:buNone/>
            </a:pPr>
            <a:r>
              <a:rPr lang="en-US" dirty="0">
                <a:sym typeface="Symbol" panose="05050102010706020507" pitchFamily="18" charset="2"/>
              </a:rPr>
              <a:t> proportions…</a:t>
            </a:r>
          </a:p>
          <a:p>
            <a:r>
              <a:rPr lang="en-US" dirty="0">
                <a:sym typeface="Symbol" panose="05050102010706020507" pitchFamily="18" charset="2"/>
              </a:rPr>
              <a:t>Proportion of correct identifications in 10 attempts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can also use “number of correct” identifications” as the statistic</a:t>
            </a:r>
          </a:p>
          <a:p>
            <a:r>
              <a:rPr lang="en-US" dirty="0">
                <a:sym typeface="Symbol" panose="05050102010706020507" pitchFamily="18" charset="2"/>
              </a:rPr>
              <a:t>Probability of correctly identifying the correct symbol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212594-679D-24B9-5A1D-C1CBD857C168}"/>
              </a:ext>
            </a:extLst>
          </p:cNvPr>
          <p:cNvSpPr txBox="1"/>
          <p:nvPr/>
        </p:nvSpPr>
        <p:spPr>
          <a:xfrm>
            <a:off x="5334000" y="3124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Statistic (sample)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BBB82F-49A5-A991-207D-11B5E2BC59AB}"/>
              </a:ext>
            </a:extLst>
          </p:cNvPr>
          <p:cNvSpPr txBox="1"/>
          <p:nvPr/>
        </p:nvSpPr>
        <p:spPr>
          <a:xfrm>
            <a:off x="4876800" y="4953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Parameter (process)</a:t>
            </a:r>
          </a:p>
        </p:txBody>
      </p:sp>
    </p:spTree>
    <p:extLst>
      <p:ext uri="{BB962C8B-B14F-4D97-AF65-F5344CB8AC3E}">
        <p14:creationId xmlns:p14="http://schemas.microsoft.com/office/powerpoint/2010/main" val="68659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C414-7172-7661-579D-EB3F7EBB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03157-4390-8191-33CC-0537EB175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dirty="0"/>
              <a:t>X = number of correct identifications (success)</a:t>
            </a:r>
          </a:p>
          <a:p>
            <a:r>
              <a:rPr lang="en-US" dirty="0"/>
              <a:t>Parameter: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probability of correct identification</a:t>
            </a:r>
          </a:p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purely guessing among the 5 symbols      (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0.20)</a:t>
            </a:r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better than guessing  (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&gt; 0.20)</a:t>
            </a:r>
          </a:p>
          <a:p>
            <a:r>
              <a:rPr lang="en-US" dirty="0"/>
              <a:t>Simulate outcomes under the null hypothesis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DCA5B2-BA36-2FA1-4AC3-04904A167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257800"/>
            <a:ext cx="42672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4C150-6CA9-ADCB-C3F7-4F3E72971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63B5F-9920-D0C2-A0B0-2117666DB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1.3 and 1.4 </a:t>
            </a:r>
            <a:r>
              <a:rPr lang="en-US"/>
              <a:t>with partner…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89978DB-674D-4A2D-0192-C1D5559D5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Standardizing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14E3279-FE1B-7E5F-0380-07E9E46842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More than 2 SD from mean </a:t>
            </a:r>
            <a:r>
              <a:rPr lang="en-US" altLang="en-US" dirty="0">
                <a:sym typeface="Symbol" panose="05050102010706020507" pitchFamily="18" charset="2"/>
              </a:rPr>
              <a:t> p-value &lt; .05</a:t>
            </a:r>
            <a:endParaRPr lang="en-US" altLang="en-US" dirty="0"/>
          </a:p>
        </p:txBody>
      </p:sp>
      <p:pic>
        <p:nvPicPr>
          <p:cNvPr id="23556" name="Picture 3">
            <a:extLst>
              <a:ext uri="{FF2B5EF4-FFF2-40B4-BE49-F238E27FC236}">
                <a16:creationId xmlns:a16="http://schemas.microsoft.com/office/drawing/2014/main" id="{8E7DD0A2-A148-2688-87D9-095E29B81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45529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A2F068-099F-2829-C133-400B9F084F10}"/>
              </a:ext>
            </a:extLst>
          </p:cNvPr>
          <p:cNvSpPr txBox="1"/>
          <p:nvPr/>
        </p:nvSpPr>
        <p:spPr>
          <a:xfrm>
            <a:off x="3200400" y="2438400"/>
            <a:ext cx="382588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SD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7ED5C6-1C27-3EBE-7FD5-C63B7CF67F85}"/>
              </a:ext>
            </a:extLst>
          </p:cNvPr>
          <p:cNvSpPr txBox="1"/>
          <p:nvPr/>
        </p:nvSpPr>
        <p:spPr>
          <a:xfrm>
            <a:off x="3733800" y="2438400"/>
            <a:ext cx="382588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SD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D57C9F-5DB7-E6C6-2036-FD32657A646C}"/>
              </a:ext>
            </a:extLst>
          </p:cNvPr>
          <p:cNvSpPr txBox="1"/>
          <p:nvPr/>
        </p:nvSpPr>
        <p:spPr>
          <a:xfrm>
            <a:off x="4257675" y="2438400"/>
            <a:ext cx="38100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SD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68B85A-3525-5AAE-FBCB-0600D7953C53}"/>
              </a:ext>
            </a:extLst>
          </p:cNvPr>
          <p:cNvSpPr txBox="1"/>
          <p:nvPr/>
        </p:nvSpPr>
        <p:spPr>
          <a:xfrm>
            <a:off x="4806950" y="2438400"/>
            <a:ext cx="38100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SD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D0B76-C0D7-56DA-6475-D2AFBB7AA490}"/>
              </a:ext>
            </a:extLst>
          </p:cNvPr>
          <p:cNvSpPr txBox="1"/>
          <p:nvPr/>
        </p:nvSpPr>
        <p:spPr>
          <a:xfrm>
            <a:off x="5356225" y="2438400"/>
            <a:ext cx="38100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SD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B5D8106-A8EC-BCE0-82BA-F82106003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 of 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DF8F5-11B1-A10E-CAC0-BAB9893C3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Define parameter of interest, </a:t>
            </a:r>
          </a:p>
          <a:p>
            <a:pPr marL="841375" lvl="1" indent="-514350">
              <a:defRPr/>
            </a:pPr>
            <a:r>
              <a:rPr lang="en-US" dirty="0"/>
              <a:t>Let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probability of picking correct symbol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Conjecture a value of the </a:t>
            </a:r>
            <a:r>
              <a:rPr lang="en-US" i="1" dirty="0"/>
              <a:t>parameter</a:t>
            </a:r>
          </a:p>
          <a:p>
            <a:pPr lvl="1">
              <a:defRPr/>
            </a:pPr>
            <a:r>
              <a:rPr lang="en-US" i="1" dirty="0"/>
              <a:t>Null hypothesis</a:t>
            </a:r>
            <a:r>
              <a:rPr lang="en-US" dirty="0"/>
              <a:t> H</a:t>
            </a:r>
            <a:r>
              <a:rPr lang="en-US" baseline="-25000" dirty="0"/>
              <a:t>o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</a:t>
            </a:r>
            <a:r>
              <a:rPr lang="en-US" dirty="0">
                <a:solidFill>
                  <a:srgbClr val="0070C0"/>
                </a:solidFill>
              </a:rPr>
              <a:t>hypothesized probability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What values do you want to consider evidence against the null?</a:t>
            </a:r>
            <a:endParaRPr lang="en-US" i="1" dirty="0"/>
          </a:p>
          <a:p>
            <a:pPr marL="841375" lvl="1" indent="-514350">
              <a:defRPr/>
            </a:pPr>
            <a:r>
              <a:rPr lang="en-US" i="1" dirty="0"/>
              <a:t>Alternative hypothesis </a:t>
            </a:r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&lt;,&gt;, </a:t>
            </a:r>
            <a:r>
              <a:rPr lang="en-US" dirty="0">
                <a:latin typeface="Sabon Next LT" panose="02000500000000000000" pitchFamily="2" charset="0"/>
                <a:cs typeface="Sabon Next LT" panose="02000500000000000000" pitchFamily="2" charset="0"/>
              </a:rPr>
              <a:t>≠</a:t>
            </a:r>
            <a:r>
              <a:rPr lang="en-US" dirty="0"/>
              <a:t> hypothesized probability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Is our </a:t>
            </a:r>
            <a:r>
              <a:rPr lang="en-US" i="1" dirty="0"/>
              <a:t>statistic</a:t>
            </a:r>
            <a:r>
              <a:rPr lang="en-US" dirty="0"/>
              <a:t> consistent with the null hypothesis?</a:t>
            </a:r>
          </a:p>
          <a:p>
            <a:pPr marL="784225" lvl="1" indent="-457200">
              <a:defRPr/>
            </a:pPr>
            <a:r>
              <a:rPr lang="en-US" dirty="0"/>
              <a:t>Calculate the p-value or </a:t>
            </a:r>
            <a:r>
              <a:rPr lang="en-US" dirty="0">
                <a:solidFill>
                  <a:srgbClr val="0070C0"/>
                </a:solidFill>
              </a:rPr>
              <a:t>the standardized statistic (number of standard deviations from expected)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If the p-value is small </a:t>
            </a:r>
            <a:r>
              <a:rPr lang="en-US" dirty="0">
                <a:solidFill>
                  <a:srgbClr val="0070C0"/>
                </a:solidFill>
              </a:rPr>
              <a:t>or standardized statistic large</a:t>
            </a:r>
            <a:r>
              <a:rPr lang="en-US" dirty="0"/>
              <a:t>, we reject the null hypothesis in favor of the </a:t>
            </a:r>
            <a:r>
              <a:rPr lang="en-US" i="1" dirty="0"/>
              <a:t>alternative hypothesis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State the conclusion in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eme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9397</TotalTime>
  <Words>766</Words>
  <Application>Microsoft Office PowerPoint</Application>
  <PresentationFormat>On-screen Show (4:3)</PresentationFormat>
  <Paragraphs>121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Garamond</vt:lpstr>
      <vt:lpstr>Wingdings</vt:lpstr>
      <vt:lpstr>Calibri</vt:lpstr>
      <vt:lpstr>Symbol</vt:lpstr>
      <vt:lpstr>Sabon Next LT</vt:lpstr>
      <vt:lpstr>Theme1</vt:lpstr>
      <vt:lpstr>Stat 301 – Day 6</vt:lpstr>
      <vt:lpstr>Inv 1.2 practice problem</vt:lpstr>
      <vt:lpstr>Investigation 1.3</vt:lpstr>
      <vt:lpstr>Definitions</vt:lpstr>
      <vt:lpstr>Inv 1.3: Parameter vs. Statistic</vt:lpstr>
      <vt:lpstr>Null model</vt:lpstr>
      <vt:lpstr>Today</vt:lpstr>
      <vt:lpstr>Standardizing</vt:lpstr>
      <vt:lpstr>Test of Significance</vt:lpstr>
      <vt:lpstr>Investigation 1.4</vt:lpstr>
      <vt:lpstr>Investigation 1.4</vt:lpstr>
      <vt:lpstr>Another technology option</vt:lpstr>
      <vt:lpstr>Investigation 1.4 (h)(i)</vt:lpstr>
      <vt:lpstr>Investigation 1.4 (j)</vt:lpstr>
      <vt:lpstr>Investigation 1.4(m)</vt:lpstr>
      <vt:lpstr>Investigation 1.4</vt:lpstr>
      <vt:lpstr>Investigation 1.4 Moral</vt:lpstr>
      <vt:lpstr>To Do</vt:lpstr>
      <vt:lpstr>R/JMP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4</dc:title>
  <dc:creator>Beth Chance</dc:creator>
  <cp:lastModifiedBy>Beth L. Chance</cp:lastModifiedBy>
  <cp:revision>54</cp:revision>
  <dcterms:created xsi:type="dcterms:W3CDTF">2015-01-08T06:35:49Z</dcterms:created>
  <dcterms:modified xsi:type="dcterms:W3CDTF">2024-01-18T17:49:47Z</dcterms:modified>
</cp:coreProperties>
</file>