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56" r:id="rId2"/>
    <p:sldId id="333" r:id="rId3"/>
    <p:sldId id="334" r:id="rId4"/>
    <p:sldId id="340" r:id="rId5"/>
    <p:sldId id="341" r:id="rId6"/>
    <p:sldId id="332" r:id="rId7"/>
    <p:sldId id="275" r:id="rId8"/>
    <p:sldId id="339" r:id="rId9"/>
    <p:sldId id="319" r:id="rId10"/>
    <p:sldId id="342" r:id="rId11"/>
    <p:sldId id="326" r:id="rId12"/>
    <p:sldId id="337" r:id="rId13"/>
    <p:sldId id="309" r:id="rId14"/>
    <p:sldId id="308" r:id="rId15"/>
    <p:sldId id="279" r:id="rId16"/>
    <p:sldId id="335" r:id="rId17"/>
    <p:sldId id="320" r:id="rId18"/>
    <p:sldId id="336" r:id="rId19"/>
    <p:sldId id="327" r:id="rId20"/>
    <p:sldId id="338" r:id="rId21"/>
    <p:sldId id="321" r:id="rId22"/>
    <p:sldId id="331" r:id="rId23"/>
    <p:sldId id="324" r:id="rId24"/>
    <p:sldId id="329" r:id="rId25"/>
    <p:sldId id="276" r:id="rId26"/>
  </p:sldIdLst>
  <p:sldSz cx="9144000" cy="6858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27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BC19B5A-24CE-F3AA-68D6-80D08AE5A2C4}"/>
              </a:ext>
            </a:extLst>
          </p:cNvPr>
          <p:cNvSpPr>
            <a:spLocks noGrp="1" noChangeArrowheads="1"/>
          </p:cNvSpPr>
          <p:nvPr>
            <p:ph type="hdr" sz="quarter"/>
          </p:nvPr>
        </p:nvSpPr>
        <p:spPr bwMode="auto">
          <a:xfrm>
            <a:off x="0" y="0"/>
            <a:ext cx="3014663" cy="465138"/>
          </a:xfrm>
          <a:prstGeom prst="rect">
            <a:avLst/>
          </a:prstGeom>
          <a:noFill/>
          <a:ln w="9525">
            <a:noFill/>
            <a:miter lim="800000"/>
            <a:headEnd/>
            <a:tailEnd/>
          </a:ln>
          <a:effectLst/>
        </p:spPr>
        <p:txBody>
          <a:bodyPr vert="horz" wrap="square" lIns="93662" tIns="46831" rIns="93662" bIns="46831" numCol="1" anchor="t" anchorCtr="0" compatLnSpc="1">
            <a:prstTxWarp prst="textNoShape">
              <a:avLst/>
            </a:prstTxWarp>
          </a:bodyPr>
          <a:lstStyle>
            <a:lvl1pPr defTabSz="936709" eaLnBrk="1" hangingPunct="1">
              <a:defRPr sz="1200">
                <a:latin typeface="Arial" charset="0"/>
              </a:defRPr>
            </a:lvl1pPr>
          </a:lstStyle>
          <a:p>
            <a:pPr>
              <a:defRPr/>
            </a:pPr>
            <a:endParaRPr lang="en-US"/>
          </a:p>
        </p:txBody>
      </p:sp>
      <p:sp>
        <p:nvSpPr>
          <p:cNvPr id="21507" name="Rectangle 3">
            <a:extLst>
              <a:ext uri="{FF2B5EF4-FFF2-40B4-BE49-F238E27FC236}">
                <a16:creationId xmlns:a16="http://schemas.microsoft.com/office/drawing/2014/main" id="{7AD707D4-785F-1ACF-16F7-8D442BC49161}"/>
              </a:ext>
            </a:extLst>
          </p:cNvPr>
          <p:cNvSpPr>
            <a:spLocks noGrp="1" noChangeArrowheads="1"/>
          </p:cNvSpPr>
          <p:nvPr>
            <p:ph type="dt" sz="quarter" idx="1"/>
          </p:nvPr>
        </p:nvSpPr>
        <p:spPr bwMode="auto">
          <a:xfrm>
            <a:off x="3938588" y="0"/>
            <a:ext cx="3014662" cy="465138"/>
          </a:xfrm>
          <a:prstGeom prst="rect">
            <a:avLst/>
          </a:prstGeom>
          <a:noFill/>
          <a:ln w="9525">
            <a:noFill/>
            <a:miter lim="800000"/>
            <a:headEnd/>
            <a:tailEnd/>
          </a:ln>
          <a:effectLst/>
        </p:spPr>
        <p:txBody>
          <a:bodyPr vert="horz" wrap="square" lIns="93662" tIns="46831" rIns="93662" bIns="46831" numCol="1" anchor="t" anchorCtr="0" compatLnSpc="1">
            <a:prstTxWarp prst="textNoShape">
              <a:avLst/>
            </a:prstTxWarp>
          </a:bodyPr>
          <a:lstStyle>
            <a:lvl1pPr algn="r" defTabSz="936709" eaLnBrk="1" hangingPunct="1">
              <a:defRPr sz="1200">
                <a:latin typeface="Arial" charset="0"/>
              </a:defRPr>
            </a:lvl1pPr>
          </a:lstStyle>
          <a:p>
            <a:pPr>
              <a:defRPr/>
            </a:pPr>
            <a:endParaRPr lang="en-US"/>
          </a:p>
        </p:txBody>
      </p:sp>
      <p:sp>
        <p:nvSpPr>
          <p:cNvPr id="21508" name="Rectangle 4">
            <a:extLst>
              <a:ext uri="{FF2B5EF4-FFF2-40B4-BE49-F238E27FC236}">
                <a16:creationId xmlns:a16="http://schemas.microsoft.com/office/drawing/2014/main" id="{1C2682B2-BDFD-D067-4758-475B31CE21D7}"/>
              </a:ext>
            </a:extLst>
          </p:cNvPr>
          <p:cNvSpPr>
            <a:spLocks noGrp="1" noChangeArrowheads="1"/>
          </p:cNvSpPr>
          <p:nvPr>
            <p:ph type="ftr" sz="quarter" idx="2"/>
          </p:nvPr>
        </p:nvSpPr>
        <p:spPr bwMode="auto">
          <a:xfrm>
            <a:off x="0" y="8842375"/>
            <a:ext cx="3014663" cy="465138"/>
          </a:xfrm>
          <a:prstGeom prst="rect">
            <a:avLst/>
          </a:prstGeom>
          <a:noFill/>
          <a:ln w="9525">
            <a:noFill/>
            <a:miter lim="800000"/>
            <a:headEnd/>
            <a:tailEnd/>
          </a:ln>
          <a:effectLst/>
        </p:spPr>
        <p:txBody>
          <a:bodyPr vert="horz" wrap="square" lIns="93662" tIns="46831" rIns="93662" bIns="46831" numCol="1" anchor="b" anchorCtr="0" compatLnSpc="1">
            <a:prstTxWarp prst="textNoShape">
              <a:avLst/>
            </a:prstTxWarp>
          </a:bodyPr>
          <a:lstStyle>
            <a:lvl1pPr defTabSz="936709" eaLnBrk="1" hangingPunct="1">
              <a:defRPr sz="1200">
                <a:latin typeface="Arial" charset="0"/>
              </a:defRPr>
            </a:lvl1pPr>
          </a:lstStyle>
          <a:p>
            <a:pPr>
              <a:defRPr/>
            </a:pPr>
            <a:endParaRPr lang="en-US"/>
          </a:p>
        </p:txBody>
      </p:sp>
      <p:sp>
        <p:nvSpPr>
          <p:cNvPr id="21509" name="Rectangle 5">
            <a:extLst>
              <a:ext uri="{FF2B5EF4-FFF2-40B4-BE49-F238E27FC236}">
                <a16:creationId xmlns:a16="http://schemas.microsoft.com/office/drawing/2014/main" id="{0F5CC8B4-0A15-216B-C137-629DD25D9D25}"/>
              </a:ext>
            </a:extLst>
          </p:cNvPr>
          <p:cNvSpPr>
            <a:spLocks noGrp="1" noChangeArrowheads="1"/>
          </p:cNvSpPr>
          <p:nvPr>
            <p:ph type="sldNum" sz="quarter" idx="3"/>
          </p:nvPr>
        </p:nvSpPr>
        <p:spPr bwMode="auto">
          <a:xfrm>
            <a:off x="3938588" y="8842375"/>
            <a:ext cx="3014662" cy="465138"/>
          </a:xfrm>
          <a:prstGeom prst="rect">
            <a:avLst/>
          </a:prstGeom>
          <a:noFill/>
          <a:ln w="9525">
            <a:noFill/>
            <a:miter lim="800000"/>
            <a:headEnd/>
            <a:tailEnd/>
          </a:ln>
          <a:effectLst/>
        </p:spPr>
        <p:txBody>
          <a:bodyPr vert="horz" wrap="square" lIns="93662" tIns="46831" rIns="93662" bIns="46831" numCol="1" anchor="b" anchorCtr="0" compatLnSpc="1">
            <a:prstTxWarp prst="textNoShape">
              <a:avLst/>
            </a:prstTxWarp>
          </a:bodyPr>
          <a:lstStyle>
            <a:lvl1pPr algn="r" defTabSz="936625" eaLnBrk="1" hangingPunct="1">
              <a:defRPr sz="1200"/>
            </a:lvl1pPr>
          </a:lstStyle>
          <a:p>
            <a:pPr>
              <a:defRPr/>
            </a:pPr>
            <a:fld id="{AC10DAE0-74C6-415A-977B-DDB3757B173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69606-4A32-5CE6-1327-292FD724C597}"/>
              </a:ext>
            </a:extLst>
          </p:cNvPr>
          <p:cNvSpPr>
            <a:spLocks noGrp="1"/>
          </p:cNvSpPr>
          <p:nvPr>
            <p:ph type="hdr" sz="quarter"/>
          </p:nvPr>
        </p:nvSpPr>
        <p:spPr>
          <a:xfrm>
            <a:off x="0" y="0"/>
            <a:ext cx="3014663" cy="465138"/>
          </a:xfrm>
          <a:prstGeom prst="rect">
            <a:avLst/>
          </a:prstGeom>
        </p:spPr>
        <p:txBody>
          <a:bodyPr vert="horz" lIns="91915" tIns="45958" rIns="91915" bIns="45958"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24D2E6B6-5602-B724-2CC4-E0E50B757F2E}"/>
              </a:ext>
            </a:extLst>
          </p:cNvPr>
          <p:cNvSpPr>
            <a:spLocks noGrp="1"/>
          </p:cNvSpPr>
          <p:nvPr>
            <p:ph type="dt" idx="1"/>
          </p:nvPr>
        </p:nvSpPr>
        <p:spPr>
          <a:xfrm>
            <a:off x="3938588" y="0"/>
            <a:ext cx="3014662" cy="465138"/>
          </a:xfrm>
          <a:prstGeom prst="rect">
            <a:avLst/>
          </a:prstGeom>
        </p:spPr>
        <p:txBody>
          <a:bodyPr vert="horz" lIns="91915" tIns="45958" rIns="91915" bIns="45958" rtlCol="0"/>
          <a:lstStyle>
            <a:lvl1pPr algn="r" eaLnBrk="1" hangingPunct="1">
              <a:defRPr sz="1200">
                <a:latin typeface="Arial" charset="0"/>
              </a:defRPr>
            </a:lvl1pPr>
          </a:lstStyle>
          <a:p>
            <a:pPr>
              <a:defRPr/>
            </a:pPr>
            <a:fld id="{3185B6A8-042C-46B1-ABA2-3D67C7382651}" type="datetimeFigureOut">
              <a:rPr lang="en-US"/>
              <a:pPr>
                <a:defRPr/>
              </a:pPr>
              <a:t>1/17/2024</a:t>
            </a:fld>
            <a:endParaRPr lang="en-US"/>
          </a:p>
        </p:txBody>
      </p:sp>
      <p:sp>
        <p:nvSpPr>
          <p:cNvPr id="4" name="Slide Image Placeholder 3">
            <a:extLst>
              <a:ext uri="{FF2B5EF4-FFF2-40B4-BE49-F238E27FC236}">
                <a16:creationId xmlns:a16="http://schemas.microsoft.com/office/drawing/2014/main" id="{2A68668F-0945-52F7-B7F4-E17FF241D6ED}"/>
              </a:ext>
            </a:extLst>
          </p:cNvPr>
          <p:cNvSpPr>
            <a:spLocks noGrp="1" noRot="1" noChangeAspect="1"/>
          </p:cNvSpPr>
          <p:nvPr>
            <p:ph type="sldImg" idx="2"/>
          </p:nvPr>
        </p:nvSpPr>
        <p:spPr>
          <a:xfrm>
            <a:off x="1150938" y="698500"/>
            <a:ext cx="4654550" cy="3490913"/>
          </a:xfrm>
          <a:prstGeom prst="rect">
            <a:avLst/>
          </a:prstGeom>
          <a:noFill/>
          <a:ln w="12700">
            <a:solidFill>
              <a:prstClr val="black"/>
            </a:solidFill>
          </a:ln>
        </p:spPr>
        <p:txBody>
          <a:bodyPr vert="horz" lIns="91915" tIns="45958" rIns="91915" bIns="45958" rtlCol="0" anchor="ctr"/>
          <a:lstStyle/>
          <a:p>
            <a:pPr lvl="0"/>
            <a:endParaRPr lang="en-US" noProof="0"/>
          </a:p>
        </p:txBody>
      </p:sp>
      <p:sp>
        <p:nvSpPr>
          <p:cNvPr id="5" name="Notes Placeholder 4">
            <a:extLst>
              <a:ext uri="{FF2B5EF4-FFF2-40B4-BE49-F238E27FC236}">
                <a16:creationId xmlns:a16="http://schemas.microsoft.com/office/drawing/2014/main" id="{09705594-9C03-2513-75ED-667BA00E51CD}"/>
              </a:ext>
            </a:extLst>
          </p:cNvPr>
          <p:cNvSpPr>
            <a:spLocks noGrp="1"/>
          </p:cNvSpPr>
          <p:nvPr>
            <p:ph type="body" sz="quarter" idx="3"/>
          </p:nvPr>
        </p:nvSpPr>
        <p:spPr>
          <a:xfrm>
            <a:off x="696913" y="4422775"/>
            <a:ext cx="5562600" cy="4187825"/>
          </a:xfrm>
          <a:prstGeom prst="rect">
            <a:avLst/>
          </a:prstGeom>
        </p:spPr>
        <p:txBody>
          <a:bodyPr vert="horz" lIns="91915" tIns="45958" rIns="91915" bIns="4595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1F4A40B-8938-37FE-8514-A18D3EF5AB21}"/>
              </a:ext>
            </a:extLst>
          </p:cNvPr>
          <p:cNvSpPr>
            <a:spLocks noGrp="1"/>
          </p:cNvSpPr>
          <p:nvPr>
            <p:ph type="ftr" sz="quarter" idx="4"/>
          </p:nvPr>
        </p:nvSpPr>
        <p:spPr>
          <a:xfrm>
            <a:off x="0" y="8842375"/>
            <a:ext cx="3014663" cy="465138"/>
          </a:xfrm>
          <a:prstGeom prst="rect">
            <a:avLst/>
          </a:prstGeom>
        </p:spPr>
        <p:txBody>
          <a:bodyPr vert="horz" lIns="91915" tIns="45958" rIns="91915" bIns="45958"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B353884A-95C0-65A6-DBA8-70D5DB8E84E2}"/>
              </a:ext>
            </a:extLst>
          </p:cNvPr>
          <p:cNvSpPr>
            <a:spLocks noGrp="1"/>
          </p:cNvSpPr>
          <p:nvPr>
            <p:ph type="sldNum" sz="quarter" idx="5"/>
          </p:nvPr>
        </p:nvSpPr>
        <p:spPr>
          <a:xfrm>
            <a:off x="3938588" y="8842375"/>
            <a:ext cx="3014662" cy="465138"/>
          </a:xfrm>
          <a:prstGeom prst="rect">
            <a:avLst/>
          </a:prstGeom>
        </p:spPr>
        <p:txBody>
          <a:bodyPr vert="horz" wrap="square" lIns="91915" tIns="45958" rIns="91915" bIns="45958" numCol="1" anchor="b" anchorCtr="0" compatLnSpc="1">
            <a:prstTxWarp prst="textNoShape">
              <a:avLst/>
            </a:prstTxWarp>
          </a:bodyPr>
          <a:lstStyle>
            <a:lvl1pPr algn="r" eaLnBrk="1" hangingPunct="1">
              <a:defRPr sz="1200"/>
            </a:lvl1pPr>
          </a:lstStyle>
          <a:p>
            <a:pPr>
              <a:defRPr/>
            </a:pPr>
            <a:fld id="{DAFC749B-1267-4DE0-8439-A759C0A9595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F63597B1-2285-BFDE-07A5-DC9951E7D5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15005EA2-57BC-D45F-E9C5-C0EB4CD52B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Fix up these examples a bit, maybe refer to toast and/or pop quiz (where is the randomness)</a:t>
            </a:r>
          </a:p>
        </p:txBody>
      </p:sp>
      <p:sp>
        <p:nvSpPr>
          <p:cNvPr id="12292" name="Slide Number Placeholder 3">
            <a:extLst>
              <a:ext uri="{FF2B5EF4-FFF2-40B4-BE49-F238E27FC236}">
                <a16:creationId xmlns:a16="http://schemas.microsoft.com/office/drawing/2014/main" id="{606803F1-B5A5-DD96-2977-24CBFE3E38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54C5D9-D676-4553-BD4F-FBD5EB5FBA8D}" type="slidenum">
              <a:rPr lang="en-US" altLang="en-US" smtClean="0"/>
              <a:pPr/>
              <a:t>14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F65C18C-2069-44F0-B12A-3EB4910D1C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E9CB278-36A4-703F-CE2A-8416DFE33EA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Applet/JMP/R</a:t>
            </a:r>
          </a:p>
        </p:txBody>
      </p:sp>
      <p:sp>
        <p:nvSpPr>
          <p:cNvPr id="14340" name="Slide Number Placeholder 3">
            <a:extLst>
              <a:ext uri="{FF2B5EF4-FFF2-40B4-BE49-F238E27FC236}">
                <a16:creationId xmlns:a16="http://schemas.microsoft.com/office/drawing/2014/main" id="{21A9151B-B22C-F28C-6893-B6C0D70CA2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ADFBD5-CD55-4624-9EC3-DA480A519203}" type="slidenum">
              <a:rPr lang="en-US" altLang="en-US" smtClean="0"/>
              <a:pPr/>
              <a:t>15</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6EA192D-392E-289E-8FDA-52151E76EC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68773B3C-51D2-2701-CE7F-CC7EAB1841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R and JMP</a:t>
            </a:r>
          </a:p>
        </p:txBody>
      </p:sp>
      <p:sp>
        <p:nvSpPr>
          <p:cNvPr id="17412" name="Slide Number Placeholder 3">
            <a:extLst>
              <a:ext uri="{FF2B5EF4-FFF2-40B4-BE49-F238E27FC236}">
                <a16:creationId xmlns:a16="http://schemas.microsoft.com/office/drawing/2014/main" id="{113E86AF-A3EF-1655-3A09-7029174DC3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393F7F-C0A7-41B2-A880-3F136D7D8EE5}" type="slidenum">
              <a:rPr lang="en-US" altLang="en-US" smtClean="0"/>
              <a:pPr/>
              <a:t>17</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EFE18BDE-7F71-B7CD-0058-A05C837E84C4}"/>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6B7B1677-5471-2ED0-2E1B-517DA5F653AA}"/>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5EF0B1E6-A1BD-78FF-521D-6CAA94BE2E7F}"/>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6CCE9F3-8DC2-ADE7-A1F5-3A8F2266B974}"/>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387953E-1BA6-A7E2-707A-D0AA14D55D90}"/>
              </a:ext>
            </a:extLst>
          </p:cNvPr>
          <p:cNvSpPr>
            <a:spLocks noGrp="1" noChangeArrowheads="1"/>
          </p:cNvSpPr>
          <p:nvPr>
            <p:ph type="sldNum" sz="quarter" idx="12"/>
          </p:nvPr>
        </p:nvSpPr>
        <p:spPr/>
        <p:txBody>
          <a:bodyPr/>
          <a:lstStyle>
            <a:lvl1pPr>
              <a:defRPr/>
            </a:lvl1pPr>
          </a:lstStyle>
          <a:p>
            <a:pPr>
              <a:defRPr/>
            </a:pPr>
            <a:fld id="{9BE3B173-AECB-4E35-A574-292A1F64D61C}" type="slidenum">
              <a:rPr lang="en-US" altLang="en-US"/>
              <a:pPr>
                <a:defRPr/>
              </a:pPr>
              <a:t>‹#›</a:t>
            </a:fld>
            <a:endParaRPr lang="en-US" altLang="en-US"/>
          </a:p>
        </p:txBody>
      </p:sp>
    </p:spTree>
    <p:extLst>
      <p:ext uri="{BB962C8B-B14F-4D97-AF65-F5344CB8AC3E}">
        <p14:creationId xmlns:p14="http://schemas.microsoft.com/office/powerpoint/2010/main" val="214793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67608D5-539C-0D6D-397B-E3A84EC1C5D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4D56BF6-A77F-8336-4DA8-F716BF6FD4D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174B745-B3A2-5800-8CAF-EE190781BD40}"/>
              </a:ext>
            </a:extLst>
          </p:cNvPr>
          <p:cNvSpPr>
            <a:spLocks noGrp="1" noChangeArrowheads="1"/>
          </p:cNvSpPr>
          <p:nvPr>
            <p:ph type="sldNum" sz="quarter" idx="12"/>
          </p:nvPr>
        </p:nvSpPr>
        <p:spPr>
          <a:ln/>
        </p:spPr>
        <p:txBody>
          <a:bodyPr/>
          <a:lstStyle>
            <a:lvl1pPr>
              <a:defRPr/>
            </a:lvl1pPr>
          </a:lstStyle>
          <a:p>
            <a:pPr>
              <a:defRPr/>
            </a:pPr>
            <a:fld id="{86C4C7AD-7517-44E2-AFCF-7B25939700A5}" type="slidenum">
              <a:rPr lang="en-US" altLang="en-US"/>
              <a:pPr>
                <a:defRPr/>
              </a:pPr>
              <a:t>‹#›</a:t>
            </a:fld>
            <a:endParaRPr lang="en-US" altLang="en-US"/>
          </a:p>
        </p:txBody>
      </p:sp>
    </p:spTree>
    <p:extLst>
      <p:ext uri="{BB962C8B-B14F-4D97-AF65-F5344CB8AC3E}">
        <p14:creationId xmlns:p14="http://schemas.microsoft.com/office/powerpoint/2010/main" val="236717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CD4F78A-35A1-A343-A38C-D725CAA7CA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39E0C9A-B97E-977A-385F-D508FE67D74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F8D62AB-AE3B-A700-C7DD-6EDE6D0C658B}"/>
              </a:ext>
            </a:extLst>
          </p:cNvPr>
          <p:cNvSpPr>
            <a:spLocks noGrp="1" noChangeArrowheads="1"/>
          </p:cNvSpPr>
          <p:nvPr>
            <p:ph type="sldNum" sz="quarter" idx="12"/>
          </p:nvPr>
        </p:nvSpPr>
        <p:spPr>
          <a:ln/>
        </p:spPr>
        <p:txBody>
          <a:bodyPr/>
          <a:lstStyle>
            <a:lvl1pPr>
              <a:defRPr/>
            </a:lvl1pPr>
          </a:lstStyle>
          <a:p>
            <a:pPr>
              <a:defRPr/>
            </a:pPr>
            <a:fld id="{9FD6C15B-5E7B-477B-8595-6280F09B679A}" type="slidenum">
              <a:rPr lang="en-US" altLang="en-US"/>
              <a:pPr>
                <a:defRPr/>
              </a:pPr>
              <a:t>‹#›</a:t>
            </a:fld>
            <a:endParaRPr lang="en-US" altLang="en-US"/>
          </a:p>
        </p:txBody>
      </p:sp>
    </p:spTree>
    <p:extLst>
      <p:ext uri="{BB962C8B-B14F-4D97-AF65-F5344CB8AC3E}">
        <p14:creationId xmlns:p14="http://schemas.microsoft.com/office/powerpoint/2010/main" val="86901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8D07ACC-3D28-524D-929B-156C257C08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22F68DD-6BE7-85F6-F14C-FCDCC00F976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9CD89CD-F34C-EB46-D816-39003B82BCE9}"/>
              </a:ext>
            </a:extLst>
          </p:cNvPr>
          <p:cNvSpPr>
            <a:spLocks noGrp="1" noChangeArrowheads="1"/>
          </p:cNvSpPr>
          <p:nvPr>
            <p:ph type="sldNum" sz="quarter" idx="12"/>
          </p:nvPr>
        </p:nvSpPr>
        <p:spPr>
          <a:ln/>
        </p:spPr>
        <p:txBody>
          <a:bodyPr/>
          <a:lstStyle>
            <a:lvl1pPr>
              <a:defRPr/>
            </a:lvl1pPr>
          </a:lstStyle>
          <a:p>
            <a:pPr>
              <a:defRPr/>
            </a:pPr>
            <a:fld id="{C3C84CCF-C953-4FD1-BA9D-BE997EA0F1CB}" type="slidenum">
              <a:rPr lang="en-US" altLang="en-US"/>
              <a:pPr>
                <a:defRPr/>
              </a:pPr>
              <a:t>‹#›</a:t>
            </a:fld>
            <a:endParaRPr lang="en-US" altLang="en-US"/>
          </a:p>
        </p:txBody>
      </p:sp>
    </p:spTree>
    <p:extLst>
      <p:ext uri="{BB962C8B-B14F-4D97-AF65-F5344CB8AC3E}">
        <p14:creationId xmlns:p14="http://schemas.microsoft.com/office/powerpoint/2010/main" val="292298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8065478-BD87-E442-6009-8DA40C5275D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CE49137-B119-E81E-1474-7C29D49EBE7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36F32FB-A9EE-6091-3ACD-EA6A0D3F683E}"/>
              </a:ext>
            </a:extLst>
          </p:cNvPr>
          <p:cNvSpPr>
            <a:spLocks noGrp="1" noChangeArrowheads="1"/>
          </p:cNvSpPr>
          <p:nvPr>
            <p:ph type="sldNum" sz="quarter" idx="12"/>
          </p:nvPr>
        </p:nvSpPr>
        <p:spPr>
          <a:ln/>
        </p:spPr>
        <p:txBody>
          <a:bodyPr/>
          <a:lstStyle>
            <a:lvl1pPr>
              <a:defRPr/>
            </a:lvl1pPr>
          </a:lstStyle>
          <a:p>
            <a:pPr>
              <a:defRPr/>
            </a:pPr>
            <a:fld id="{B9DF916B-DE82-4085-8F73-EEACFF32A518}" type="slidenum">
              <a:rPr lang="en-US" altLang="en-US"/>
              <a:pPr>
                <a:defRPr/>
              </a:pPr>
              <a:t>‹#›</a:t>
            </a:fld>
            <a:endParaRPr lang="en-US" altLang="en-US"/>
          </a:p>
        </p:txBody>
      </p:sp>
    </p:spTree>
    <p:extLst>
      <p:ext uri="{BB962C8B-B14F-4D97-AF65-F5344CB8AC3E}">
        <p14:creationId xmlns:p14="http://schemas.microsoft.com/office/powerpoint/2010/main" val="230929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146FBF5-55AF-BD34-DDA1-4DD84150B5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67848A42-4794-F4BE-718D-8B2C17588AB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8C686B5-12FD-E077-F865-FA467BD5636E}"/>
              </a:ext>
            </a:extLst>
          </p:cNvPr>
          <p:cNvSpPr>
            <a:spLocks noGrp="1" noChangeArrowheads="1"/>
          </p:cNvSpPr>
          <p:nvPr>
            <p:ph type="sldNum" sz="quarter" idx="12"/>
          </p:nvPr>
        </p:nvSpPr>
        <p:spPr>
          <a:ln/>
        </p:spPr>
        <p:txBody>
          <a:bodyPr/>
          <a:lstStyle>
            <a:lvl1pPr>
              <a:defRPr/>
            </a:lvl1pPr>
          </a:lstStyle>
          <a:p>
            <a:pPr>
              <a:defRPr/>
            </a:pPr>
            <a:fld id="{04B59930-3B27-4D92-85CD-3DCF6BF7FF4E}" type="slidenum">
              <a:rPr lang="en-US" altLang="en-US"/>
              <a:pPr>
                <a:defRPr/>
              </a:pPr>
              <a:t>‹#›</a:t>
            </a:fld>
            <a:endParaRPr lang="en-US" altLang="en-US"/>
          </a:p>
        </p:txBody>
      </p:sp>
    </p:spTree>
    <p:extLst>
      <p:ext uri="{BB962C8B-B14F-4D97-AF65-F5344CB8AC3E}">
        <p14:creationId xmlns:p14="http://schemas.microsoft.com/office/powerpoint/2010/main" val="2669421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41D9F14-04B6-475C-CED5-23A595EA58B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A2639A36-CA6F-C9F9-24EB-7FC50488D69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285AE663-267F-D32B-271E-114743FB71AA}"/>
              </a:ext>
            </a:extLst>
          </p:cNvPr>
          <p:cNvSpPr>
            <a:spLocks noGrp="1" noChangeArrowheads="1"/>
          </p:cNvSpPr>
          <p:nvPr>
            <p:ph type="sldNum" sz="quarter" idx="12"/>
          </p:nvPr>
        </p:nvSpPr>
        <p:spPr>
          <a:ln/>
        </p:spPr>
        <p:txBody>
          <a:bodyPr/>
          <a:lstStyle>
            <a:lvl1pPr>
              <a:defRPr/>
            </a:lvl1pPr>
          </a:lstStyle>
          <a:p>
            <a:pPr>
              <a:defRPr/>
            </a:pPr>
            <a:fld id="{3C78F979-528F-4D6B-9FF7-F448E46FC988}" type="slidenum">
              <a:rPr lang="en-US" altLang="en-US"/>
              <a:pPr>
                <a:defRPr/>
              </a:pPr>
              <a:t>‹#›</a:t>
            </a:fld>
            <a:endParaRPr lang="en-US" altLang="en-US"/>
          </a:p>
        </p:txBody>
      </p:sp>
    </p:spTree>
    <p:extLst>
      <p:ext uri="{BB962C8B-B14F-4D97-AF65-F5344CB8AC3E}">
        <p14:creationId xmlns:p14="http://schemas.microsoft.com/office/powerpoint/2010/main" val="402809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54D6825-DF93-040B-FA67-A0994AFD088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481F9224-CF52-0708-13CF-74418AE4001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BF506D3B-AC2B-16DE-D213-6CAF5BE275B4}"/>
              </a:ext>
            </a:extLst>
          </p:cNvPr>
          <p:cNvSpPr>
            <a:spLocks noGrp="1" noChangeArrowheads="1"/>
          </p:cNvSpPr>
          <p:nvPr>
            <p:ph type="sldNum" sz="quarter" idx="12"/>
          </p:nvPr>
        </p:nvSpPr>
        <p:spPr>
          <a:ln/>
        </p:spPr>
        <p:txBody>
          <a:bodyPr/>
          <a:lstStyle>
            <a:lvl1pPr>
              <a:defRPr/>
            </a:lvl1pPr>
          </a:lstStyle>
          <a:p>
            <a:pPr>
              <a:defRPr/>
            </a:pPr>
            <a:fld id="{C6D3170F-1E08-4EFE-9774-8E0C4E391542}" type="slidenum">
              <a:rPr lang="en-US" altLang="en-US"/>
              <a:pPr>
                <a:defRPr/>
              </a:pPr>
              <a:t>‹#›</a:t>
            </a:fld>
            <a:endParaRPr lang="en-US" altLang="en-US"/>
          </a:p>
        </p:txBody>
      </p:sp>
    </p:spTree>
    <p:extLst>
      <p:ext uri="{BB962C8B-B14F-4D97-AF65-F5344CB8AC3E}">
        <p14:creationId xmlns:p14="http://schemas.microsoft.com/office/powerpoint/2010/main" val="1736456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28342BF-B7AE-2683-891A-265217E2B77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87F3676-8166-1C6B-E33C-25B4A29F8D7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A8CB08FC-6524-7C35-CCD9-A637317C4D2D}"/>
              </a:ext>
            </a:extLst>
          </p:cNvPr>
          <p:cNvSpPr>
            <a:spLocks noGrp="1" noChangeArrowheads="1"/>
          </p:cNvSpPr>
          <p:nvPr>
            <p:ph type="sldNum" sz="quarter" idx="12"/>
          </p:nvPr>
        </p:nvSpPr>
        <p:spPr>
          <a:ln/>
        </p:spPr>
        <p:txBody>
          <a:bodyPr/>
          <a:lstStyle>
            <a:lvl1pPr>
              <a:defRPr/>
            </a:lvl1pPr>
          </a:lstStyle>
          <a:p>
            <a:pPr>
              <a:defRPr/>
            </a:pPr>
            <a:fld id="{AC47F7ED-2ABB-4759-B0CA-F63D5FDE3A02}" type="slidenum">
              <a:rPr lang="en-US" altLang="en-US"/>
              <a:pPr>
                <a:defRPr/>
              </a:pPr>
              <a:t>‹#›</a:t>
            </a:fld>
            <a:endParaRPr lang="en-US" altLang="en-US"/>
          </a:p>
        </p:txBody>
      </p:sp>
    </p:spTree>
    <p:extLst>
      <p:ext uri="{BB962C8B-B14F-4D97-AF65-F5344CB8AC3E}">
        <p14:creationId xmlns:p14="http://schemas.microsoft.com/office/powerpoint/2010/main" val="274985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C564BFF-A7E2-1995-755E-594ECCE9D16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8618E57-9025-6677-0517-6A4A4591D2A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90F50DB-371A-92C3-2183-F262D5E76AED}"/>
              </a:ext>
            </a:extLst>
          </p:cNvPr>
          <p:cNvSpPr>
            <a:spLocks noGrp="1" noChangeArrowheads="1"/>
          </p:cNvSpPr>
          <p:nvPr>
            <p:ph type="sldNum" sz="quarter" idx="12"/>
          </p:nvPr>
        </p:nvSpPr>
        <p:spPr>
          <a:ln/>
        </p:spPr>
        <p:txBody>
          <a:bodyPr/>
          <a:lstStyle>
            <a:lvl1pPr>
              <a:defRPr/>
            </a:lvl1pPr>
          </a:lstStyle>
          <a:p>
            <a:pPr>
              <a:defRPr/>
            </a:pPr>
            <a:fld id="{3C2F122C-1F51-49FA-AFEB-46DBAD49C77C}" type="slidenum">
              <a:rPr lang="en-US" altLang="en-US"/>
              <a:pPr>
                <a:defRPr/>
              </a:pPr>
              <a:t>‹#›</a:t>
            </a:fld>
            <a:endParaRPr lang="en-US" altLang="en-US"/>
          </a:p>
        </p:txBody>
      </p:sp>
    </p:spTree>
    <p:extLst>
      <p:ext uri="{BB962C8B-B14F-4D97-AF65-F5344CB8AC3E}">
        <p14:creationId xmlns:p14="http://schemas.microsoft.com/office/powerpoint/2010/main" val="90686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3E5D9EA-C0D0-0748-5AE9-1D4650A664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699900D-97E6-4CD1-D334-C8CA2F8205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2480C00-B566-BFBB-D53F-ED722960FA1F}"/>
              </a:ext>
            </a:extLst>
          </p:cNvPr>
          <p:cNvSpPr>
            <a:spLocks noGrp="1" noChangeArrowheads="1"/>
          </p:cNvSpPr>
          <p:nvPr>
            <p:ph type="sldNum" sz="quarter" idx="12"/>
          </p:nvPr>
        </p:nvSpPr>
        <p:spPr>
          <a:ln/>
        </p:spPr>
        <p:txBody>
          <a:bodyPr/>
          <a:lstStyle>
            <a:lvl1pPr>
              <a:defRPr/>
            </a:lvl1pPr>
          </a:lstStyle>
          <a:p>
            <a:pPr>
              <a:defRPr/>
            </a:pPr>
            <a:fld id="{510CC603-40A4-4CD0-8720-6320CC589553}" type="slidenum">
              <a:rPr lang="en-US" altLang="en-US"/>
              <a:pPr>
                <a:defRPr/>
              </a:pPr>
              <a:t>‹#›</a:t>
            </a:fld>
            <a:endParaRPr lang="en-US" altLang="en-US"/>
          </a:p>
        </p:txBody>
      </p:sp>
    </p:spTree>
    <p:extLst>
      <p:ext uri="{BB962C8B-B14F-4D97-AF65-F5344CB8AC3E}">
        <p14:creationId xmlns:p14="http://schemas.microsoft.com/office/powerpoint/2010/main" val="1460530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C7A2DC5-19E2-A257-2885-F43C7975831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43CD117-A3E2-2697-3D09-C739D2CB5974}"/>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022B753F-727D-1439-05EF-3447555F1E1F}"/>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4101" name="Rectangle 5">
            <a:extLst>
              <a:ext uri="{FF2B5EF4-FFF2-40B4-BE49-F238E27FC236}">
                <a16:creationId xmlns:a16="http://schemas.microsoft.com/office/drawing/2014/main" id="{A995EB62-4C7F-3D08-C552-F536ED81E2C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4102" name="Rectangle 6">
            <a:extLst>
              <a:ext uri="{FF2B5EF4-FFF2-40B4-BE49-F238E27FC236}">
                <a16:creationId xmlns:a16="http://schemas.microsoft.com/office/drawing/2014/main" id="{0D856644-E206-91A8-C14A-EF483CE08A2E}"/>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01CA9DA6-5B18-4F0A-868C-9E3679BA8CEC}" type="slidenum">
              <a:rPr lang="en-US" altLang="en-US"/>
              <a:pPr>
                <a:defRPr/>
              </a:pPr>
              <a:t>‹#›</a:t>
            </a:fld>
            <a:endParaRPr lang="en-US" altLang="en-US"/>
          </a:p>
        </p:txBody>
      </p:sp>
      <p:sp>
        <p:nvSpPr>
          <p:cNvPr id="1031" name="Freeform 7">
            <a:extLst>
              <a:ext uri="{FF2B5EF4-FFF2-40B4-BE49-F238E27FC236}">
                <a16:creationId xmlns:a16="http://schemas.microsoft.com/office/drawing/2014/main" id="{13D439D7-B1F1-C13D-4414-C5A1A230C0D9}"/>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E0025226-C9C9-4048-0AE1-26BDC4C79EC2}"/>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7038EF3-4BC0-C9AF-B972-83048A82C780}"/>
              </a:ext>
            </a:extLst>
          </p:cNvPr>
          <p:cNvSpPr>
            <a:spLocks noGrp="1" noChangeArrowheads="1"/>
          </p:cNvSpPr>
          <p:nvPr>
            <p:ph type="ctrTitle"/>
          </p:nvPr>
        </p:nvSpPr>
        <p:spPr/>
        <p:txBody>
          <a:bodyPr/>
          <a:lstStyle/>
          <a:p>
            <a:pPr eaLnBrk="1" hangingPunct="1"/>
            <a:r>
              <a:rPr lang="en-US" altLang="en-US"/>
              <a:t>Stat 301 – Day 5</a:t>
            </a:r>
          </a:p>
        </p:txBody>
      </p:sp>
      <p:sp>
        <p:nvSpPr>
          <p:cNvPr id="5123" name="Rectangle 3">
            <a:extLst>
              <a:ext uri="{FF2B5EF4-FFF2-40B4-BE49-F238E27FC236}">
                <a16:creationId xmlns:a16="http://schemas.microsoft.com/office/drawing/2014/main" id="{B9F6EC14-6C1D-F75E-DE35-6AAABBAE40FF}"/>
              </a:ext>
            </a:extLst>
          </p:cNvPr>
          <p:cNvSpPr>
            <a:spLocks noGrp="1" noChangeArrowheads="1"/>
          </p:cNvSpPr>
          <p:nvPr>
            <p:ph type="subTitle" idx="1"/>
          </p:nvPr>
        </p:nvSpPr>
        <p:spPr>
          <a:xfrm>
            <a:off x="1295400" y="2552700"/>
            <a:ext cx="6553200" cy="1752600"/>
          </a:xfrm>
        </p:spPr>
        <p:txBody>
          <a:bodyPr/>
          <a:lstStyle/>
          <a:p>
            <a:pPr eaLnBrk="1" hangingPunct="1"/>
            <a:r>
              <a:rPr lang="en-US" altLang="en-US"/>
              <a:t>Day 5: Binomial tests</a:t>
            </a:r>
          </a:p>
        </p:txBody>
      </p:sp>
      <p:pic>
        <p:nvPicPr>
          <p:cNvPr id="5124" name="EAD2BD66-9405-4B50-A1C5-ADD3FEB09F9B">
            <a:extLst>
              <a:ext uri="{FF2B5EF4-FFF2-40B4-BE49-F238E27FC236}">
                <a16:creationId xmlns:a16="http://schemas.microsoft.com/office/drawing/2014/main" id="{D693BD3A-9D2E-29EA-6B92-77B0AD13FB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305300"/>
            <a:ext cx="60960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6734-5140-B2F7-58E2-15318F49CA14}"/>
              </a:ext>
            </a:extLst>
          </p:cNvPr>
          <p:cNvSpPr>
            <a:spLocks noGrp="1"/>
          </p:cNvSpPr>
          <p:nvPr>
            <p:ph type="title"/>
          </p:nvPr>
        </p:nvSpPr>
        <p:spPr/>
        <p:txBody>
          <a:bodyPr/>
          <a:lstStyle/>
          <a:p>
            <a:r>
              <a:rPr lang="en-US" dirty="0"/>
              <a:t>Quiz 1</a:t>
            </a:r>
          </a:p>
        </p:txBody>
      </p:sp>
      <p:sp>
        <p:nvSpPr>
          <p:cNvPr id="3" name="Content Placeholder 2">
            <a:extLst>
              <a:ext uri="{FF2B5EF4-FFF2-40B4-BE49-F238E27FC236}">
                <a16:creationId xmlns:a16="http://schemas.microsoft.com/office/drawing/2014/main" id="{D5215490-88D3-CE2A-A047-A354658ED6F0}"/>
              </a:ext>
            </a:extLst>
          </p:cNvPr>
          <p:cNvSpPr>
            <a:spLocks noGrp="1"/>
          </p:cNvSpPr>
          <p:nvPr>
            <p:ph idx="1"/>
          </p:nvPr>
        </p:nvSpPr>
        <p:spPr/>
        <p:txBody>
          <a:bodyPr/>
          <a:lstStyle/>
          <a:p>
            <a:r>
              <a:rPr lang="en-US" dirty="0"/>
              <a:t>Strong evidence vs. large probability GY can “see” the object</a:t>
            </a:r>
          </a:p>
          <a:p>
            <a:pPr lvl="1"/>
            <a:r>
              <a:rPr lang="en-US" dirty="0"/>
              <a:t>Loaded dice</a:t>
            </a:r>
          </a:p>
          <a:p>
            <a:pPr lvl="2"/>
            <a:r>
              <a:rPr lang="en-US" dirty="0"/>
              <a:t>Is there a strong probability there </a:t>
            </a:r>
            <a:r>
              <a:rPr lang="en-US"/>
              <a:t>is something fishy with my dice?</a:t>
            </a:r>
          </a:p>
        </p:txBody>
      </p:sp>
    </p:spTree>
    <p:extLst>
      <p:ext uri="{BB962C8B-B14F-4D97-AF65-F5344CB8AC3E}">
        <p14:creationId xmlns:p14="http://schemas.microsoft.com/office/powerpoint/2010/main" val="375293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C0ECEC2-BAC2-3037-E233-4D3A5F458A60}"/>
              </a:ext>
            </a:extLst>
          </p:cNvPr>
          <p:cNvSpPr>
            <a:spLocks noGrp="1" noChangeArrowheads="1"/>
          </p:cNvSpPr>
          <p:nvPr>
            <p:ph type="title"/>
          </p:nvPr>
        </p:nvSpPr>
        <p:spPr/>
        <p:txBody>
          <a:bodyPr/>
          <a:lstStyle/>
          <a:p>
            <a:r>
              <a:rPr lang="en-US" altLang="en-US"/>
              <a:t>So far</a:t>
            </a:r>
          </a:p>
        </p:txBody>
      </p:sp>
      <p:sp>
        <p:nvSpPr>
          <p:cNvPr id="9219" name="Content Placeholder 2">
            <a:extLst>
              <a:ext uri="{FF2B5EF4-FFF2-40B4-BE49-F238E27FC236}">
                <a16:creationId xmlns:a16="http://schemas.microsoft.com/office/drawing/2014/main" id="{0E4B171E-6794-855D-B08F-83711000C714}"/>
              </a:ext>
            </a:extLst>
          </p:cNvPr>
          <p:cNvSpPr>
            <a:spLocks noGrp="1" noChangeArrowheads="1"/>
          </p:cNvSpPr>
          <p:nvPr>
            <p:ph idx="1"/>
          </p:nvPr>
        </p:nvSpPr>
        <p:spPr/>
        <p:txBody>
          <a:bodyPr/>
          <a:lstStyle/>
          <a:p>
            <a:endParaRPr lang="en-US" altLang="en-US"/>
          </a:p>
        </p:txBody>
      </p:sp>
      <p:sp>
        <p:nvSpPr>
          <p:cNvPr id="5" name="TextBox 4">
            <a:extLst>
              <a:ext uri="{FF2B5EF4-FFF2-40B4-BE49-F238E27FC236}">
                <a16:creationId xmlns:a16="http://schemas.microsoft.com/office/drawing/2014/main" id="{216C6C4F-B719-CF56-ABA5-F4F652467BAF}"/>
              </a:ext>
            </a:extLst>
          </p:cNvPr>
          <p:cNvSpPr txBox="1"/>
          <p:nvPr/>
        </p:nvSpPr>
        <p:spPr>
          <a:xfrm>
            <a:off x="1295400" y="1752600"/>
            <a:ext cx="7543800" cy="1384300"/>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2800" dirty="0"/>
              <a:t>Research Question</a:t>
            </a:r>
          </a:p>
          <a:p>
            <a:pPr>
              <a:defRPr/>
            </a:pPr>
            <a:r>
              <a:rPr lang="en-US" sz="2800" dirty="0"/>
              <a:t>e.g., do infants evaluate behavior? Do wolves understand human cues?</a:t>
            </a:r>
          </a:p>
        </p:txBody>
      </p:sp>
      <p:sp>
        <p:nvSpPr>
          <p:cNvPr id="6" name="TextBox 5">
            <a:extLst>
              <a:ext uri="{FF2B5EF4-FFF2-40B4-BE49-F238E27FC236}">
                <a16:creationId xmlns:a16="http://schemas.microsoft.com/office/drawing/2014/main" id="{CFA4DF57-D08D-0E1B-0C68-3D4CE4BC8969}"/>
              </a:ext>
            </a:extLst>
          </p:cNvPr>
          <p:cNvSpPr txBox="1"/>
          <p:nvPr/>
        </p:nvSpPr>
        <p:spPr>
          <a:xfrm>
            <a:off x="762000" y="3429000"/>
            <a:ext cx="4419600" cy="523875"/>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2800" dirty="0"/>
              <a:t>Binary variable</a:t>
            </a:r>
          </a:p>
        </p:txBody>
      </p:sp>
      <p:sp>
        <p:nvSpPr>
          <p:cNvPr id="7" name="TextBox 6">
            <a:extLst>
              <a:ext uri="{FF2B5EF4-FFF2-40B4-BE49-F238E27FC236}">
                <a16:creationId xmlns:a16="http://schemas.microsoft.com/office/drawing/2014/main" id="{152A7C33-C7B0-67A6-545C-A68A56DA1553}"/>
              </a:ext>
            </a:extLst>
          </p:cNvPr>
          <p:cNvSpPr txBox="1"/>
          <p:nvPr/>
        </p:nvSpPr>
        <p:spPr>
          <a:xfrm>
            <a:off x="685800" y="4349750"/>
            <a:ext cx="3886200" cy="1384300"/>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2800" dirty="0"/>
              <a:t>Graph: Bar graph</a:t>
            </a:r>
          </a:p>
          <a:p>
            <a:pPr>
              <a:defRPr/>
            </a:pPr>
            <a:r>
              <a:rPr lang="en-US" sz="2800" dirty="0"/>
              <a:t>Number: Count, Proportion, Percentage</a:t>
            </a:r>
          </a:p>
        </p:txBody>
      </p:sp>
      <p:sp>
        <p:nvSpPr>
          <p:cNvPr id="8" name="TextBox 7">
            <a:extLst>
              <a:ext uri="{FF2B5EF4-FFF2-40B4-BE49-F238E27FC236}">
                <a16:creationId xmlns:a16="http://schemas.microsoft.com/office/drawing/2014/main" id="{D3544608-8A78-A00C-517D-AF9C1870DF25}"/>
              </a:ext>
            </a:extLst>
          </p:cNvPr>
          <p:cNvSpPr txBox="1"/>
          <p:nvPr/>
        </p:nvSpPr>
        <p:spPr>
          <a:xfrm>
            <a:off x="4659313" y="4395788"/>
            <a:ext cx="4419600" cy="1385887"/>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2800" dirty="0"/>
              <a:t>Is that number surprising under the null model (coin tossing)?</a:t>
            </a:r>
          </a:p>
        </p:txBody>
      </p:sp>
      <p:cxnSp>
        <p:nvCxnSpPr>
          <p:cNvPr id="10" name="Straight Arrow Connector 9">
            <a:extLst>
              <a:ext uri="{FF2B5EF4-FFF2-40B4-BE49-F238E27FC236}">
                <a16:creationId xmlns:a16="http://schemas.microsoft.com/office/drawing/2014/main" id="{9690BFC6-9FB3-8BF3-5CC4-3900582C4D9A}"/>
              </a:ext>
            </a:extLst>
          </p:cNvPr>
          <p:cNvCxnSpPr>
            <a:endCxn id="6" idx="0"/>
          </p:cNvCxnSpPr>
          <p:nvPr/>
        </p:nvCxnSpPr>
        <p:spPr>
          <a:xfrm flipH="1">
            <a:off x="2971800" y="3136900"/>
            <a:ext cx="152400" cy="29210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82D132D-A772-23FE-7DB1-8ED09A3B7D94}"/>
              </a:ext>
            </a:extLst>
          </p:cNvPr>
          <p:cNvCxnSpPr>
            <a:cxnSpLocks/>
          </p:cNvCxnSpPr>
          <p:nvPr/>
        </p:nvCxnSpPr>
        <p:spPr>
          <a:xfrm>
            <a:off x="2584450" y="3952875"/>
            <a:ext cx="0" cy="473075"/>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9B18817-0546-25E6-76C9-DEFE4239F004}"/>
              </a:ext>
            </a:extLst>
          </p:cNvPr>
          <p:cNvSpPr txBox="1">
            <a:spLocks noChangeArrowheads="1"/>
          </p:cNvSpPr>
          <p:nvPr/>
        </p:nvSpPr>
        <p:spPr bwMode="auto">
          <a:xfrm>
            <a:off x="304800" y="3952875"/>
            <a:ext cx="2279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i="1"/>
              <a:t>Descriptive statistics</a:t>
            </a:r>
          </a:p>
        </p:txBody>
      </p:sp>
      <p:sp>
        <p:nvSpPr>
          <p:cNvPr id="17" name="TextBox 16">
            <a:extLst>
              <a:ext uri="{FF2B5EF4-FFF2-40B4-BE49-F238E27FC236}">
                <a16:creationId xmlns:a16="http://schemas.microsoft.com/office/drawing/2014/main" id="{D226A5FA-9D2C-951A-9190-F4EB8D116CCA}"/>
              </a:ext>
            </a:extLst>
          </p:cNvPr>
          <p:cNvSpPr txBox="1">
            <a:spLocks noChangeArrowheads="1"/>
          </p:cNvSpPr>
          <p:nvPr/>
        </p:nvSpPr>
        <p:spPr bwMode="auto">
          <a:xfrm>
            <a:off x="4648200" y="3992563"/>
            <a:ext cx="2279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i="1"/>
              <a:t>Inferential statistics</a:t>
            </a:r>
          </a:p>
        </p:txBody>
      </p:sp>
      <p:sp>
        <p:nvSpPr>
          <p:cNvPr id="18" name="TextBox 17">
            <a:extLst>
              <a:ext uri="{FF2B5EF4-FFF2-40B4-BE49-F238E27FC236}">
                <a16:creationId xmlns:a16="http://schemas.microsoft.com/office/drawing/2014/main" id="{8049B948-8786-3CEB-8614-48761E3AC8BF}"/>
              </a:ext>
            </a:extLst>
          </p:cNvPr>
          <p:cNvSpPr txBox="1"/>
          <p:nvPr/>
        </p:nvSpPr>
        <p:spPr>
          <a:xfrm>
            <a:off x="4876800" y="5753100"/>
            <a:ext cx="2895600" cy="523220"/>
          </a:xfrm>
          <a:prstGeom prst="rect">
            <a:avLst/>
          </a:prstGeom>
          <a:solidFill>
            <a:schemeClr val="bg1"/>
          </a:solidFill>
          <a:ln>
            <a:solidFill>
              <a:schemeClr val="accent6"/>
            </a:solidFill>
          </a:ln>
        </p:spPr>
        <p:txBody>
          <a:bodyPr>
            <a:spAutoFit/>
          </a:bodyPr>
          <a:lstStyle/>
          <a:p>
            <a:pPr>
              <a:defRPr/>
            </a:pPr>
            <a:r>
              <a:rPr lang="en-US" sz="2800" dirty="0"/>
              <a:t>-- p-value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3" grpId="0"/>
      <p:bldP spid="17" grpId="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013E3-DB8D-7F59-A528-CE242D3C16C3}"/>
              </a:ext>
            </a:extLst>
          </p:cNvPr>
          <p:cNvSpPr>
            <a:spLocks noGrp="1"/>
          </p:cNvSpPr>
          <p:nvPr>
            <p:ph type="title"/>
          </p:nvPr>
        </p:nvSpPr>
        <p:spPr/>
        <p:txBody>
          <a:bodyPr/>
          <a:lstStyle/>
          <a:p>
            <a:r>
              <a:rPr lang="en-US" dirty="0"/>
              <a:t>This week</a:t>
            </a:r>
          </a:p>
        </p:txBody>
      </p:sp>
      <p:sp>
        <p:nvSpPr>
          <p:cNvPr id="3" name="Content Placeholder 2">
            <a:extLst>
              <a:ext uri="{FF2B5EF4-FFF2-40B4-BE49-F238E27FC236}">
                <a16:creationId xmlns:a16="http://schemas.microsoft.com/office/drawing/2014/main" id="{D9E62D4B-FC2F-01F1-E2FE-CBF4BA2B69A5}"/>
              </a:ext>
            </a:extLst>
          </p:cNvPr>
          <p:cNvSpPr>
            <a:spLocks noGrp="1"/>
          </p:cNvSpPr>
          <p:nvPr>
            <p:ph idx="1"/>
          </p:nvPr>
        </p:nvSpPr>
        <p:spPr/>
        <p:txBody>
          <a:bodyPr/>
          <a:lstStyle/>
          <a:p>
            <a:r>
              <a:rPr lang="en-US" dirty="0"/>
              <a:t>Another way to calculate the p-value</a:t>
            </a:r>
          </a:p>
          <a:p>
            <a:r>
              <a:rPr lang="en-US" dirty="0"/>
              <a:t>Another way to measure strength of evidence against the null hypothesis (standardizing)</a:t>
            </a:r>
          </a:p>
          <a:p>
            <a:r>
              <a:rPr lang="en-US" dirty="0"/>
              <a:t>Using values other than 0.50 in the null hypothesis</a:t>
            </a:r>
          </a:p>
          <a:p>
            <a:r>
              <a:rPr lang="en-US" dirty="0"/>
              <a:t>New terms: Parameter vs. Statistic</a:t>
            </a:r>
          </a:p>
          <a:p>
            <a:r>
              <a:rPr lang="en-US" dirty="0"/>
              <a:t>Two-sided p-values</a:t>
            </a:r>
          </a:p>
        </p:txBody>
      </p:sp>
    </p:spTree>
    <p:extLst>
      <p:ext uri="{BB962C8B-B14F-4D97-AF65-F5344CB8AC3E}">
        <p14:creationId xmlns:p14="http://schemas.microsoft.com/office/powerpoint/2010/main" val="131714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08AF33E-D167-7458-7E85-137086330D1B}"/>
              </a:ext>
            </a:extLst>
          </p:cNvPr>
          <p:cNvSpPr>
            <a:spLocks noGrp="1" noChangeArrowheads="1"/>
          </p:cNvSpPr>
          <p:nvPr>
            <p:ph type="title"/>
          </p:nvPr>
        </p:nvSpPr>
        <p:spPr/>
        <p:txBody>
          <a:bodyPr/>
          <a:lstStyle/>
          <a:p>
            <a:r>
              <a:rPr lang="en-US" altLang="en-US"/>
              <a:t>Binomial random process</a:t>
            </a:r>
          </a:p>
        </p:txBody>
      </p:sp>
      <p:sp>
        <p:nvSpPr>
          <p:cNvPr id="10243" name="Content Placeholder 3">
            <a:extLst>
              <a:ext uri="{FF2B5EF4-FFF2-40B4-BE49-F238E27FC236}">
                <a16:creationId xmlns:a16="http://schemas.microsoft.com/office/drawing/2014/main" id="{3CDD69AE-D399-BB19-F220-873ED5CA8D16}"/>
              </a:ext>
            </a:extLst>
          </p:cNvPr>
          <p:cNvSpPr>
            <a:spLocks noGrp="1" noChangeArrowheads="1"/>
          </p:cNvSpPr>
          <p:nvPr>
            <p:ph sz="half" idx="1"/>
          </p:nvPr>
        </p:nvSpPr>
        <p:spPr/>
        <p:txBody>
          <a:bodyPr/>
          <a:lstStyle/>
          <a:p>
            <a:r>
              <a:rPr lang="en-US" altLang="en-US"/>
              <a:t>Two outcomes</a:t>
            </a:r>
          </a:p>
          <a:p>
            <a:endParaRPr lang="en-US" altLang="en-US"/>
          </a:p>
          <a:p>
            <a:r>
              <a:rPr lang="en-US" altLang="en-US"/>
              <a:t>Independent trials</a:t>
            </a:r>
          </a:p>
          <a:p>
            <a:endParaRPr lang="en-US" altLang="en-US"/>
          </a:p>
          <a:p>
            <a:r>
              <a:rPr lang="en-US" altLang="en-US"/>
              <a:t>Constant probability of success </a:t>
            </a:r>
          </a:p>
          <a:p>
            <a:r>
              <a:rPr lang="en-US" altLang="en-US"/>
              <a:t>Fixed number of trials</a:t>
            </a:r>
          </a:p>
        </p:txBody>
      </p:sp>
      <p:sp>
        <p:nvSpPr>
          <p:cNvPr id="5" name="Content Placeholder 4">
            <a:extLst>
              <a:ext uri="{FF2B5EF4-FFF2-40B4-BE49-F238E27FC236}">
                <a16:creationId xmlns:a16="http://schemas.microsoft.com/office/drawing/2014/main" id="{C48FA736-173D-CC20-9D73-80F6C54A52D3}"/>
              </a:ext>
            </a:extLst>
          </p:cNvPr>
          <p:cNvSpPr>
            <a:spLocks noGrp="1" noChangeArrowheads="1"/>
          </p:cNvSpPr>
          <p:nvPr>
            <p:ph sz="half" idx="2"/>
          </p:nvPr>
        </p:nvSpPr>
        <p:spPr>
          <a:xfrm>
            <a:off x="4648200" y="1600200"/>
            <a:ext cx="4267200" cy="4530725"/>
          </a:xfrm>
        </p:spPr>
        <p:txBody>
          <a:bodyPr/>
          <a:lstStyle/>
          <a:p>
            <a:r>
              <a:rPr lang="en-US" altLang="en-US"/>
              <a:t>Define success and failure</a:t>
            </a:r>
          </a:p>
          <a:p>
            <a:r>
              <a:rPr lang="en-US" altLang="en-US"/>
              <a:t>No pattern, nothing influencing next result</a:t>
            </a:r>
          </a:p>
          <a:p>
            <a:r>
              <a:rPr lang="en-US" altLang="en-US"/>
              <a:t>Not changing over time</a:t>
            </a:r>
          </a:p>
          <a:p>
            <a:endParaRPr lang="en-US" altLang="en-US"/>
          </a:p>
          <a:p>
            <a:r>
              <a:rPr lang="en-US" altLang="en-US"/>
              <a:t>Not “keep going until you are a winner”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80DBBFA-09FD-DA00-0462-EB0E845D1F7A}"/>
              </a:ext>
            </a:extLst>
          </p:cNvPr>
          <p:cNvSpPr>
            <a:spLocks noGrp="1" noChangeArrowheads="1"/>
          </p:cNvSpPr>
          <p:nvPr>
            <p:ph type="title"/>
          </p:nvPr>
        </p:nvSpPr>
        <p:spPr/>
        <p:txBody>
          <a:bodyPr/>
          <a:lstStyle/>
          <a:p>
            <a:r>
              <a:rPr lang="en-US" altLang="en-US"/>
              <a:t>Binomial random process</a:t>
            </a:r>
          </a:p>
        </p:txBody>
      </p:sp>
      <p:sp>
        <p:nvSpPr>
          <p:cNvPr id="11267" name="Content Placeholder 3">
            <a:extLst>
              <a:ext uri="{FF2B5EF4-FFF2-40B4-BE49-F238E27FC236}">
                <a16:creationId xmlns:a16="http://schemas.microsoft.com/office/drawing/2014/main" id="{6E5465F1-F42C-28D0-D8A2-FA475FFCDFAF}"/>
              </a:ext>
            </a:extLst>
          </p:cNvPr>
          <p:cNvSpPr>
            <a:spLocks noGrp="1" noChangeArrowheads="1"/>
          </p:cNvSpPr>
          <p:nvPr>
            <p:ph sz="half" idx="1"/>
          </p:nvPr>
        </p:nvSpPr>
        <p:spPr/>
        <p:txBody>
          <a:bodyPr/>
          <a:lstStyle/>
          <a:p>
            <a:r>
              <a:rPr lang="en-US" altLang="en-US" dirty="0"/>
              <a:t>Two outcomes</a:t>
            </a:r>
          </a:p>
          <a:p>
            <a:endParaRPr lang="en-US" altLang="en-US" dirty="0"/>
          </a:p>
          <a:p>
            <a:r>
              <a:rPr lang="en-US" altLang="en-US" dirty="0"/>
              <a:t>Independent trials</a:t>
            </a:r>
          </a:p>
          <a:p>
            <a:endParaRPr lang="en-US" altLang="en-US" dirty="0"/>
          </a:p>
          <a:p>
            <a:r>
              <a:rPr lang="en-US" altLang="en-US" dirty="0"/>
              <a:t>Constant probability of success </a:t>
            </a:r>
          </a:p>
          <a:p>
            <a:endParaRPr lang="en-US" altLang="en-US" sz="1200" dirty="0"/>
          </a:p>
          <a:p>
            <a:r>
              <a:rPr lang="en-US" altLang="en-US" dirty="0"/>
              <a:t>Fixed number of trials</a:t>
            </a:r>
          </a:p>
        </p:txBody>
      </p:sp>
      <p:sp>
        <p:nvSpPr>
          <p:cNvPr id="5" name="Content Placeholder 4">
            <a:extLst>
              <a:ext uri="{FF2B5EF4-FFF2-40B4-BE49-F238E27FC236}">
                <a16:creationId xmlns:a16="http://schemas.microsoft.com/office/drawing/2014/main" id="{923ED45F-364A-AC7C-2439-1DA00BF664B8}"/>
              </a:ext>
            </a:extLst>
          </p:cNvPr>
          <p:cNvSpPr>
            <a:spLocks noGrp="1" noChangeArrowheads="1"/>
          </p:cNvSpPr>
          <p:nvPr>
            <p:ph sz="half" idx="2"/>
          </p:nvPr>
        </p:nvSpPr>
        <p:spPr>
          <a:xfrm>
            <a:off x="4648200" y="1600200"/>
            <a:ext cx="4267200" cy="4530725"/>
          </a:xfrm>
        </p:spPr>
        <p:txBody>
          <a:bodyPr/>
          <a:lstStyle/>
          <a:p>
            <a:r>
              <a:rPr lang="en-US" altLang="en-US" dirty="0"/>
              <a:t>Success= Helper, Failure = Hinderer</a:t>
            </a:r>
          </a:p>
          <a:p>
            <a:r>
              <a:rPr lang="en-US" altLang="en-US" dirty="0"/>
              <a:t>Babies were tested individually</a:t>
            </a:r>
          </a:p>
          <a:p>
            <a:r>
              <a:rPr lang="en-US" altLang="en-US" dirty="0"/>
              <a:t>Assuming 0.5 for each infant (null model), identical infants</a:t>
            </a:r>
          </a:p>
          <a:p>
            <a:r>
              <a:rPr lang="en-US" altLang="en-US" i="1" dirty="0"/>
              <a:t>n</a:t>
            </a:r>
            <a:r>
              <a:rPr lang="en-US" altLang="en-US" dirty="0"/>
              <a:t> =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0D31452-85BC-B622-F2A1-FACADCCEE84E}"/>
              </a:ext>
            </a:extLst>
          </p:cNvPr>
          <p:cNvSpPr>
            <a:spLocks noGrp="1" noChangeArrowheads="1"/>
          </p:cNvSpPr>
          <p:nvPr>
            <p:ph type="title"/>
          </p:nvPr>
        </p:nvSpPr>
        <p:spPr/>
        <p:txBody>
          <a:bodyPr/>
          <a:lstStyle/>
          <a:p>
            <a:r>
              <a:rPr lang="en-US" altLang="en-US"/>
              <a:t>Binomial p-values</a:t>
            </a:r>
          </a:p>
        </p:txBody>
      </p:sp>
      <p:sp>
        <p:nvSpPr>
          <p:cNvPr id="5123" name="Content Placeholder 2">
            <a:extLst>
              <a:ext uri="{FF2B5EF4-FFF2-40B4-BE49-F238E27FC236}">
                <a16:creationId xmlns:a16="http://schemas.microsoft.com/office/drawing/2014/main" id="{6C844966-CF3C-6227-E67C-6C2FEBFFB43B}"/>
              </a:ext>
            </a:extLst>
          </p:cNvPr>
          <p:cNvSpPr>
            <a:spLocks noGrp="1" noChangeArrowheads="1"/>
          </p:cNvSpPr>
          <p:nvPr>
            <p:ph idx="1"/>
          </p:nvPr>
        </p:nvSpPr>
        <p:spPr/>
        <p:txBody>
          <a:bodyPr/>
          <a:lstStyle/>
          <a:p>
            <a:r>
              <a:rPr lang="en-US" altLang="en-US"/>
              <a:t>Our coin tossing model is equivalent to assuming we have a binomial random variable with </a:t>
            </a:r>
            <a:r>
              <a:rPr lang="en-US" altLang="en-US">
                <a:latin typeface="Symbol" panose="05050102010706020507" pitchFamily="18" charset="2"/>
              </a:rPr>
              <a:t>p</a:t>
            </a:r>
            <a:r>
              <a:rPr lang="en-US" altLang="en-US"/>
              <a:t> = 0.50</a:t>
            </a:r>
          </a:p>
          <a:p>
            <a:r>
              <a:rPr lang="en-US" altLang="en-US"/>
              <a:t>So we can use the binomial distribution to calculate (an </a:t>
            </a:r>
            <a:r>
              <a:rPr lang="en-US" altLang="en-US">
                <a:solidFill>
                  <a:srgbClr val="FF0000"/>
                </a:solidFill>
              </a:rPr>
              <a:t>exact</a:t>
            </a:r>
            <a:r>
              <a:rPr lang="en-US" altLang="en-US"/>
              <a:t>) p-value</a:t>
            </a:r>
          </a:p>
          <a:p>
            <a:pPr lvl="1"/>
            <a:endParaRPr lang="en-US" altLang="en-US"/>
          </a:p>
          <a:p>
            <a:pPr lvl="1"/>
            <a:endParaRPr lang="en-US" altLang="en-US"/>
          </a:p>
          <a:p>
            <a:pPr lvl="1"/>
            <a:r>
              <a:rPr lang="en-US" altLang="en-US"/>
              <a:t>Interpretation of the p-value is the same</a:t>
            </a:r>
          </a:p>
          <a:p>
            <a:pPr lvl="1"/>
            <a:r>
              <a:rPr lang="en-US" altLang="en-US"/>
              <a:t>Evaluation/decision-making is the same</a:t>
            </a:r>
          </a:p>
        </p:txBody>
      </p:sp>
      <p:pic>
        <p:nvPicPr>
          <p:cNvPr id="8196" name="Picture 5">
            <a:extLst>
              <a:ext uri="{FF2B5EF4-FFF2-40B4-BE49-F238E27FC236}">
                <a16:creationId xmlns:a16="http://schemas.microsoft.com/office/drawing/2014/main" id="{7CAFA64C-81AD-BC57-AFAA-718AA114230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038600"/>
            <a:ext cx="71151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F2FD6FF-BC80-490B-335D-8427D3232FCF}"/>
              </a:ext>
            </a:extLst>
          </p:cNvPr>
          <p:cNvSpPr>
            <a:spLocks noGrp="1" noChangeArrowheads="1"/>
          </p:cNvSpPr>
          <p:nvPr>
            <p:ph type="title"/>
          </p:nvPr>
        </p:nvSpPr>
        <p:spPr/>
        <p:txBody>
          <a:bodyPr/>
          <a:lstStyle/>
          <a:p>
            <a:endParaRPr lang="en-US" altLang="en-US"/>
          </a:p>
        </p:txBody>
      </p:sp>
      <p:sp>
        <p:nvSpPr>
          <p:cNvPr id="15363" name="Content Placeholder 2">
            <a:extLst>
              <a:ext uri="{FF2B5EF4-FFF2-40B4-BE49-F238E27FC236}">
                <a16:creationId xmlns:a16="http://schemas.microsoft.com/office/drawing/2014/main" id="{42FB9DE5-64CF-9D3B-B218-5DBAF6C105A7}"/>
              </a:ext>
            </a:extLst>
          </p:cNvPr>
          <p:cNvSpPr>
            <a:spLocks noGrp="1" noChangeArrowheads="1"/>
          </p:cNvSpPr>
          <p:nvPr>
            <p:ph idx="1"/>
          </p:nvPr>
        </p:nvSpPr>
        <p:spPr/>
        <p:txBody>
          <a:bodyPr/>
          <a:lstStyle/>
          <a:p>
            <a:r>
              <a:rPr lang="en-US" altLang="en-US" sz="2400">
                <a:latin typeface="Calibri" panose="020F0502020204030204" pitchFamily="34" charset="0"/>
                <a:cs typeface="Calibri" panose="020F0502020204030204" pitchFamily="34" charset="0"/>
              </a:rPr>
              <a:t>load(url("http://www.rossmanchance.com/iscam3/ISCAM.RData"))</a:t>
            </a:r>
          </a:p>
        </p:txBody>
      </p:sp>
      <p:pic>
        <p:nvPicPr>
          <p:cNvPr id="15364" name="Picture 4">
            <a:extLst>
              <a:ext uri="{FF2B5EF4-FFF2-40B4-BE49-F238E27FC236}">
                <a16:creationId xmlns:a16="http://schemas.microsoft.com/office/drawing/2014/main" id="{668C4D60-7762-A73B-D65D-C13BFE4E16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713038"/>
            <a:ext cx="334327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a:extLst>
              <a:ext uri="{FF2B5EF4-FFF2-40B4-BE49-F238E27FC236}">
                <a16:creationId xmlns:a16="http://schemas.microsoft.com/office/drawing/2014/main" id="{994CCDCC-C639-0BE9-A1EE-DC53D4BDFF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6463" y="3343275"/>
            <a:ext cx="416242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79C5779-FC1F-9528-0B6D-268378DB0677}"/>
              </a:ext>
            </a:extLst>
          </p:cNvPr>
          <p:cNvSpPr>
            <a:spLocks noGrp="1" noChangeArrowheads="1"/>
          </p:cNvSpPr>
          <p:nvPr>
            <p:ph type="title"/>
          </p:nvPr>
        </p:nvSpPr>
        <p:spPr/>
        <p:txBody>
          <a:bodyPr/>
          <a:lstStyle/>
          <a:p>
            <a:r>
              <a:rPr lang="en-US" altLang="en-US"/>
              <a:t>“Binomial test” of significance</a:t>
            </a:r>
          </a:p>
        </p:txBody>
      </p:sp>
      <p:sp>
        <p:nvSpPr>
          <p:cNvPr id="3" name="Content Placeholder 2">
            <a:extLst>
              <a:ext uri="{FF2B5EF4-FFF2-40B4-BE49-F238E27FC236}">
                <a16:creationId xmlns:a16="http://schemas.microsoft.com/office/drawing/2014/main" id="{EA649769-E09D-2DAB-3B06-492EE63EE16D}"/>
              </a:ext>
            </a:extLst>
          </p:cNvPr>
          <p:cNvSpPr>
            <a:spLocks noGrp="1"/>
          </p:cNvSpPr>
          <p:nvPr>
            <p:ph idx="1"/>
          </p:nvPr>
        </p:nvSpPr>
        <p:spPr/>
        <p:txBody>
          <a:bodyPr>
            <a:normAutofit fontScale="77500" lnSpcReduction="20000"/>
          </a:bodyPr>
          <a:lstStyle/>
          <a:p>
            <a:pPr marL="514350" indent="-514350">
              <a:buFont typeface="Wingdings" panose="05000000000000000000" pitchFamily="2" charset="2"/>
              <a:buAutoNum type="arabicPeriod"/>
              <a:defRPr/>
            </a:pPr>
            <a:r>
              <a:rPr lang="en-US" dirty="0"/>
              <a:t>Define the parameter of interest</a:t>
            </a:r>
          </a:p>
          <a:p>
            <a:pPr marL="841375" lvl="1" indent="-514350">
              <a:defRPr/>
            </a:pPr>
            <a:r>
              <a:rPr lang="en-US" dirty="0"/>
              <a:t>Let </a:t>
            </a:r>
            <a:r>
              <a:rPr lang="en-US" dirty="0">
                <a:latin typeface="Symbol" panose="05050102010706020507" pitchFamily="18" charset="2"/>
              </a:rPr>
              <a:t>p</a:t>
            </a:r>
            <a:r>
              <a:rPr lang="en-US" dirty="0"/>
              <a:t> represent the long-run probability that…</a:t>
            </a:r>
          </a:p>
          <a:p>
            <a:pPr marL="514350" indent="-514350">
              <a:buFont typeface="Wingdings" panose="05000000000000000000" pitchFamily="2" charset="2"/>
              <a:buAutoNum type="arabicPeriod"/>
              <a:defRPr/>
            </a:pPr>
            <a:r>
              <a:rPr lang="en-US" dirty="0"/>
              <a:t>Conjecture a value of the </a:t>
            </a:r>
            <a:r>
              <a:rPr lang="en-US" i="1" dirty="0"/>
              <a:t>parameter</a:t>
            </a:r>
          </a:p>
          <a:p>
            <a:pPr lvl="1">
              <a:defRPr/>
            </a:pPr>
            <a:r>
              <a:rPr lang="en-US" i="1" dirty="0"/>
              <a:t>Null hypothesis</a:t>
            </a:r>
            <a:r>
              <a:rPr lang="en-US" dirty="0"/>
              <a:t>, </a:t>
            </a:r>
            <a:r>
              <a:rPr lang="en-US" dirty="0">
                <a:latin typeface="Symbol" panose="05050102010706020507" pitchFamily="18" charset="2"/>
              </a:rPr>
              <a:t>p</a:t>
            </a:r>
            <a:r>
              <a:rPr lang="en-US" dirty="0"/>
              <a:t> = 0.50</a:t>
            </a:r>
          </a:p>
          <a:p>
            <a:pPr marL="514350" indent="-514350">
              <a:buFont typeface="+mj-lt"/>
              <a:buAutoNum type="arabicPeriod"/>
              <a:defRPr/>
            </a:pPr>
            <a:r>
              <a:rPr lang="en-US" dirty="0"/>
              <a:t>What values do you want to consider evidence against the null?</a:t>
            </a:r>
            <a:endParaRPr lang="en-US" i="1" dirty="0"/>
          </a:p>
          <a:p>
            <a:pPr marL="841375" lvl="1" indent="-514350">
              <a:defRPr/>
            </a:pPr>
            <a:r>
              <a:rPr lang="en-US" i="1" dirty="0"/>
              <a:t>Alternative hypothesis, </a:t>
            </a:r>
            <a:r>
              <a:rPr lang="en-US" dirty="0">
                <a:latin typeface="Symbol" panose="05050102010706020507" pitchFamily="18" charset="2"/>
              </a:rPr>
              <a:t>p</a:t>
            </a:r>
            <a:r>
              <a:rPr lang="en-US" dirty="0"/>
              <a:t> &gt; 0.50</a:t>
            </a:r>
          </a:p>
          <a:p>
            <a:pPr marL="514350" indent="-514350">
              <a:buFont typeface="+mj-lt"/>
              <a:buAutoNum type="arabicPeriod"/>
              <a:defRPr/>
            </a:pPr>
            <a:r>
              <a:rPr lang="en-US" dirty="0"/>
              <a:t>Is our </a:t>
            </a:r>
            <a:r>
              <a:rPr lang="en-US" i="1" dirty="0"/>
              <a:t>result</a:t>
            </a:r>
            <a:r>
              <a:rPr lang="en-US" dirty="0"/>
              <a:t> consistent with the null hypothesis?</a:t>
            </a:r>
          </a:p>
          <a:p>
            <a:pPr marL="784225" lvl="1" indent="-457200">
              <a:defRPr/>
            </a:pPr>
            <a:r>
              <a:rPr lang="en-US" dirty="0"/>
              <a:t>Simulate the binomial process</a:t>
            </a:r>
          </a:p>
          <a:p>
            <a:pPr marL="784225" lvl="1" indent="-457200">
              <a:defRPr/>
            </a:pPr>
            <a:r>
              <a:rPr lang="en-US" dirty="0"/>
              <a:t>Calculate the exact p-value </a:t>
            </a:r>
            <a:r>
              <a:rPr lang="en-US" dirty="0">
                <a:solidFill>
                  <a:srgbClr val="0070C0"/>
                </a:solidFill>
              </a:rPr>
              <a:t>using the binomial distribution</a:t>
            </a:r>
            <a:endParaRPr lang="en-US" dirty="0"/>
          </a:p>
          <a:p>
            <a:pPr marL="514350" indent="-514350">
              <a:buFont typeface="+mj-lt"/>
              <a:buAutoNum type="arabicPeriod"/>
              <a:defRPr/>
            </a:pPr>
            <a:r>
              <a:rPr lang="en-US" dirty="0"/>
              <a:t>If the p-value is small, we reject the null hypothesis in favor of the </a:t>
            </a:r>
            <a:r>
              <a:rPr lang="en-US" i="1" dirty="0"/>
              <a:t>alternative hypothesis</a:t>
            </a:r>
          </a:p>
          <a:p>
            <a:pPr marL="841375" lvl="1" indent="-514350">
              <a:defRPr/>
            </a:pPr>
            <a:r>
              <a:rPr lang="en-US" dirty="0"/>
              <a:t>Small p-values are stronger evidence</a:t>
            </a:r>
          </a:p>
          <a:p>
            <a:pPr marL="514350" indent="-514350">
              <a:buFont typeface="+mj-lt"/>
              <a:buAutoNum type="arabicPeriod"/>
              <a:defRPr/>
            </a:pPr>
            <a:r>
              <a:rPr lang="en-US" dirty="0"/>
              <a:t>State the conclusion in context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CBCD765-07AF-D01B-9384-055ED7B2786E}"/>
              </a:ext>
            </a:extLst>
          </p:cNvPr>
          <p:cNvSpPr>
            <a:spLocks noGrp="1" noChangeArrowheads="1"/>
          </p:cNvSpPr>
          <p:nvPr>
            <p:ph type="title"/>
          </p:nvPr>
        </p:nvSpPr>
        <p:spPr/>
        <p:txBody>
          <a:bodyPr/>
          <a:lstStyle/>
          <a:p>
            <a:endParaRPr lang="en-US" altLang="en-US"/>
          </a:p>
        </p:txBody>
      </p:sp>
      <p:sp>
        <p:nvSpPr>
          <p:cNvPr id="18435" name="Content Placeholder 2">
            <a:extLst>
              <a:ext uri="{FF2B5EF4-FFF2-40B4-BE49-F238E27FC236}">
                <a16:creationId xmlns:a16="http://schemas.microsoft.com/office/drawing/2014/main" id="{9AF1A279-84A0-E924-3823-CF1E0E1378C7}"/>
              </a:ext>
            </a:extLst>
          </p:cNvPr>
          <p:cNvSpPr>
            <a:spLocks noGrp="1" noChangeArrowheads="1"/>
          </p:cNvSpPr>
          <p:nvPr>
            <p:ph idx="1"/>
          </p:nvPr>
        </p:nvSpPr>
        <p:spPr/>
        <p:txBody>
          <a:bodyPr/>
          <a:lstStyle/>
          <a:p>
            <a:endParaRPr lang="en-US" altLang="en-US"/>
          </a:p>
        </p:txBody>
      </p:sp>
      <p:pic>
        <p:nvPicPr>
          <p:cNvPr id="18436" name="Picture 4">
            <a:extLst>
              <a:ext uri="{FF2B5EF4-FFF2-40B4-BE49-F238E27FC236}">
                <a16:creationId xmlns:a16="http://schemas.microsoft.com/office/drawing/2014/main" id="{AE0B55FE-1359-D2F3-C562-AC172348B5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509588"/>
            <a:ext cx="5819775"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6">
            <a:extLst>
              <a:ext uri="{FF2B5EF4-FFF2-40B4-BE49-F238E27FC236}">
                <a16:creationId xmlns:a16="http://schemas.microsoft.com/office/drawing/2014/main" id="{EEE3D5A7-4031-144C-FDAA-B963E3D334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816100"/>
            <a:ext cx="653415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11BC40E-EDD2-9E7D-E6C3-6D29FC998657}"/>
              </a:ext>
            </a:extLst>
          </p:cNvPr>
          <p:cNvSpPr>
            <a:spLocks noGrp="1" noChangeArrowheads="1"/>
          </p:cNvSpPr>
          <p:nvPr>
            <p:ph type="title"/>
          </p:nvPr>
        </p:nvSpPr>
        <p:spPr/>
        <p:txBody>
          <a:bodyPr/>
          <a:lstStyle/>
          <a:p>
            <a:r>
              <a:rPr lang="en-US" altLang="en-US" dirty="0"/>
              <a:t>Other properties of Binomial RV</a:t>
            </a:r>
          </a:p>
        </p:txBody>
      </p:sp>
      <p:sp>
        <p:nvSpPr>
          <p:cNvPr id="3" name="Content Placeholder 2">
            <a:extLst>
              <a:ext uri="{FF2B5EF4-FFF2-40B4-BE49-F238E27FC236}">
                <a16:creationId xmlns:a16="http://schemas.microsoft.com/office/drawing/2014/main" id="{9A8D286F-D1DF-1183-FDB4-F5E29066ADEF}"/>
              </a:ext>
            </a:extLst>
          </p:cNvPr>
          <p:cNvSpPr>
            <a:spLocks noGrp="1" noRot="1" noChangeAspect="1" noMove="1" noResize="1" noEditPoints="1" noAdjustHandles="1" noChangeArrowheads="1" noChangeShapeType="1" noTextEdit="1"/>
          </p:cNvSpPr>
          <p:nvPr>
            <p:ph idx="1"/>
          </p:nvPr>
        </p:nvSpPr>
        <p:spPr>
          <a:blipFill>
            <a:blip r:embed="rId2"/>
            <a:stretch>
              <a:fillRect l="-593" t="-1750"/>
            </a:stretch>
          </a:blipFill>
        </p:spPr>
        <p:txBody>
          <a:bodyPr/>
          <a:lstStyle/>
          <a:p>
            <a:pPr>
              <a:defRPr/>
            </a:pPr>
            <a:r>
              <a:rPr lang="en-US">
                <a:no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B27469D4-5C4C-B94F-FE82-52573C20452B}"/>
              </a:ext>
            </a:extLst>
          </p:cNvPr>
          <p:cNvSpPr>
            <a:spLocks noGrp="1" noChangeArrowheads="1"/>
          </p:cNvSpPr>
          <p:nvPr>
            <p:ph type="title"/>
          </p:nvPr>
        </p:nvSpPr>
        <p:spPr/>
        <p:txBody>
          <a:bodyPr/>
          <a:lstStyle/>
          <a:p>
            <a:r>
              <a:rPr lang="en-US" altLang="en-US"/>
              <a:t>Section 1</a:t>
            </a:r>
          </a:p>
        </p:txBody>
      </p:sp>
      <p:sp>
        <p:nvSpPr>
          <p:cNvPr id="6147" name="Content Placeholder 4">
            <a:extLst>
              <a:ext uri="{FF2B5EF4-FFF2-40B4-BE49-F238E27FC236}">
                <a16:creationId xmlns:a16="http://schemas.microsoft.com/office/drawing/2014/main" id="{1359637C-520E-D8B9-74CB-EA0D5D6103E4}"/>
              </a:ext>
            </a:extLst>
          </p:cNvPr>
          <p:cNvSpPr>
            <a:spLocks noGrp="1" noChangeArrowheads="1"/>
          </p:cNvSpPr>
          <p:nvPr>
            <p:ph idx="1"/>
          </p:nvPr>
        </p:nvSpPr>
        <p:spPr/>
        <p:txBody>
          <a:bodyPr/>
          <a:lstStyle/>
          <a:p>
            <a:endParaRPr lang="en-US" altLang="en-US"/>
          </a:p>
        </p:txBody>
      </p:sp>
      <p:pic>
        <p:nvPicPr>
          <p:cNvPr id="3" name="Picture 2">
            <a:extLst>
              <a:ext uri="{FF2B5EF4-FFF2-40B4-BE49-F238E27FC236}">
                <a16:creationId xmlns:a16="http://schemas.microsoft.com/office/drawing/2014/main" id="{2E373484-8EF4-9965-524B-AF13343CF37F}"/>
              </a:ext>
            </a:extLst>
          </p:cNvPr>
          <p:cNvPicPr>
            <a:picLocks noChangeAspect="1"/>
          </p:cNvPicPr>
          <p:nvPr/>
        </p:nvPicPr>
        <p:blipFill>
          <a:blip r:embed="rId2"/>
          <a:stretch>
            <a:fillRect/>
          </a:stretch>
        </p:blipFill>
        <p:spPr>
          <a:xfrm>
            <a:off x="685800" y="1399557"/>
            <a:ext cx="7535064" cy="385824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9665E-27C7-500B-F0FD-054EDA242088}"/>
              </a:ext>
            </a:extLst>
          </p:cNvPr>
          <p:cNvSpPr>
            <a:spLocks noGrp="1"/>
          </p:cNvSpPr>
          <p:nvPr>
            <p:ph type="title"/>
          </p:nvPr>
        </p:nvSpPr>
        <p:spPr/>
        <p:txBody>
          <a:bodyPr/>
          <a:lstStyle/>
          <a:p>
            <a:r>
              <a:rPr lang="en-US" dirty="0"/>
              <a:t>Other properties of Binomial random variables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FB2D4A-C412-269E-8CE9-6E6AE2938E13}"/>
                  </a:ext>
                </a:extLst>
              </p:cNvPr>
              <p:cNvSpPr>
                <a:spLocks noGrp="1"/>
              </p:cNvSpPr>
              <p:nvPr>
                <p:ph idx="1"/>
              </p:nvPr>
            </p:nvSpPr>
            <p:spPr/>
            <p:txBody>
              <a:bodyPr/>
              <a:lstStyle/>
              <a:p>
                <a:r>
                  <a:rPr lang="en-US" dirty="0"/>
                  <a:t>Expected value where X is number of successes</a:t>
                </a:r>
              </a:p>
              <a:p>
                <a:pPr lvl="1"/>
                <a:r>
                  <a:rPr lang="en-US" dirty="0"/>
                  <a:t>E(X) = </a:t>
                </a:r>
                <a:r>
                  <a:rPr lang="en-US" i="1" dirty="0"/>
                  <a:t>n</a:t>
                </a:r>
                <a:r>
                  <a:rPr lang="en-US" dirty="0"/>
                  <a:t> </a:t>
                </a:r>
                <a:r>
                  <a:rPr lang="en-US" dirty="0">
                    <a:latin typeface="Symbol" panose="05050102010706020507" pitchFamily="18" charset="2"/>
                  </a:rPr>
                  <a:t>p</a:t>
                </a:r>
              </a:p>
              <a:p>
                <a:pPr lvl="1"/>
                <a:r>
                  <a:rPr lang="en-US" dirty="0"/>
                  <a:t>Long-run average</a:t>
                </a:r>
              </a:p>
              <a:p>
                <a:pPr lvl="1"/>
                <a:endParaRPr lang="en-US" dirty="0"/>
              </a:p>
              <a:p>
                <a:pPr lvl="1"/>
                <a:endParaRPr lang="en-US" dirty="0"/>
              </a:p>
              <a:p>
                <a:r>
                  <a:rPr lang="en-US" dirty="0"/>
                  <a:t>Standard deviation</a:t>
                </a:r>
              </a:p>
              <a:p>
                <a:pPr lvl="1"/>
                <a:r>
                  <a:rPr lang="en-US" dirty="0"/>
                  <a:t>SD(X) = </a:t>
                </a:r>
                <a14:m>
                  <m:oMath xmlns:m="http://schemas.openxmlformats.org/officeDocument/2006/math">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r>
                          <a:rPr lang="en-US" b="0" i="1" smtClean="0">
                            <a:latin typeface="Cambria Math" panose="02040503050406030204" pitchFamily="18" charset="0"/>
                          </a:rPr>
                          <m:t> </m:t>
                        </m:r>
                        <m:r>
                          <a:rPr lang="en-US" b="0" i="1" smtClean="0">
                            <a:latin typeface="Cambria Math" panose="02040503050406030204" pitchFamily="18" charset="0"/>
                          </a:rPr>
                          <m:t>𝜋</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𝜋</m:t>
                            </m:r>
                          </m:e>
                        </m:d>
                      </m:e>
                    </m:rad>
                    <m:r>
                      <a:rPr lang="en-US" b="0" i="1" smtClean="0">
                        <a:latin typeface="Cambria Math" panose="02040503050406030204" pitchFamily="18" charset="0"/>
                      </a:rPr>
                      <m:t>  </m:t>
                    </m:r>
                  </m:oMath>
                </a14:m>
                <a:endParaRPr lang="en-US" dirty="0"/>
              </a:p>
              <a:p>
                <a:pPr lvl="1"/>
                <a:r>
                  <a:rPr lang="en-US" dirty="0"/>
                  <a:t>Variation in numbers </a:t>
                </a:r>
              </a:p>
            </p:txBody>
          </p:sp>
        </mc:Choice>
        <mc:Fallback xmlns="">
          <p:sp>
            <p:nvSpPr>
              <p:cNvPr id="3" name="Content Placeholder 2">
                <a:extLst>
                  <a:ext uri="{FF2B5EF4-FFF2-40B4-BE49-F238E27FC236}">
                    <a16:creationId xmlns:a16="http://schemas.microsoft.com/office/drawing/2014/main" id="{35FB2D4A-C412-269E-8CE9-6E6AE2938E13}"/>
                  </a:ext>
                </a:extLst>
              </p:cNvPr>
              <p:cNvSpPr>
                <a:spLocks noGrp="1" noRot="1" noChangeAspect="1" noMove="1" noResize="1" noEditPoints="1" noAdjustHandles="1" noChangeArrowheads="1" noChangeShapeType="1" noTextEdit="1"/>
              </p:cNvSpPr>
              <p:nvPr>
                <p:ph idx="1"/>
              </p:nvPr>
            </p:nvSpPr>
            <p:spPr>
              <a:blipFill>
                <a:blip r:embed="rId2"/>
                <a:stretch>
                  <a:fillRect l="-593" t="-1750" b="-2826"/>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8AAE37C0-363A-09E8-096C-BCCCBFE6D0A0}"/>
              </a:ext>
            </a:extLst>
          </p:cNvPr>
          <p:cNvPicPr>
            <a:picLocks noChangeAspect="1"/>
          </p:cNvPicPr>
          <p:nvPr/>
        </p:nvPicPr>
        <p:blipFill>
          <a:blip r:embed="rId3"/>
          <a:stretch>
            <a:fillRect/>
          </a:stretch>
        </p:blipFill>
        <p:spPr>
          <a:xfrm>
            <a:off x="4805363" y="2131311"/>
            <a:ext cx="2967037" cy="1983489"/>
          </a:xfrm>
          <a:prstGeom prst="rect">
            <a:avLst/>
          </a:prstGeom>
        </p:spPr>
      </p:pic>
      <p:pic>
        <p:nvPicPr>
          <p:cNvPr id="12" name="Picture 11">
            <a:extLst>
              <a:ext uri="{FF2B5EF4-FFF2-40B4-BE49-F238E27FC236}">
                <a16:creationId xmlns:a16="http://schemas.microsoft.com/office/drawing/2014/main" id="{02B03750-5BF4-B984-1177-F88C86529BDB}"/>
              </a:ext>
            </a:extLst>
          </p:cNvPr>
          <p:cNvPicPr>
            <a:picLocks noChangeAspect="1"/>
          </p:cNvPicPr>
          <p:nvPr/>
        </p:nvPicPr>
        <p:blipFill>
          <a:blip r:embed="rId4"/>
          <a:stretch>
            <a:fillRect/>
          </a:stretch>
        </p:blipFill>
        <p:spPr>
          <a:xfrm>
            <a:off x="4953000" y="4114800"/>
            <a:ext cx="3090862" cy="2146277"/>
          </a:xfrm>
          <a:prstGeom prst="rect">
            <a:avLst/>
          </a:prstGeom>
        </p:spPr>
      </p:pic>
    </p:spTree>
    <p:extLst>
      <p:ext uri="{BB962C8B-B14F-4D97-AF65-F5344CB8AC3E}">
        <p14:creationId xmlns:p14="http://schemas.microsoft.com/office/powerpoint/2010/main" val="58509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9C483BB-998C-F0AD-4042-03754128B160}"/>
              </a:ext>
            </a:extLst>
          </p:cNvPr>
          <p:cNvSpPr>
            <a:spLocks noGrp="1" noChangeArrowheads="1"/>
          </p:cNvSpPr>
          <p:nvPr>
            <p:ph type="title"/>
          </p:nvPr>
        </p:nvSpPr>
        <p:spPr/>
        <p:txBody>
          <a:bodyPr/>
          <a:lstStyle/>
          <a:p>
            <a:r>
              <a:rPr lang="en-US" altLang="en-US"/>
              <a:t>Investigation 1.3: ESP/Clairvoyance</a:t>
            </a:r>
          </a:p>
        </p:txBody>
      </p:sp>
      <p:pic>
        <p:nvPicPr>
          <p:cNvPr id="22531" name="Picture 3">
            <a:extLst>
              <a:ext uri="{FF2B5EF4-FFF2-40B4-BE49-F238E27FC236}">
                <a16:creationId xmlns:a16="http://schemas.microsoft.com/office/drawing/2014/main" id="{E20E3516-FA26-E305-1E98-69524566D690}"/>
              </a:ext>
            </a:extLst>
          </p:cNvPr>
          <p:cNvPicPr>
            <a:picLocks noChangeAspect="1"/>
          </p:cNvPicPr>
          <p:nvPr/>
        </p:nvPicPr>
        <p:blipFill>
          <a:blip r:embed="rId2">
            <a:extLst>
              <a:ext uri="{28A0092B-C50C-407E-A947-70E740481C1C}">
                <a14:useLocalDpi xmlns:a14="http://schemas.microsoft.com/office/drawing/2010/main" val="0"/>
              </a:ext>
            </a:extLst>
          </a:blip>
          <a:srcRect l="18182" r="18182" b="51515"/>
          <a:stretch>
            <a:fillRect/>
          </a:stretch>
        </p:blipFill>
        <p:spPr bwMode="auto">
          <a:xfrm>
            <a:off x="3124200" y="9906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Content Placeholder 4">
            <a:extLst>
              <a:ext uri="{FF2B5EF4-FFF2-40B4-BE49-F238E27FC236}">
                <a16:creationId xmlns:a16="http://schemas.microsoft.com/office/drawing/2014/main" id="{8385B0A1-A28A-803E-F3C7-475676FBC02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2885" t="48528" r="2318" b="1376"/>
          <a:stretch>
            <a:fillRect/>
          </a:stretch>
        </p:blipFill>
        <p:spPr>
          <a:xfrm>
            <a:off x="2511425" y="2965450"/>
            <a:ext cx="3973513" cy="1889125"/>
          </a:xfrm>
        </p:spPr>
      </p:pic>
      <p:sp>
        <p:nvSpPr>
          <p:cNvPr id="22533" name="TextBox 5">
            <a:extLst>
              <a:ext uri="{FF2B5EF4-FFF2-40B4-BE49-F238E27FC236}">
                <a16:creationId xmlns:a16="http://schemas.microsoft.com/office/drawing/2014/main" id="{207C494E-BA3D-B5E9-A98F-36D12ECC9C1B}"/>
              </a:ext>
            </a:extLst>
          </p:cNvPr>
          <p:cNvSpPr txBox="1">
            <a:spLocks noChangeArrowheads="1"/>
          </p:cNvSpPr>
          <p:nvPr/>
        </p:nvSpPr>
        <p:spPr bwMode="auto">
          <a:xfrm>
            <a:off x="990600" y="4953000"/>
            <a:ext cx="6858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dirty="0"/>
              <a:t>How many do I have to get correct to convince you I have ESP?</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89978DB-674D-4A2D-0192-C1D5559D5483}"/>
              </a:ext>
            </a:extLst>
          </p:cNvPr>
          <p:cNvSpPr>
            <a:spLocks noGrp="1" noChangeArrowheads="1"/>
          </p:cNvSpPr>
          <p:nvPr>
            <p:ph type="title"/>
          </p:nvPr>
        </p:nvSpPr>
        <p:spPr/>
        <p:txBody>
          <a:bodyPr/>
          <a:lstStyle/>
          <a:p>
            <a:r>
              <a:rPr lang="en-US" altLang="en-US"/>
              <a:t>Standardizing</a:t>
            </a:r>
          </a:p>
        </p:txBody>
      </p:sp>
      <p:sp>
        <p:nvSpPr>
          <p:cNvPr id="23555" name="Content Placeholder 2">
            <a:extLst>
              <a:ext uri="{FF2B5EF4-FFF2-40B4-BE49-F238E27FC236}">
                <a16:creationId xmlns:a16="http://schemas.microsoft.com/office/drawing/2014/main" id="{D14E3279-FE1B-7E5F-0380-07E9E4684279}"/>
              </a:ext>
            </a:extLst>
          </p:cNvPr>
          <p:cNvSpPr>
            <a:spLocks noGrp="1" noChangeArrowheads="1"/>
          </p:cNvSpPr>
          <p:nvPr>
            <p:ph idx="1"/>
          </p:nvPr>
        </p:nvSpPr>
        <p:spPr/>
        <p:txBody>
          <a:bodyPr/>
          <a:lstStyle/>
          <a:p>
            <a:endParaRPr lang="en-US" altLang="en-US"/>
          </a:p>
        </p:txBody>
      </p:sp>
      <p:pic>
        <p:nvPicPr>
          <p:cNvPr id="23556" name="Picture 3">
            <a:extLst>
              <a:ext uri="{FF2B5EF4-FFF2-40B4-BE49-F238E27FC236}">
                <a16:creationId xmlns:a16="http://schemas.microsoft.com/office/drawing/2014/main" id="{8E7DD0A2-A148-2688-87D9-095E29B81B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81200"/>
            <a:ext cx="4552950"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1A2F068-099F-2829-C133-400B9F084F10}"/>
              </a:ext>
            </a:extLst>
          </p:cNvPr>
          <p:cNvSpPr txBox="1"/>
          <p:nvPr/>
        </p:nvSpPr>
        <p:spPr>
          <a:xfrm>
            <a:off x="3200400" y="2438400"/>
            <a:ext cx="382588" cy="261938"/>
          </a:xfrm>
          <a:prstGeom prst="rect">
            <a:avLst/>
          </a:prstGeom>
          <a:noFill/>
        </p:spPr>
        <p:txBody>
          <a:bodyPr wrap="none">
            <a:spAutoFit/>
          </a:bodyPr>
          <a:lstStyle/>
          <a:p>
            <a:pPr>
              <a:defRPr/>
            </a:pPr>
            <a:r>
              <a:rPr lang="en-US" sz="1050" dirty="0"/>
              <a:t>SD</a:t>
            </a:r>
            <a:endParaRPr lang="en-US" dirty="0"/>
          </a:p>
        </p:txBody>
      </p:sp>
      <p:sp>
        <p:nvSpPr>
          <p:cNvPr id="6" name="TextBox 5">
            <a:extLst>
              <a:ext uri="{FF2B5EF4-FFF2-40B4-BE49-F238E27FC236}">
                <a16:creationId xmlns:a16="http://schemas.microsoft.com/office/drawing/2014/main" id="{127ED5C6-1C27-3EBE-7FD5-C63B7CF67F85}"/>
              </a:ext>
            </a:extLst>
          </p:cNvPr>
          <p:cNvSpPr txBox="1"/>
          <p:nvPr/>
        </p:nvSpPr>
        <p:spPr>
          <a:xfrm>
            <a:off x="3733800" y="2438400"/>
            <a:ext cx="382588" cy="261938"/>
          </a:xfrm>
          <a:prstGeom prst="rect">
            <a:avLst/>
          </a:prstGeom>
          <a:noFill/>
        </p:spPr>
        <p:txBody>
          <a:bodyPr wrap="none">
            <a:spAutoFit/>
          </a:bodyPr>
          <a:lstStyle/>
          <a:p>
            <a:pPr>
              <a:defRPr/>
            </a:pPr>
            <a:r>
              <a:rPr lang="en-US" sz="1050" dirty="0"/>
              <a:t>SD</a:t>
            </a:r>
            <a:endParaRPr lang="en-US" dirty="0"/>
          </a:p>
        </p:txBody>
      </p:sp>
      <p:sp>
        <p:nvSpPr>
          <p:cNvPr id="7" name="TextBox 6">
            <a:extLst>
              <a:ext uri="{FF2B5EF4-FFF2-40B4-BE49-F238E27FC236}">
                <a16:creationId xmlns:a16="http://schemas.microsoft.com/office/drawing/2014/main" id="{97D57C9F-5DB7-E6C6-2036-FD32657A646C}"/>
              </a:ext>
            </a:extLst>
          </p:cNvPr>
          <p:cNvSpPr txBox="1"/>
          <p:nvPr/>
        </p:nvSpPr>
        <p:spPr>
          <a:xfrm>
            <a:off x="4257675" y="2438400"/>
            <a:ext cx="381000" cy="261938"/>
          </a:xfrm>
          <a:prstGeom prst="rect">
            <a:avLst/>
          </a:prstGeom>
          <a:noFill/>
        </p:spPr>
        <p:txBody>
          <a:bodyPr wrap="none">
            <a:spAutoFit/>
          </a:bodyPr>
          <a:lstStyle/>
          <a:p>
            <a:pPr>
              <a:defRPr/>
            </a:pPr>
            <a:r>
              <a:rPr lang="en-US" sz="1050" dirty="0"/>
              <a:t>SD</a:t>
            </a:r>
            <a:endParaRPr lang="en-US" dirty="0"/>
          </a:p>
        </p:txBody>
      </p:sp>
      <p:sp>
        <p:nvSpPr>
          <p:cNvPr id="8" name="TextBox 7">
            <a:extLst>
              <a:ext uri="{FF2B5EF4-FFF2-40B4-BE49-F238E27FC236}">
                <a16:creationId xmlns:a16="http://schemas.microsoft.com/office/drawing/2014/main" id="{0568B85A-3525-5AAE-FBCB-0600D7953C53}"/>
              </a:ext>
            </a:extLst>
          </p:cNvPr>
          <p:cNvSpPr txBox="1"/>
          <p:nvPr/>
        </p:nvSpPr>
        <p:spPr>
          <a:xfrm>
            <a:off x="4806950" y="2438400"/>
            <a:ext cx="381000" cy="261938"/>
          </a:xfrm>
          <a:prstGeom prst="rect">
            <a:avLst/>
          </a:prstGeom>
          <a:noFill/>
        </p:spPr>
        <p:txBody>
          <a:bodyPr wrap="none">
            <a:spAutoFit/>
          </a:bodyPr>
          <a:lstStyle/>
          <a:p>
            <a:pPr>
              <a:defRPr/>
            </a:pPr>
            <a:r>
              <a:rPr lang="en-US" sz="1050" dirty="0"/>
              <a:t>SD</a:t>
            </a:r>
            <a:endParaRPr lang="en-US" dirty="0"/>
          </a:p>
        </p:txBody>
      </p:sp>
      <p:sp>
        <p:nvSpPr>
          <p:cNvPr id="9" name="TextBox 8">
            <a:extLst>
              <a:ext uri="{FF2B5EF4-FFF2-40B4-BE49-F238E27FC236}">
                <a16:creationId xmlns:a16="http://schemas.microsoft.com/office/drawing/2014/main" id="{356D0B76-C0D7-56DA-6475-D2AFBB7AA490}"/>
              </a:ext>
            </a:extLst>
          </p:cNvPr>
          <p:cNvSpPr txBox="1"/>
          <p:nvPr/>
        </p:nvSpPr>
        <p:spPr>
          <a:xfrm>
            <a:off x="5356225" y="2438400"/>
            <a:ext cx="381000" cy="261938"/>
          </a:xfrm>
          <a:prstGeom prst="rect">
            <a:avLst/>
          </a:prstGeom>
          <a:noFill/>
        </p:spPr>
        <p:txBody>
          <a:bodyPr wrap="none">
            <a:spAutoFit/>
          </a:bodyPr>
          <a:lstStyle/>
          <a:p>
            <a:pPr>
              <a:defRPr/>
            </a:pPr>
            <a:r>
              <a:rPr lang="en-US" sz="1050" dirty="0"/>
              <a:t>SD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23AA339-07DA-1625-8070-15D50813B3FA}"/>
              </a:ext>
            </a:extLst>
          </p:cNvPr>
          <p:cNvSpPr>
            <a:spLocks noGrp="1" noChangeArrowheads="1"/>
          </p:cNvSpPr>
          <p:nvPr>
            <p:ph type="title"/>
          </p:nvPr>
        </p:nvSpPr>
        <p:spPr/>
        <p:txBody>
          <a:bodyPr/>
          <a:lstStyle/>
          <a:p>
            <a:r>
              <a:rPr lang="en-US" altLang="en-US"/>
              <a:t>For Thursday</a:t>
            </a:r>
          </a:p>
        </p:txBody>
      </p:sp>
      <p:sp>
        <p:nvSpPr>
          <p:cNvPr id="24579" name="Content Placeholder 2">
            <a:extLst>
              <a:ext uri="{FF2B5EF4-FFF2-40B4-BE49-F238E27FC236}">
                <a16:creationId xmlns:a16="http://schemas.microsoft.com/office/drawing/2014/main" id="{C2EF8AED-BE07-07B7-F0D2-A7DFBEF9E39A}"/>
              </a:ext>
            </a:extLst>
          </p:cNvPr>
          <p:cNvSpPr>
            <a:spLocks noGrp="1" noChangeArrowheads="1"/>
          </p:cNvSpPr>
          <p:nvPr>
            <p:ph idx="1"/>
          </p:nvPr>
        </p:nvSpPr>
        <p:spPr/>
        <p:txBody>
          <a:bodyPr/>
          <a:lstStyle/>
          <a:p>
            <a:r>
              <a:rPr lang="en-US" altLang="en-US"/>
              <a:t>I recommend working through Inv 1.3 and 1.4 on your own (about 1 hour?) and then have class time tomorrow to jointly submit the 1.2-1.4 practice questions</a:t>
            </a:r>
          </a:p>
          <a:p>
            <a:pPr lvl="1"/>
            <a:r>
              <a:rPr lang="en-US" altLang="en-US"/>
              <a:t>Have a group area in Canvas if want to start sharing ideas…</a:t>
            </a:r>
          </a:p>
          <a:p>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E3D723-E2AD-4F9F-0E1F-864024E8B4A5}"/>
              </a:ext>
            </a:extLst>
          </p:cNvPr>
          <p:cNvSpPr>
            <a:spLocks noGrp="1" noChangeArrowheads="1"/>
          </p:cNvSpPr>
          <p:nvPr>
            <p:ph type="title"/>
          </p:nvPr>
        </p:nvSpPr>
        <p:spPr/>
        <p:txBody>
          <a:bodyPr/>
          <a:lstStyle/>
          <a:p>
            <a:r>
              <a:rPr lang="en-US" altLang="en-US"/>
              <a:t>Philosophy</a:t>
            </a:r>
          </a:p>
        </p:txBody>
      </p:sp>
      <p:sp>
        <p:nvSpPr>
          <p:cNvPr id="25603" name="Content Placeholder 2">
            <a:extLst>
              <a:ext uri="{FF2B5EF4-FFF2-40B4-BE49-F238E27FC236}">
                <a16:creationId xmlns:a16="http://schemas.microsoft.com/office/drawing/2014/main" id="{40E6359C-E1BC-1A04-47B0-FAEFAE126353}"/>
              </a:ext>
            </a:extLst>
          </p:cNvPr>
          <p:cNvSpPr>
            <a:spLocks noGrp="1" noChangeArrowheads="1"/>
          </p:cNvSpPr>
          <p:nvPr>
            <p:ph idx="1"/>
          </p:nvPr>
        </p:nvSpPr>
        <p:spPr/>
        <p:txBody>
          <a:bodyPr/>
          <a:lstStyle/>
          <a:p>
            <a:r>
              <a:rPr lang="en-US" altLang="en-US"/>
              <a:t>Volleyball…</a:t>
            </a:r>
          </a:p>
          <a:p>
            <a:r>
              <a:rPr lang="en-US" altLang="en-US"/>
              <a:t>Foreign language</a:t>
            </a:r>
          </a:p>
          <a:p>
            <a:r>
              <a:rPr lang="en-US" altLang="en-US"/>
              <a:t>No resubmissions on HW, Quizzes</a:t>
            </a:r>
          </a:p>
          <a:p>
            <a:pPr lvl="1"/>
            <a:r>
              <a:rPr lang="en-US" altLang="en-US"/>
              <a:t>Do hope to keep up with the practice questions</a:t>
            </a:r>
          </a:p>
          <a:p>
            <a:pPr lvl="1"/>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330184B-8FA6-70F3-99C6-5C58AC19F383}"/>
              </a:ext>
            </a:extLst>
          </p:cNvPr>
          <p:cNvSpPr>
            <a:spLocks noGrp="1" noChangeArrowheads="1"/>
          </p:cNvSpPr>
          <p:nvPr>
            <p:ph type="title"/>
          </p:nvPr>
        </p:nvSpPr>
        <p:spPr/>
        <p:txBody>
          <a:bodyPr/>
          <a:lstStyle/>
          <a:p>
            <a:pPr eaLnBrk="1" hangingPunct="1"/>
            <a:r>
              <a:rPr lang="en-US" altLang="en-US" sz="4000"/>
              <a:t>What is wrong with</a:t>
            </a:r>
            <a:endParaRPr lang="en-US" altLang="en-US" sz="3800"/>
          </a:p>
        </p:txBody>
      </p:sp>
      <p:sp>
        <p:nvSpPr>
          <p:cNvPr id="20483" name="Rectangle 3">
            <a:extLst>
              <a:ext uri="{FF2B5EF4-FFF2-40B4-BE49-F238E27FC236}">
                <a16:creationId xmlns:a16="http://schemas.microsoft.com/office/drawing/2014/main" id="{8DCE939E-B655-DF4A-2280-EC49FC75446B}"/>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900" i="1"/>
              <a:t>Nightline</a:t>
            </a:r>
            <a:r>
              <a:rPr lang="en-US" altLang="en-US" sz="1900"/>
              <a:t>, Oct. 1997</a:t>
            </a:r>
          </a:p>
          <a:p>
            <a:pPr eaLnBrk="1" hangingPunct="1">
              <a:lnSpc>
                <a:spcPct val="80000"/>
              </a:lnSpc>
              <a:buFont typeface="Wingdings" panose="05000000000000000000" pitchFamily="2" charset="2"/>
              <a:buNone/>
            </a:pPr>
            <a:endParaRPr lang="en-US" altLang="en-US" sz="1900" i="1"/>
          </a:p>
          <a:p>
            <a:pPr eaLnBrk="1" hangingPunct="1">
              <a:lnSpc>
                <a:spcPct val="80000"/>
              </a:lnSpc>
              <a:buFont typeface="Wingdings" panose="05000000000000000000" pitchFamily="2" charset="2"/>
              <a:buNone/>
            </a:pPr>
            <a:r>
              <a:rPr lang="en-US" altLang="en-US" sz="1900"/>
              <a:t>TED KOPPEL: Dr. Andrews, I'm sure you have heard such cautionary advice before so on what basis is the assumption being made that this is the one that's going to have the kind of impact on southern California in particular that's being predicted?</a:t>
            </a:r>
          </a:p>
          <a:p>
            <a:pPr eaLnBrk="1" hangingPunct="1">
              <a:lnSpc>
                <a:spcPct val="80000"/>
              </a:lnSpc>
              <a:buFont typeface="Wingdings" panose="05000000000000000000" pitchFamily="2" charset="2"/>
              <a:buNone/>
            </a:pPr>
            <a:endParaRPr lang="en-US" altLang="en-US" sz="1900"/>
          </a:p>
          <a:p>
            <a:pPr eaLnBrk="1" hangingPunct="1">
              <a:lnSpc>
                <a:spcPct val="80000"/>
              </a:lnSpc>
              <a:buFont typeface="Wingdings" panose="05000000000000000000" pitchFamily="2" charset="2"/>
              <a:buNone/>
            </a:pPr>
            <a:r>
              <a:rPr lang="en-US" altLang="en-US" sz="1900"/>
              <a:t>RICHARD ANDREWS: Well, in the business that I'm in and that local government and state government is in, which is to protect lives and property, we have to take these forecasts very seriously.  We have a lot of forecasts about natural hazards in California and we have a lot of natural events here that remind us that we need to take these forecasts seriously. I listen to earth scientists talk about earthquake probabilities a lot and in my mind every probability is 50-50, either it will happen or it won't happen.  And so we're trying to take the past historical record, our own recent experience of the last, two of the last three years and make the necessary preparedness measures that can help protect us as much as we can from these events.</a:t>
            </a:r>
            <a:endParaRPr lang="en-US" altLang="en-US" sz="3400"/>
          </a:p>
          <a:p>
            <a:pPr eaLnBrk="1" hangingPunct="1">
              <a:lnSpc>
                <a:spcPct val="80000"/>
              </a:lnSpc>
            </a:pPr>
            <a:endParaRPr lang="en-US" altLang="en-US" sz="19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F16A0C7-30E9-05CA-D275-EB6487AB6A8B}"/>
              </a:ext>
            </a:extLst>
          </p:cNvPr>
          <p:cNvSpPr>
            <a:spLocks noGrp="1" noChangeArrowheads="1"/>
          </p:cNvSpPr>
          <p:nvPr>
            <p:ph type="title"/>
          </p:nvPr>
        </p:nvSpPr>
        <p:spPr>
          <a:xfrm>
            <a:off x="457200" y="228600"/>
            <a:ext cx="8229600" cy="1139825"/>
          </a:xfrm>
        </p:spPr>
        <p:txBody>
          <a:bodyPr/>
          <a:lstStyle/>
          <a:p>
            <a:r>
              <a:rPr lang="en-US" altLang="en-US"/>
              <a:t>Section 2</a:t>
            </a:r>
          </a:p>
        </p:txBody>
      </p:sp>
      <p:sp>
        <p:nvSpPr>
          <p:cNvPr id="7171" name="Content Placeholder 2">
            <a:extLst>
              <a:ext uri="{FF2B5EF4-FFF2-40B4-BE49-F238E27FC236}">
                <a16:creationId xmlns:a16="http://schemas.microsoft.com/office/drawing/2014/main" id="{8C26DF0C-5B7A-5712-2516-98A98FB265DE}"/>
              </a:ext>
            </a:extLst>
          </p:cNvPr>
          <p:cNvSpPr>
            <a:spLocks noGrp="1" noChangeArrowheads="1"/>
          </p:cNvSpPr>
          <p:nvPr>
            <p:ph idx="1"/>
          </p:nvPr>
        </p:nvSpPr>
        <p:spPr/>
        <p:txBody>
          <a:bodyPr/>
          <a:lstStyle/>
          <a:p>
            <a:endParaRPr lang="en-US" altLang="en-US"/>
          </a:p>
        </p:txBody>
      </p:sp>
      <p:pic>
        <p:nvPicPr>
          <p:cNvPr id="3" name="Picture 2">
            <a:extLst>
              <a:ext uri="{FF2B5EF4-FFF2-40B4-BE49-F238E27FC236}">
                <a16:creationId xmlns:a16="http://schemas.microsoft.com/office/drawing/2014/main" id="{A16F1070-A6BF-D6BF-2493-C750F3E697AF}"/>
              </a:ext>
            </a:extLst>
          </p:cNvPr>
          <p:cNvPicPr>
            <a:picLocks noChangeAspect="1"/>
          </p:cNvPicPr>
          <p:nvPr/>
        </p:nvPicPr>
        <p:blipFill>
          <a:blip r:embed="rId2"/>
          <a:stretch>
            <a:fillRect/>
          </a:stretch>
        </p:blipFill>
        <p:spPr>
          <a:xfrm>
            <a:off x="685800" y="1211989"/>
            <a:ext cx="7620000" cy="457921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27997-4609-8093-800D-692C5E5DB98D}"/>
              </a:ext>
            </a:extLst>
          </p:cNvPr>
          <p:cNvSpPr>
            <a:spLocks noGrp="1"/>
          </p:cNvSpPr>
          <p:nvPr>
            <p:ph type="title"/>
          </p:nvPr>
        </p:nvSpPr>
        <p:spPr/>
        <p:txBody>
          <a:bodyPr/>
          <a:lstStyle/>
          <a:p>
            <a:r>
              <a:rPr lang="en-US" dirty="0"/>
              <a:t>Quiz 1</a:t>
            </a:r>
          </a:p>
        </p:txBody>
      </p:sp>
      <p:sp>
        <p:nvSpPr>
          <p:cNvPr id="3" name="Content Placeholder 2">
            <a:extLst>
              <a:ext uri="{FF2B5EF4-FFF2-40B4-BE49-F238E27FC236}">
                <a16:creationId xmlns:a16="http://schemas.microsoft.com/office/drawing/2014/main" id="{9150A8CA-CCF2-A6B4-6C62-6846C5B6482D}"/>
              </a:ext>
            </a:extLst>
          </p:cNvPr>
          <p:cNvSpPr>
            <a:spLocks noGrp="1"/>
          </p:cNvSpPr>
          <p:nvPr>
            <p:ph idx="1"/>
          </p:nvPr>
        </p:nvSpPr>
        <p:spPr>
          <a:xfrm>
            <a:off x="457200" y="1615699"/>
            <a:ext cx="8229600" cy="4530725"/>
          </a:xfrm>
        </p:spPr>
        <p:txBody>
          <a:bodyPr/>
          <a:lstStyle/>
          <a:p>
            <a:endParaRPr lang="en-US" dirty="0"/>
          </a:p>
          <a:p>
            <a:endParaRPr lang="en-US" dirty="0"/>
          </a:p>
          <a:p>
            <a:endParaRPr lang="en-US" dirty="0"/>
          </a:p>
          <a:p>
            <a:endParaRPr lang="en-US" dirty="0"/>
          </a:p>
          <a:p>
            <a:endParaRPr lang="en-US" dirty="0"/>
          </a:p>
          <a:p>
            <a:r>
              <a:rPr lang="en-US" dirty="0"/>
              <a:t>Shape, center, spread</a:t>
            </a:r>
          </a:p>
        </p:txBody>
      </p:sp>
      <p:pic>
        <p:nvPicPr>
          <p:cNvPr id="5" name="Picture 4">
            <a:extLst>
              <a:ext uri="{FF2B5EF4-FFF2-40B4-BE49-F238E27FC236}">
                <a16:creationId xmlns:a16="http://schemas.microsoft.com/office/drawing/2014/main" id="{F7E9E453-81AE-8F07-2AEF-BF800E595CA7}"/>
              </a:ext>
            </a:extLst>
          </p:cNvPr>
          <p:cNvPicPr>
            <a:picLocks noChangeAspect="1"/>
          </p:cNvPicPr>
          <p:nvPr/>
        </p:nvPicPr>
        <p:blipFill>
          <a:blip r:embed="rId2"/>
          <a:stretch>
            <a:fillRect/>
          </a:stretch>
        </p:blipFill>
        <p:spPr>
          <a:xfrm>
            <a:off x="1585912" y="1981200"/>
            <a:ext cx="5972175" cy="1838325"/>
          </a:xfrm>
          <a:prstGeom prst="rect">
            <a:avLst/>
          </a:prstGeom>
        </p:spPr>
      </p:pic>
      <p:cxnSp>
        <p:nvCxnSpPr>
          <p:cNvPr id="7" name="Straight Connector 6">
            <a:extLst>
              <a:ext uri="{FF2B5EF4-FFF2-40B4-BE49-F238E27FC236}">
                <a16:creationId xmlns:a16="http://schemas.microsoft.com/office/drawing/2014/main" id="{73C3F85E-A38D-1E8B-0F16-46CD3E4D5CD5}"/>
              </a:ext>
            </a:extLst>
          </p:cNvPr>
          <p:cNvCxnSpPr/>
          <p:nvPr/>
        </p:nvCxnSpPr>
        <p:spPr>
          <a:xfrm>
            <a:off x="4419600" y="1828800"/>
            <a:ext cx="0" cy="160020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7C8440F-9787-B325-9111-CEA5D0AA727C}"/>
              </a:ext>
            </a:extLst>
          </p:cNvPr>
          <p:cNvCxnSpPr>
            <a:cxnSpLocks/>
          </p:cNvCxnSpPr>
          <p:nvPr/>
        </p:nvCxnSpPr>
        <p:spPr>
          <a:xfrm>
            <a:off x="3581400" y="1981200"/>
            <a:ext cx="1752600" cy="0"/>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03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A22A737-5A79-D7A8-376F-81D1D2387AEF}"/>
              </a:ext>
            </a:extLst>
          </p:cNvPr>
          <p:cNvSpPr>
            <a:spLocks noGrp="1" noChangeArrowheads="1"/>
          </p:cNvSpPr>
          <p:nvPr>
            <p:ph type="title"/>
          </p:nvPr>
        </p:nvSpPr>
        <p:spPr/>
        <p:txBody>
          <a:bodyPr/>
          <a:lstStyle/>
          <a:p>
            <a:r>
              <a:rPr lang="en-US" altLang="en-US"/>
              <a:t>Quiz 1</a:t>
            </a:r>
          </a:p>
        </p:txBody>
      </p:sp>
      <p:sp>
        <p:nvSpPr>
          <p:cNvPr id="8195" name="Content Placeholder 2">
            <a:extLst>
              <a:ext uri="{FF2B5EF4-FFF2-40B4-BE49-F238E27FC236}">
                <a16:creationId xmlns:a16="http://schemas.microsoft.com/office/drawing/2014/main" id="{63A2F208-5CBE-5AF3-792F-6800E5F328D8}"/>
              </a:ext>
            </a:extLst>
          </p:cNvPr>
          <p:cNvSpPr>
            <a:spLocks noGrp="1" noChangeArrowheads="1"/>
          </p:cNvSpPr>
          <p:nvPr>
            <p:ph idx="1"/>
          </p:nvPr>
        </p:nvSpPr>
        <p:spPr/>
        <p:txBody>
          <a:bodyPr>
            <a:normAutofit fontScale="92500" lnSpcReduction="10000"/>
          </a:bodyPr>
          <a:lstStyle/>
          <a:p>
            <a:r>
              <a:rPr lang="en-US" altLang="en-US" dirty="0"/>
              <a:t>Interpret vs. Evaluate</a:t>
            </a:r>
          </a:p>
          <a:p>
            <a:r>
              <a:rPr lang="en-US" b="0" i="0" dirty="0">
                <a:solidFill>
                  <a:srgbClr val="2D3B45"/>
                </a:solidFill>
                <a:effectLst/>
                <a:latin typeface="Lato Extended"/>
              </a:rPr>
              <a:t>Inv B Quiz: Your interpretation should </a:t>
            </a:r>
            <a:r>
              <a:rPr lang="en-US" b="0" i="0" u="sng" dirty="0">
                <a:solidFill>
                  <a:srgbClr val="2D3B45"/>
                </a:solidFill>
                <a:effectLst/>
                <a:latin typeface="Lato Extended"/>
              </a:rPr>
              <a:t>not</a:t>
            </a:r>
            <a:r>
              <a:rPr lang="en-US" b="0" i="0" dirty="0">
                <a:solidFill>
                  <a:srgbClr val="2D3B45"/>
                </a:solidFill>
                <a:effectLst/>
                <a:latin typeface="Lato Extended"/>
              </a:rPr>
              <a:t> include the words “probability,” “chance,” "odds," or “likelihood" or any other synonyms of "probability."</a:t>
            </a:r>
            <a:endParaRPr lang="en-US" altLang="en-US" dirty="0"/>
          </a:p>
          <a:p>
            <a:pPr lvl="1"/>
            <a:r>
              <a:rPr lang="en-US" b="0" i="0" dirty="0">
                <a:solidFill>
                  <a:srgbClr val="2D3B45"/>
                </a:solidFill>
                <a:effectLst/>
                <a:latin typeface="Lato Extended"/>
              </a:rPr>
              <a:t>if we were to repeatedly play a 'daily number' lottery game over and over again forever for an infinite amount of times, then, in the long run, we would win about 0.1% of the time</a:t>
            </a:r>
          </a:p>
          <a:p>
            <a:r>
              <a:rPr lang="en-US" altLang="en-US" dirty="0">
                <a:solidFill>
                  <a:srgbClr val="2D3B45"/>
                </a:solidFill>
              </a:rPr>
              <a:t>Only make probability statements about something repeatable/random</a:t>
            </a:r>
            <a:endParaRPr lang="en-US" altLang="en-US" dirty="0"/>
          </a:p>
          <a:p>
            <a:pPr lvl="1"/>
            <a:endParaRPr lang="en-US" altLang="en-US" dirty="0"/>
          </a:p>
        </p:txBody>
      </p:sp>
    </p:spTree>
    <p:extLst>
      <p:ext uri="{BB962C8B-B14F-4D97-AF65-F5344CB8AC3E}">
        <p14:creationId xmlns:p14="http://schemas.microsoft.com/office/powerpoint/2010/main" val="409837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A22A737-5A79-D7A8-376F-81D1D2387AEF}"/>
              </a:ext>
            </a:extLst>
          </p:cNvPr>
          <p:cNvSpPr>
            <a:spLocks noGrp="1" noChangeArrowheads="1"/>
          </p:cNvSpPr>
          <p:nvPr>
            <p:ph type="title"/>
          </p:nvPr>
        </p:nvSpPr>
        <p:spPr/>
        <p:txBody>
          <a:bodyPr/>
          <a:lstStyle/>
          <a:p>
            <a:r>
              <a:rPr lang="en-US" altLang="en-US"/>
              <a:t>Quiz 1</a:t>
            </a:r>
          </a:p>
        </p:txBody>
      </p:sp>
      <p:sp>
        <p:nvSpPr>
          <p:cNvPr id="8195" name="Content Placeholder 2">
            <a:extLst>
              <a:ext uri="{FF2B5EF4-FFF2-40B4-BE49-F238E27FC236}">
                <a16:creationId xmlns:a16="http://schemas.microsoft.com/office/drawing/2014/main" id="{63A2F208-5CBE-5AF3-792F-6800E5F328D8}"/>
              </a:ext>
            </a:extLst>
          </p:cNvPr>
          <p:cNvSpPr>
            <a:spLocks noGrp="1" noChangeArrowheads="1"/>
          </p:cNvSpPr>
          <p:nvPr>
            <p:ph idx="1"/>
          </p:nvPr>
        </p:nvSpPr>
        <p:spPr/>
        <p:txBody>
          <a:bodyPr/>
          <a:lstStyle/>
          <a:p>
            <a:r>
              <a:rPr lang="en-US" altLang="en-US" dirty="0"/>
              <a:t>Lots of pees….</a:t>
            </a:r>
          </a:p>
          <a:p>
            <a:pPr lvl="1"/>
            <a:r>
              <a:rPr lang="en-US" altLang="en-US" dirty="0"/>
              <a:t>Probability of GY answering correction</a:t>
            </a:r>
          </a:p>
          <a:p>
            <a:pPr lvl="1"/>
            <a:r>
              <a:rPr lang="en-US" altLang="en-US" dirty="0"/>
              <a:t>Proportion of times GY correct in the study</a:t>
            </a:r>
          </a:p>
          <a:p>
            <a:pPr lvl="1"/>
            <a:r>
              <a:rPr lang="en-US" altLang="en-US" dirty="0"/>
              <a:t>Hypothesized probability of GY correct </a:t>
            </a:r>
          </a:p>
          <a:p>
            <a:pPr lvl="1"/>
            <a:r>
              <a:rPr lang="en-US" altLang="en-US" dirty="0"/>
              <a:t>Probability of 141 successes in 200 attempts if GY guessing</a:t>
            </a:r>
          </a:p>
          <a:p>
            <a:r>
              <a:rPr lang="en-US" altLang="en-US" dirty="0"/>
              <a:t>Interpret vs. Evaluate</a:t>
            </a:r>
          </a:p>
          <a:p>
            <a:pPr lvl="1"/>
            <a:r>
              <a:rPr lang="en-US" b="0" i="0" dirty="0">
                <a:solidFill>
                  <a:srgbClr val="2D3B45"/>
                </a:solidFill>
                <a:effectLst/>
                <a:latin typeface="Lato Extended"/>
              </a:rPr>
              <a:t>If the "daily number" lottery game was played everyday for an infinite amount of days, roughly 0.1% of those days would be winning lottery days.</a:t>
            </a:r>
            <a:endParaRPr lang="en-US" altLang="en-US" dirty="0"/>
          </a:p>
          <a:p>
            <a:pPr lvl="1"/>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67297A0-A908-0FDD-15A6-194411F932B8}"/>
              </a:ext>
            </a:extLst>
          </p:cNvPr>
          <p:cNvSpPr>
            <a:spLocks noGrp="1" noChangeArrowheads="1"/>
          </p:cNvSpPr>
          <p:nvPr>
            <p:ph type="title"/>
          </p:nvPr>
        </p:nvSpPr>
        <p:spPr/>
        <p:txBody>
          <a:bodyPr/>
          <a:lstStyle/>
          <a:p>
            <a:pPr eaLnBrk="1" hangingPunct="1"/>
            <a:r>
              <a:rPr lang="en-US" altLang="en-US"/>
              <a:t>The CA Lottery “Jackpot”</a:t>
            </a:r>
          </a:p>
        </p:txBody>
      </p:sp>
      <p:sp>
        <p:nvSpPr>
          <p:cNvPr id="23555" name="Content Placeholder 2">
            <a:extLst>
              <a:ext uri="{FF2B5EF4-FFF2-40B4-BE49-F238E27FC236}">
                <a16:creationId xmlns:a16="http://schemas.microsoft.com/office/drawing/2014/main" id="{B16E9EE3-97DD-9D0E-6612-701EAC38A2ED}"/>
              </a:ext>
            </a:extLst>
          </p:cNvPr>
          <p:cNvSpPr>
            <a:spLocks noGrp="1" noChangeArrowheads="1"/>
          </p:cNvSpPr>
          <p:nvPr>
            <p:ph idx="1"/>
          </p:nvPr>
        </p:nvSpPr>
        <p:spPr/>
        <p:txBody>
          <a:bodyPr/>
          <a:lstStyle/>
          <a:p>
            <a:pPr eaLnBrk="1" hangingPunct="1"/>
            <a:r>
              <a:rPr lang="en-US" altLang="en-US"/>
              <a:t>Winning anything in scratch off games: .20</a:t>
            </a:r>
          </a:p>
          <a:p>
            <a:pPr eaLnBrk="1" hangingPunct="1"/>
            <a:r>
              <a:rPr lang="en-US" altLang="en-US"/>
              <a:t>A particular number coming up in Roulette: .026</a:t>
            </a:r>
          </a:p>
          <a:p>
            <a:pPr eaLnBrk="1" hangingPunct="1"/>
            <a:r>
              <a:rPr lang="en-US" altLang="en-US"/>
              <a:t>A U.S. male living to be 100: .023</a:t>
            </a:r>
          </a:p>
          <a:p>
            <a:pPr eaLnBrk="1" hangingPunct="1"/>
            <a:r>
              <a:rPr lang="en-US" altLang="en-US"/>
              <a:t>Picking all 5 numbers in Fantasy Five: .0000017</a:t>
            </a:r>
          </a:p>
          <a:p>
            <a:pPr eaLnBrk="1" hangingPunct="1"/>
            <a:r>
              <a:rPr lang="en-US" altLang="en-US"/>
              <a:t>Being struck by lightning: .00000167</a:t>
            </a:r>
          </a:p>
          <a:p>
            <a:pPr eaLnBrk="1" hangingPunct="1"/>
            <a:r>
              <a:rPr lang="en-US" altLang="en-US"/>
              <a:t>Picking all 6 numbers in SuperLotto: .000000055</a:t>
            </a:r>
          </a:p>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C5E5AA2-69D1-230C-68ED-4C7D7297254C}"/>
              </a:ext>
            </a:extLst>
          </p:cNvPr>
          <p:cNvSpPr>
            <a:spLocks noGrp="1" noChangeArrowheads="1"/>
          </p:cNvSpPr>
          <p:nvPr>
            <p:ph type="title"/>
          </p:nvPr>
        </p:nvSpPr>
        <p:spPr/>
        <p:txBody>
          <a:bodyPr/>
          <a:lstStyle/>
          <a:p>
            <a:pPr eaLnBrk="1" hangingPunct="1"/>
            <a:r>
              <a:rPr lang="en-US" altLang="en-US"/>
              <a:t>The CA Lottery “Jackpot”</a:t>
            </a:r>
          </a:p>
        </p:txBody>
      </p:sp>
      <p:sp>
        <p:nvSpPr>
          <p:cNvPr id="24579" name="Content Placeholder 2">
            <a:extLst>
              <a:ext uri="{FF2B5EF4-FFF2-40B4-BE49-F238E27FC236}">
                <a16:creationId xmlns:a16="http://schemas.microsoft.com/office/drawing/2014/main" id="{648C67C0-C3B5-D459-1A60-BAF7659E5ACF}"/>
              </a:ext>
            </a:extLst>
          </p:cNvPr>
          <p:cNvSpPr>
            <a:spLocks noGrp="1" noChangeArrowheads="1"/>
          </p:cNvSpPr>
          <p:nvPr>
            <p:ph idx="1"/>
          </p:nvPr>
        </p:nvSpPr>
        <p:spPr/>
        <p:txBody>
          <a:bodyPr/>
          <a:lstStyle/>
          <a:p>
            <a:pPr eaLnBrk="1" hangingPunct="1"/>
            <a:r>
              <a:rPr lang="en-US" altLang="en-US"/>
              <a:t>If you buy 50 tickets a week, you should win the jackpot once every 9,000 years</a:t>
            </a:r>
          </a:p>
          <a:p>
            <a:pPr eaLnBrk="1" hangingPunct="1"/>
            <a:r>
              <a:rPr lang="en-US" altLang="en-US"/>
              <a:t>If you drive 10 miles to buy a Lotto ticket, you are four times more likely to get killed in a car crash on the way to buy the ticket than you are to win the jackpot</a:t>
            </a:r>
          </a:p>
          <a:p>
            <a:pPr eaLnBrk="1" hangingPunct="1"/>
            <a:r>
              <a:rPr lang="en-US" altLang="en-US"/>
              <a:t>The odds are longer than flipping a coin and getting heads 24 times in a row</a:t>
            </a:r>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7A7D6F3-8DCA-E9BE-569D-D872C3B8A024}"/>
              </a:ext>
            </a:extLst>
          </p:cNvPr>
          <p:cNvSpPr>
            <a:spLocks noGrp="1" noChangeArrowheads="1"/>
          </p:cNvSpPr>
          <p:nvPr>
            <p:ph type="title"/>
          </p:nvPr>
        </p:nvSpPr>
        <p:spPr/>
        <p:txBody>
          <a:bodyPr/>
          <a:lstStyle/>
          <a:p>
            <a:r>
              <a:rPr lang="en-US" altLang="en-US"/>
              <a:t>Xkcd…</a:t>
            </a:r>
          </a:p>
        </p:txBody>
      </p:sp>
      <p:sp>
        <p:nvSpPr>
          <p:cNvPr id="25603" name="Content Placeholder 2">
            <a:extLst>
              <a:ext uri="{FF2B5EF4-FFF2-40B4-BE49-F238E27FC236}">
                <a16:creationId xmlns:a16="http://schemas.microsoft.com/office/drawing/2014/main" id="{B561AA3A-76F3-0461-FC40-78767E1DED20}"/>
              </a:ext>
            </a:extLst>
          </p:cNvPr>
          <p:cNvSpPr>
            <a:spLocks noGrp="1" noChangeArrowheads="1"/>
          </p:cNvSpPr>
          <p:nvPr>
            <p:ph idx="1"/>
          </p:nvPr>
        </p:nvSpPr>
        <p:spPr/>
        <p:txBody>
          <a:bodyPr/>
          <a:lstStyle/>
          <a:p>
            <a:endParaRPr lang="en-US" altLang="en-US"/>
          </a:p>
        </p:txBody>
      </p:sp>
      <p:pic>
        <p:nvPicPr>
          <p:cNvPr id="25604" name="Picture 4">
            <a:extLst>
              <a:ext uri="{FF2B5EF4-FFF2-40B4-BE49-F238E27FC236}">
                <a16:creationId xmlns:a16="http://schemas.microsoft.com/office/drawing/2014/main" id="{1B5D9F48-8FA9-BBB7-5003-164062FAE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77838"/>
            <a:ext cx="5915025" cy="610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34316</TotalTime>
  <Words>1045</Words>
  <Application>Microsoft Office PowerPoint</Application>
  <PresentationFormat>On-screen Show (4:3)</PresentationFormat>
  <Paragraphs>140</Paragraphs>
  <Slides>25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Cambria Math</vt:lpstr>
      <vt:lpstr>Garamond</vt:lpstr>
      <vt:lpstr>Lato Extended</vt:lpstr>
      <vt:lpstr>Symbol</vt:lpstr>
      <vt:lpstr>Wingdings</vt:lpstr>
      <vt:lpstr>Edge</vt:lpstr>
      <vt:lpstr>Stat 301 – Day 5</vt:lpstr>
      <vt:lpstr>Section 1</vt:lpstr>
      <vt:lpstr>Section 2</vt:lpstr>
      <vt:lpstr>Quiz 1</vt:lpstr>
      <vt:lpstr>Quiz 1</vt:lpstr>
      <vt:lpstr>Quiz 1</vt:lpstr>
      <vt:lpstr>The CA Lottery “Jackpot”</vt:lpstr>
      <vt:lpstr>The CA Lottery “Jackpot”</vt:lpstr>
      <vt:lpstr>Xkcd…</vt:lpstr>
      <vt:lpstr>Quiz 1</vt:lpstr>
      <vt:lpstr>So far</vt:lpstr>
      <vt:lpstr>This week</vt:lpstr>
      <vt:lpstr>Binomial random process</vt:lpstr>
      <vt:lpstr>Binomial random process</vt:lpstr>
      <vt:lpstr>Binomial p-values</vt:lpstr>
      <vt:lpstr>PowerPoint Presentation</vt:lpstr>
      <vt:lpstr>“Binomial test” of significance</vt:lpstr>
      <vt:lpstr>PowerPoint Presentation</vt:lpstr>
      <vt:lpstr>Other properties of Binomial RV</vt:lpstr>
      <vt:lpstr>Other properties of Binomial random variables</vt:lpstr>
      <vt:lpstr>Investigation 1.3: ESP/Clairvoyance</vt:lpstr>
      <vt:lpstr>Standardizing</vt:lpstr>
      <vt:lpstr>For Thursday</vt:lpstr>
      <vt:lpstr>Philosophy</vt:lpstr>
      <vt:lpstr>What is wrong with</vt:lpstr>
    </vt:vector>
  </TitlesOfParts>
  <Company>CAL POLY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212</dc:title>
  <dc:creator>default</dc:creator>
  <cp:lastModifiedBy>Beth L. Chance</cp:lastModifiedBy>
  <cp:revision>172</cp:revision>
  <cp:lastPrinted>2016-01-07T18:54:04Z</cp:lastPrinted>
  <dcterms:created xsi:type="dcterms:W3CDTF">2004-02-09T18:20:14Z</dcterms:created>
  <dcterms:modified xsi:type="dcterms:W3CDTF">2024-01-17T19:43:00Z</dcterms:modified>
</cp:coreProperties>
</file>