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sldIdLst>
    <p:sldId id="256" r:id="rId2"/>
    <p:sldId id="259" r:id="rId3"/>
    <p:sldId id="280" r:id="rId4"/>
    <p:sldId id="303" r:id="rId5"/>
    <p:sldId id="302" r:id="rId6"/>
    <p:sldId id="305" r:id="rId7"/>
    <p:sldId id="257" r:id="rId8"/>
    <p:sldId id="309" r:id="rId9"/>
    <p:sldId id="308" r:id="rId10"/>
    <p:sldId id="273" r:id="rId11"/>
    <p:sldId id="306" r:id="rId12"/>
    <p:sldId id="307" r:id="rId13"/>
    <p:sldId id="299" r:id="rId14"/>
    <p:sldId id="300" r:id="rId15"/>
    <p:sldId id="301" r:id="rId16"/>
    <p:sldId id="298"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5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995738-8F78-ADA3-416C-E5D2E30A42F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CA3F3A58-26AD-9C52-82D6-A4795EF3B48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E953026C-9C18-4C1C-8DA5-674BF087FAE0}" type="datetimeFigureOut">
              <a:rPr lang="en-US"/>
              <a:pPr>
                <a:defRPr/>
              </a:pPr>
              <a:t>3/14/2024</a:t>
            </a:fld>
            <a:endParaRPr lang="en-US"/>
          </a:p>
        </p:txBody>
      </p:sp>
      <p:sp>
        <p:nvSpPr>
          <p:cNvPr id="4" name="Slide Image Placeholder 3">
            <a:extLst>
              <a:ext uri="{FF2B5EF4-FFF2-40B4-BE49-F238E27FC236}">
                <a16:creationId xmlns:a16="http://schemas.microsoft.com/office/drawing/2014/main" id="{B042279C-BF85-7433-2A6C-1120296510F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AA9C630-688D-D5F0-C19D-F0B53A4DDBE4}"/>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2138EED-0865-1A4E-FFB4-6B371A7DD45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92074AE6-D131-4772-30D8-A49AB616DA9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2306E4B-A136-40F9-8080-6626436CBAD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6339AC94-37F4-4772-1226-F1EEB97F9D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90B0A34E-D736-BE04-EE96-9AACB6EEBF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4" name="Slide Number Placeholder 3">
            <a:extLst>
              <a:ext uri="{FF2B5EF4-FFF2-40B4-BE49-F238E27FC236}">
                <a16:creationId xmlns:a16="http://schemas.microsoft.com/office/drawing/2014/main" id="{E2D6D0E0-1DF2-D176-46FD-D6B59E1761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48B72C-7B2C-46EA-A3E5-A34B2B4BDF75}" type="slidenum">
              <a:rPr lang="en-US" altLang="en-US" smtClean="0">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368A4B6-721C-EB72-A61B-1A0E38C5B3C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2B2DEB73-4C39-07D3-765C-E0653725DA7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Coronavirus vaccine</a:t>
            </a:r>
          </a:p>
        </p:txBody>
      </p:sp>
      <p:sp>
        <p:nvSpPr>
          <p:cNvPr id="8196" name="Slide Number Placeholder 3">
            <a:extLst>
              <a:ext uri="{FF2B5EF4-FFF2-40B4-BE49-F238E27FC236}">
                <a16:creationId xmlns:a16="http://schemas.microsoft.com/office/drawing/2014/main" id="{914660C8-6C87-FCB5-5BD6-AD93504A842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DEFEFAD-07C0-47D3-A6C8-C879C6749765}" type="slidenum">
              <a:rPr lang="en-US" altLang="en-US" smtClean="0"/>
              <a:pPr/>
              <a:t>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7">
            <a:extLst>
              <a:ext uri="{FF2B5EF4-FFF2-40B4-BE49-F238E27FC236}">
                <a16:creationId xmlns:a16="http://schemas.microsoft.com/office/drawing/2014/main" id="{BE00F059-4A91-56EF-3284-8A3708A59CFF}"/>
              </a:ext>
            </a:extLst>
          </p:cNvPr>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 name="Line 8">
            <a:extLst>
              <a:ext uri="{FF2B5EF4-FFF2-40B4-BE49-F238E27FC236}">
                <a16:creationId xmlns:a16="http://schemas.microsoft.com/office/drawing/2014/main" id="{F8C0B422-43F2-EFC9-046D-B95A0D0225C8}"/>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4" name="Rectangle 4">
            <a:extLst>
              <a:ext uri="{FF2B5EF4-FFF2-40B4-BE49-F238E27FC236}">
                <a16:creationId xmlns:a16="http://schemas.microsoft.com/office/drawing/2014/main" id="{81D3701D-C174-4FC3-1829-CFBDDCACE395}"/>
              </a:ext>
            </a:extLst>
          </p:cNvPr>
          <p:cNvSpPr>
            <a:spLocks noGrp="1" noChangeArrowheads="1"/>
          </p:cNvSpPr>
          <p:nvPr>
            <p:ph type="dt" sz="half" idx="10"/>
          </p:nvPr>
        </p:nvSpPr>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B92465D-0B6E-840D-5D62-EB55AFCDE596}"/>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43993F6-E290-C65A-873A-5052A8657D4A}"/>
              </a:ext>
            </a:extLst>
          </p:cNvPr>
          <p:cNvSpPr>
            <a:spLocks noGrp="1" noChangeArrowheads="1"/>
          </p:cNvSpPr>
          <p:nvPr>
            <p:ph type="sldNum" sz="quarter" idx="12"/>
          </p:nvPr>
        </p:nvSpPr>
        <p:spPr/>
        <p:txBody>
          <a:bodyPr/>
          <a:lstStyle>
            <a:lvl1pPr>
              <a:defRPr/>
            </a:lvl1pPr>
          </a:lstStyle>
          <a:p>
            <a:pPr>
              <a:defRPr/>
            </a:pPr>
            <a:fld id="{5EB562E1-64FC-4311-B898-74E83FAD7984}" type="slidenum">
              <a:rPr lang="en-US" altLang="en-US"/>
              <a:pPr>
                <a:defRPr/>
              </a:pPr>
              <a:t>‹#›</a:t>
            </a:fld>
            <a:endParaRPr lang="en-US" altLang="en-US"/>
          </a:p>
        </p:txBody>
      </p:sp>
    </p:spTree>
    <p:extLst>
      <p:ext uri="{BB962C8B-B14F-4D97-AF65-F5344CB8AC3E}">
        <p14:creationId xmlns:p14="http://schemas.microsoft.com/office/powerpoint/2010/main" val="81120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F0FBDE6-9F4E-3122-C231-5657D93252A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95EF92E-1C74-0893-9627-222359D9DE5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3D75B782-FCB6-0EF1-B170-8DE116C83FE1}"/>
              </a:ext>
            </a:extLst>
          </p:cNvPr>
          <p:cNvSpPr>
            <a:spLocks noGrp="1" noChangeArrowheads="1"/>
          </p:cNvSpPr>
          <p:nvPr>
            <p:ph type="sldNum" sz="quarter" idx="12"/>
          </p:nvPr>
        </p:nvSpPr>
        <p:spPr>
          <a:ln/>
        </p:spPr>
        <p:txBody>
          <a:bodyPr/>
          <a:lstStyle>
            <a:lvl1pPr>
              <a:defRPr/>
            </a:lvl1pPr>
          </a:lstStyle>
          <a:p>
            <a:pPr>
              <a:defRPr/>
            </a:pPr>
            <a:fld id="{34FFF39D-1C1D-4547-84C3-725F94B9C36E}" type="slidenum">
              <a:rPr lang="en-US" altLang="en-US"/>
              <a:pPr>
                <a:defRPr/>
              </a:pPr>
              <a:t>‹#›</a:t>
            </a:fld>
            <a:endParaRPr lang="en-US" altLang="en-US"/>
          </a:p>
        </p:txBody>
      </p:sp>
    </p:spTree>
    <p:extLst>
      <p:ext uri="{BB962C8B-B14F-4D97-AF65-F5344CB8AC3E}">
        <p14:creationId xmlns:p14="http://schemas.microsoft.com/office/powerpoint/2010/main" val="188773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3D32931-266B-74BF-DD8A-0A807202796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2CCADE2-1B61-8A61-B292-3DDAD4B38F9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74B5207-5EB0-6684-F675-B7AAE5F0A4EC}"/>
              </a:ext>
            </a:extLst>
          </p:cNvPr>
          <p:cNvSpPr>
            <a:spLocks noGrp="1" noChangeArrowheads="1"/>
          </p:cNvSpPr>
          <p:nvPr>
            <p:ph type="sldNum" sz="quarter" idx="12"/>
          </p:nvPr>
        </p:nvSpPr>
        <p:spPr>
          <a:ln/>
        </p:spPr>
        <p:txBody>
          <a:bodyPr/>
          <a:lstStyle>
            <a:lvl1pPr>
              <a:defRPr/>
            </a:lvl1pPr>
          </a:lstStyle>
          <a:p>
            <a:pPr>
              <a:defRPr/>
            </a:pPr>
            <a:fld id="{C1A1540B-0DFD-4427-8143-6CCF0454491F}" type="slidenum">
              <a:rPr lang="en-US" altLang="en-US"/>
              <a:pPr>
                <a:defRPr/>
              </a:pPr>
              <a:t>‹#›</a:t>
            </a:fld>
            <a:endParaRPr lang="en-US" altLang="en-US"/>
          </a:p>
        </p:txBody>
      </p:sp>
    </p:spTree>
    <p:extLst>
      <p:ext uri="{BB962C8B-B14F-4D97-AF65-F5344CB8AC3E}">
        <p14:creationId xmlns:p14="http://schemas.microsoft.com/office/powerpoint/2010/main" val="3477198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27FCD3D-E5E5-5F81-1202-1E0AE5ED091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9C21C5F-BDB0-BDEF-40E3-10B7B51B5A0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69208D7-61CD-DEE9-ECA1-4E6E0688E52C}"/>
              </a:ext>
            </a:extLst>
          </p:cNvPr>
          <p:cNvSpPr>
            <a:spLocks noGrp="1" noChangeArrowheads="1"/>
          </p:cNvSpPr>
          <p:nvPr>
            <p:ph type="sldNum" sz="quarter" idx="12"/>
          </p:nvPr>
        </p:nvSpPr>
        <p:spPr>
          <a:ln/>
        </p:spPr>
        <p:txBody>
          <a:bodyPr/>
          <a:lstStyle>
            <a:lvl1pPr>
              <a:defRPr/>
            </a:lvl1pPr>
          </a:lstStyle>
          <a:p>
            <a:pPr>
              <a:defRPr/>
            </a:pPr>
            <a:fld id="{E84594C8-9771-4835-981A-3A51BF083C19}" type="slidenum">
              <a:rPr lang="en-US" altLang="en-US"/>
              <a:pPr>
                <a:defRPr/>
              </a:pPr>
              <a:t>‹#›</a:t>
            </a:fld>
            <a:endParaRPr lang="en-US" altLang="en-US"/>
          </a:p>
        </p:txBody>
      </p:sp>
    </p:spTree>
    <p:extLst>
      <p:ext uri="{BB962C8B-B14F-4D97-AF65-F5344CB8AC3E}">
        <p14:creationId xmlns:p14="http://schemas.microsoft.com/office/powerpoint/2010/main" val="2688505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51C7EBB-1D20-1056-05FA-47578680451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55AD599-3045-9956-76BB-6985EA0DC90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316F4540-B07A-8944-5DBA-4AE859FFA930}"/>
              </a:ext>
            </a:extLst>
          </p:cNvPr>
          <p:cNvSpPr>
            <a:spLocks noGrp="1" noChangeArrowheads="1"/>
          </p:cNvSpPr>
          <p:nvPr>
            <p:ph type="sldNum" sz="quarter" idx="12"/>
          </p:nvPr>
        </p:nvSpPr>
        <p:spPr>
          <a:ln/>
        </p:spPr>
        <p:txBody>
          <a:bodyPr/>
          <a:lstStyle>
            <a:lvl1pPr>
              <a:defRPr/>
            </a:lvl1pPr>
          </a:lstStyle>
          <a:p>
            <a:pPr>
              <a:defRPr/>
            </a:pPr>
            <a:fld id="{C604852F-F193-4111-A77C-DA38A2339BC4}" type="slidenum">
              <a:rPr lang="en-US" altLang="en-US"/>
              <a:pPr>
                <a:defRPr/>
              </a:pPr>
              <a:t>‹#›</a:t>
            </a:fld>
            <a:endParaRPr lang="en-US" altLang="en-US"/>
          </a:p>
        </p:txBody>
      </p:sp>
    </p:spTree>
    <p:extLst>
      <p:ext uri="{BB962C8B-B14F-4D97-AF65-F5344CB8AC3E}">
        <p14:creationId xmlns:p14="http://schemas.microsoft.com/office/powerpoint/2010/main" val="129615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F91082D-4C2F-397E-6861-70AED52183D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779F241-D956-306D-0020-10C5E42CF77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EFEC4F1-6DDD-17B4-0778-817829E4E765}"/>
              </a:ext>
            </a:extLst>
          </p:cNvPr>
          <p:cNvSpPr>
            <a:spLocks noGrp="1" noChangeArrowheads="1"/>
          </p:cNvSpPr>
          <p:nvPr>
            <p:ph type="sldNum" sz="quarter" idx="12"/>
          </p:nvPr>
        </p:nvSpPr>
        <p:spPr>
          <a:ln/>
        </p:spPr>
        <p:txBody>
          <a:bodyPr/>
          <a:lstStyle>
            <a:lvl1pPr>
              <a:defRPr/>
            </a:lvl1pPr>
          </a:lstStyle>
          <a:p>
            <a:pPr>
              <a:defRPr/>
            </a:pPr>
            <a:fld id="{6A826CCF-55F1-4850-A94D-535952632B1B}" type="slidenum">
              <a:rPr lang="en-US" altLang="en-US"/>
              <a:pPr>
                <a:defRPr/>
              </a:pPr>
              <a:t>‹#›</a:t>
            </a:fld>
            <a:endParaRPr lang="en-US" altLang="en-US"/>
          </a:p>
        </p:txBody>
      </p:sp>
    </p:spTree>
    <p:extLst>
      <p:ext uri="{BB962C8B-B14F-4D97-AF65-F5344CB8AC3E}">
        <p14:creationId xmlns:p14="http://schemas.microsoft.com/office/powerpoint/2010/main" val="1348605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2BAFA08-DBA7-33BC-582C-57DDA85D63E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17F78FD1-BE37-7E5C-2CDD-8AD5727AB27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FCEBF464-C9FE-078D-5F75-97F0B3BCC55B}"/>
              </a:ext>
            </a:extLst>
          </p:cNvPr>
          <p:cNvSpPr>
            <a:spLocks noGrp="1" noChangeArrowheads="1"/>
          </p:cNvSpPr>
          <p:nvPr>
            <p:ph type="sldNum" sz="quarter" idx="12"/>
          </p:nvPr>
        </p:nvSpPr>
        <p:spPr>
          <a:ln/>
        </p:spPr>
        <p:txBody>
          <a:bodyPr/>
          <a:lstStyle>
            <a:lvl1pPr>
              <a:defRPr/>
            </a:lvl1pPr>
          </a:lstStyle>
          <a:p>
            <a:pPr>
              <a:defRPr/>
            </a:pPr>
            <a:fld id="{41B13A8D-8A5C-4FAE-9D2F-FB28D168F3A1}" type="slidenum">
              <a:rPr lang="en-US" altLang="en-US"/>
              <a:pPr>
                <a:defRPr/>
              </a:pPr>
              <a:t>‹#›</a:t>
            </a:fld>
            <a:endParaRPr lang="en-US" altLang="en-US"/>
          </a:p>
        </p:txBody>
      </p:sp>
    </p:spTree>
    <p:extLst>
      <p:ext uri="{BB962C8B-B14F-4D97-AF65-F5344CB8AC3E}">
        <p14:creationId xmlns:p14="http://schemas.microsoft.com/office/powerpoint/2010/main" val="12826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997BE13-3221-5B95-AD8F-3F1E03523F8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3A4DEE31-05D9-2B54-D906-371846410BD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FEF52092-03F5-BC41-5E85-D6114AF1EF4E}"/>
              </a:ext>
            </a:extLst>
          </p:cNvPr>
          <p:cNvSpPr>
            <a:spLocks noGrp="1" noChangeArrowheads="1"/>
          </p:cNvSpPr>
          <p:nvPr>
            <p:ph type="sldNum" sz="quarter" idx="12"/>
          </p:nvPr>
        </p:nvSpPr>
        <p:spPr>
          <a:ln/>
        </p:spPr>
        <p:txBody>
          <a:bodyPr/>
          <a:lstStyle>
            <a:lvl1pPr>
              <a:defRPr/>
            </a:lvl1pPr>
          </a:lstStyle>
          <a:p>
            <a:pPr>
              <a:defRPr/>
            </a:pPr>
            <a:fld id="{C2715BFA-51E1-4E95-8F32-2699D12BFC1C}" type="slidenum">
              <a:rPr lang="en-US" altLang="en-US"/>
              <a:pPr>
                <a:defRPr/>
              </a:pPr>
              <a:t>‹#›</a:t>
            </a:fld>
            <a:endParaRPr lang="en-US" altLang="en-US"/>
          </a:p>
        </p:txBody>
      </p:sp>
    </p:spTree>
    <p:extLst>
      <p:ext uri="{BB962C8B-B14F-4D97-AF65-F5344CB8AC3E}">
        <p14:creationId xmlns:p14="http://schemas.microsoft.com/office/powerpoint/2010/main" val="4055484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019E5B5-EAFF-5CA0-EA73-C367C4006EA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69247574-9A11-6ED5-CEAA-2B3952CF850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7C0D9F9B-9ACA-3D7D-F59E-9BEEA9735BE6}"/>
              </a:ext>
            </a:extLst>
          </p:cNvPr>
          <p:cNvSpPr>
            <a:spLocks noGrp="1" noChangeArrowheads="1"/>
          </p:cNvSpPr>
          <p:nvPr>
            <p:ph type="sldNum" sz="quarter" idx="12"/>
          </p:nvPr>
        </p:nvSpPr>
        <p:spPr>
          <a:ln/>
        </p:spPr>
        <p:txBody>
          <a:bodyPr/>
          <a:lstStyle>
            <a:lvl1pPr>
              <a:defRPr/>
            </a:lvl1pPr>
          </a:lstStyle>
          <a:p>
            <a:pPr>
              <a:defRPr/>
            </a:pPr>
            <a:fld id="{9A969078-6D9D-4DA7-87A9-D1DDF09DEEBC}" type="slidenum">
              <a:rPr lang="en-US" altLang="en-US"/>
              <a:pPr>
                <a:defRPr/>
              </a:pPr>
              <a:t>‹#›</a:t>
            </a:fld>
            <a:endParaRPr lang="en-US" altLang="en-US"/>
          </a:p>
        </p:txBody>
      </p:sp>
    </p:spTree>
    <p:extLst>
      <p:ext uri="{BB962C8B-B14F-4D97-AF65-F5344CB8AC3E}">
        <p14:creationId xmlns:p14="http://schemas.microsoft.com/office/powerpoint/2010/main" val="20653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1AD9A60-6710-F219-F2A7-5B555B74839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39086479-0A6E-682B-B681-A9EB90C6B73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1C47546-26AA-BB01-C9E9-5114DD3992C7}"/>
              </a:ext>
            </a:extLst>
          </p:cNvPr>
          <p:cNvSpPr>
            <a:spLocks noGrp="1" noChangeArrowheads="1"/>
          </p:cNvSpPr>
          <p:nvPr>
            <p:ph type="sldNum" sz="quarter" idx="12"/>
          </p:nvPr>
        </p:nvSpPr>
        <p:spPr>
          <a:ln/>
        </p:spPr>
        <p:txBody>
          <a:bodyPr/>
          <a:lstStyle>
            <a:lvl1pPr>
              <a:defRPr/>
            </a:lvl1pPr>
          </a:lstStyle>
          <a:p>
            <a:pPr>
              <a:defRPr/>
            </a:pPr>
            <a:fld id="{6A21B04D-8521-49B2-8F4C-FAD92A63B39F}" type="slidenum">
              <a:rPr lang="en-US" altLang="en-US"/>
              <a:pPr>
                <a:defRPr/>
              </a:pPr>
              <a:t>‹#›</a:t>
            </a:fld>
            <a:endParaRPr lang="en-US" altLang="en-US"/>
          </a:p>
        </p:txBody>
      </p:sp>
    </p:spTree>
    <p:extLst>
      <p:ext uri="{BB962C8B-B14F-4D97-AF65-F5344CB8AC3E}">
        <p14:creationId xmlns:p14="http://schemas.microsoft.com/office/powerpoint/2010/main" val="152463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BCBBAEC-5B8A-1BBB-D384-BCC15ED1AFF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B7B31BBC-753B-D160-DC11-E95687EDE99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959F058A-ECF2-852A-2C74-FB1BF71BEF2D}"/>
              </a:ext>
            </a:extLst>
          </p:cNvPr>
          <p:cNvSpPr>
            <a:spLocks noGrp="1" noChangeArrowheads="1"/>
          </p:cNvSpPr>
          <p:nvPr>
            <p:ph type="sldNum" sz="quarter" idx="12"/>
          </p:nvPr>
        </p:nvSpPr>
        <p:spPr>
          <a:ln/>
        </p:spPr>
        <p:txBody>
          <a:bodyPr/>
          <a:lstStyle>
            <a:lvl1pPr>
              <a:defRPr/>
            </a:lvl1pPr>
          </a:lstStyle>
          <a:p>
            <a:pPr>
              <a:defRPr/>
            </a:pPr>
            <a:fld id="{0F9CA28C-D896-49F3-8C84-9712620F1F30}" type="slidenum">
              <a:rPr lang="en-US" altLang="en-US"/>
              <a:pPr>
                <a:defRPr/>
              </a:pPr>
              <a:t>‹#›</a:t>
            </a:fld>
            <a:endParaRPr lang="en-US" altLang="en-US"/>
          </a:p>
        </p:txBody>
      </p:sp>
    </p:spTree>
    <p:extLst>
      <p:ext uri="{BB962C8B-B14F-4D97-AF65-F5344CB8AC3E}">
        <p14:creationId xmlns:p14="http://schemas.microsoft.com/office/powerpoint/2010/main" val="2963920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293A757-C80F-D5A2-28EA-129E39D56D76}"/>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7C2B384-FBB7-AF4B-4807-A6B9E36BEDEE}"/>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B9B6F7FF-F32A-8EB7-5672-E1BE2524AB96}"/>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5125" name="Rectangle 5">
            <a:extLst>
              <a:ext uri="{FF2B5EF4-FFF2-40B4-BE49-F238E27FC236}">
                <a16:creationId xmlns:a16="http://schemas.microsoft.com/office/drawing/2014/main" id="{06428A98-0586-EFED-9DF2-ED9061343BCD}"/>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5126" name="Rectangle 6">
            <a:extLst>
              <a:ext uri="{FF2B5EF4-FFF2-40B4-BE49-F238E27FC236}">
                <a16:creationId xmlns:a16="http://schemas.microsoft.com/office/drawing/2014/main" id="{63EC075E-E993-5394-E656-F509E41C4851}"/>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2A68BEEE-E85B-4C2B-954C-441FC080C300}" type="slidenum">
              <a:rPr lang="en-US" altLang="en-US"/>
              <a:pPr>
                <a:defRPr/>
              </a:pPr>
              <a:t>‹#›</a:t>
            </a:fld>
            <a:endParaRPr lang="en-US" altLang="en-US"/>
          </a:p>
        </p:txBody>
      </p:sp>
      <p:sp>
        <p:nvSpPr>
          <p:cNvPr id="1031" name="Freeform 7">
            <a:extLst>
              <a:ext uri="{FF2B5EF4-FFF2-40B4-BE49-F238E27FC236}">
                <a16:creationId xmlns:a16="http://schemas.microsoft.com/office/drawing/2014/main" id="{205D37EB-D4F2-A9F5-AB91-E4936524090D}"/>
              </a:ext>
            </a:extLst>
          </p:cNvPr>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639977F5-9EB2-5373-1ADF-4C95BF9A9789}"/>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828"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9E84EBB-5A62-3365-E788-9682FB42F7E1}"/>
              </a:ext>
            </a:extLst>
          </p:cNvPr>
          <p:cNvSpPr>
            <a:spLocks noGrp="1" noChangeArrowheads="1"/>
          </p:cNvSpPr>
          <p:nvPr>
            <p:ph type="ctrTitle"/>
          </p:nvPr>
        </p:nvSpPr>
        <p:spPr/>
        <p:txBody>
          <a:bodyPr/>
          <a:lstStyle/>
          <a:p>
            <a:pPr eaLnBrk="1" hangingPunct="1"/>
            <a:r>
              <a:rPr lang="en-US" altLang="en-US" dirty="0"/>
              <a:t>Stat 301 – Day 38</a:t>
            </a:r>
          </a:p>
        </p:txBody>
      </p:sp>
      <p:sp>
        <p:nvSpPr>
          <p:cNvPr id="4099" name="Subtitle 2">
            <a:extLst>
              <a:ext uri="{FF2B5EF4-FFF2-40B4-BE49-F238E27FC236}">
                <a16:creationId xmlns:a16="http://schemas.microsoft.com/office/drawing/2014/main" id="{2D8278E7-28EB-F0C4-C8FD-A3C6CD33247C}"/>
              </a:ext>
            </a:extLst>
          </p:cNvPr>
          <p:cNvSpPr>
            <a:spLocks noGrp="1" noChangeArrowheads="1"/>
          </p:cNvSpPr>
          <p:nvPr>
            <p:ph type="subTitle" idx="1"/>
          </p:nvPr>
        </p:nvSpPr>
        <p:spPr>
          <a:xfrm>
            <a:off x="1828800" y="2552700"/>
            <a:ext cx="6553200" cy="1752600"/>
          </a:xfrm>
        </p:spPr>
        <p:txBody>
          <a:bodyPr/>
          <a:lstStyle/>
          <a:p>
            <a:pPr eaLnBrk="1" hangingPunct="1"/>
            <a:r>
              <a:rPr lang="en-US" altLang="en-US" dirty="0"/>
              <a:t>Review</a:t>
            </a:r>
          </a:p>
        </p:txBody>
      </p:sp>
      <p:pic>
        <p:nvPicPr>
          <p:cNvPr id="3" name="Picture 2" descr="A cartoon of a person standing in front of a newsstand&#10;&#10;Description automatically generated">
            <a:extLst>
              <a:ext uri="{FF2B5EF4-FFF2-40B4-BE49-F238E27FC236}">
                <a16:creationId xmlns:a16="http://schemas.microsoft.com/office/drawing/2014/main" id="{EC4305CC-B90C-0E7D-749C-271C0BB552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8800" y="3308888"/>
            <a:ext cx="4953691" cy="320084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4F1375E4-A023-8C14-22E3-19BDF18E5999}"/>
              </a:ext>
            </a:extLst>
          </p:cNvPr>
          <p:cNvSpPr>
            <a:spLocks noGrp="1" noChangeArrowheads="1"/>
          </p:cNvSpPr>
          <p:nvPr>
            <p:ph type="title"/>
          </p:nvPr>
        </p:nvSpPr>
        <p:spPr/>
        <p:txBody>
          <a:bodyPr/>
          <a:lstStyle/>
          <a:p>
            <a:pPr>
              <a:defRPr/>
            </a:pPr>
            <a:r>
              <a:rPr lang="en-US" altLang="en-US" dirty="0"/>
              <a:t>Case Study – The Biggest Loser</a:t>
            </a:r>
          </a:p>
        </p:txBody>
      </p:sp>
      <p:sp>
        <p:nvSpPr>
          <p:cNvPr id="20483" name="Content Placeholder 2">
            <a:extLst>
              <a:ext uri="{FF2B5EF4-FFF2-40B4-BE49-F238E27FC236}">
                <a16:creationId xmlns:a16="http://schemas.microsoft.com/office/drawing/2014/main" id="{1E1A1F56-5738-84B0-4F2E-BCFE44FE8D57}"/>
              </a:ext>
            </a:extLst>
          </p:cNvPr>
          <p:cNvSpPr>
            <a:spLocks noGrp="1"/>
          </p:cNvSpPr>
          <p:nvPr>
            <p:ph idx="1"/>
          </p:nvPr>
        </p:nvSpPr>
        <p:spPr/>
        <p:txBody>
          <a:bodyPr/>
          <a:lstStyle/>
          <a:p>
            <a:pPr>
              <a:defRPr/>
            </a:pPr>
            <a:r>
              <a:rPr lang="en-US" altLang="en-US" dirty="0"/>
              <a:t>Choice of procedures</a:t>
            </a:r>
          </a:p>
          <a:p>
            <a:pPr lvl="1">
              <a:defRPr/>
            </a:pPr>
            <a:r>
              <a:rPr lang="en-US" altLang="en-US" dirty="0"/>
              <a:t>Starting point: observational units and variable</a:t>
            </a:r>
          </a:p>
          <a:p>
            <a:pPr lvl="1">
              <a:defRPr/>
            </a:pPr>
            <a:r>
              <a:rPr lang="en-US" altLang="en-US" dirty="0"/>
              <a:t>How many variables? Are the variable(s) quantitative or categorical? Are the technical conditions met for a large sample procedure? Does the situation fit one of our common models?</a:t>
            </a:r>
          </a:p>
          <a:p>
            <a:pPr>
              <a:defRPr/>
            </a:pPr>
            <a:r>
              <a:rPr lang="en-US" altLang="en-US" dirty="0"/>
              <a:t>Plus</a:t>
            </a:r>
          </a:p>
          <a:p>
            <a:pPr lvl="1">
              <a:defRPr/>
            </a:pPr>
            <a:r>
              <a:rPr lang="en-US" altLang="en-US" dirty="0"/>
              <a:t>Elements of good study design</a:t>
            </a:r>
          </a:p>
          <a:p>
            <a:pPr lvl="1">
              <a:defRPr/>
            </a:pPr>
            <a:r>
              <a:rPr lang="en-US" altLang="en-US" dirty="0"/>
              <a:t>Explaining the process</a:t>
            </a:r>
          </a:p>
          <a:p>
            <a:pPr marL="344487" lvl="1" indent="0">
              <a:buFont typeface="Wingdings" panose="05000000000000000000" pitchFamily="2" charset="2"/>
              <a:buNone/>
              <a:defRPr/>
            </a:pPr>
            <a:endParaRPr lang="en-US" altLang="en-US" dirty="0"/>
          </a:p>
          <a:p>
            <a:pPr marL="0" indent="0">
              <a:buFont typeface="Wingdings" panose="05000000000000000000" pitchFamily="2" charset="2"/>
              <a:buNone/>
              <a:defRPr/>
            </a:pP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36202-7955-A4E4-D851-F3D8E554AA6A}"/>
              </a:ext>
            </a:extLst>
          </p:cNvPr>
          <p:cNvSpPr>
            <a:spLocks noGrp="1"/>
          </p:cNvSpPr>
          <p:nvPr>
            <p:ph type="title"/>
          </p:nvPr>
        </p:nvSpPr>
        <p:spPr/>
        <p:txBody>
          <a:bodyPr/>
          <a:lstStyle/>
          <a:p>
            <a:r>
              <a:rPr lang="en-US" dirty="0"/>
              <a:t>HW 7 highlights</a:t>
            </a:r>
          </a:p>
        </p:txBody>
      </p:sp>
      <p:sp>
        <p:nvSpPr>
          <p:cNvPr id="3" name="Content Placeholder 2">
            <a:extLst>
              <a:ext uri="{FF2B5EF4-FFF2-40B4-BE49-F238E27FC236}">
                <a16:creationId xmlns:a16="http://schemas.microsoft.com/office/drawing/2014/main" id="{98C95C0F-7535-9FAA-018E-A2A8868D88E7}"/>
              </a:ext>
            </a:extLst>
          </p:cNvPr>
          <p:cNvSpPr>
            <a:spLocks noGrp="1"/>
          </p:cNvSpPr>
          <p:nvPr>
            <p:ph idx="1"/>
          </p:nvPr>
        </p:nvSpPr>
        <p:spPr/>
        <p:txBody>
          <a:bodyPr>
            <a:normAutofit fontScale="92500" lnSpcReduction="20000"/>
          </a:bodyPr>
          <a:lstStyle/>
          <a:p>
            <a:r>
              <a:rPr lang="en-US" dirty="0"/>
              <a:t>Use numbers to back up statements about spread and center</a:t>
            </a:r>
          </a:p>
          <a:p>
            <a:r>
              <a:rPr lang="en-US" dirty="0"/>
              <a:t>Hypotheses are about either</a:t>
            </a:r>
          </a:p>
          <a:p>
            <a:pPr lvl="1"/>
            <a:r>
              <a:rPr lang="en-US" dirty="0"/>
              <a:t>Association between variables (direction)</a:t>
            </a:r>
          </a:p>
          <a:p>
            <a:pPr lvl="1"/>
            <a:r>
              <a:rPr lang="en-US" dirty="0"/>
              <a:t>Difference between means</a:t>
            </a:r>
          </a:p>
          <a:p>
            <a:pPr lvl="1"/>
            <a:r>
              <a:rPr lang="en-US" dirty="0"/>
              <a:t>Can test for difference other than 0</a:t>
            </a:r>
          </a:p>
          <a:p>
            <a:r>
              <a:rPr lang="en-US" dirty="0"/>
              <a:t>CI </a:t>
            </a:r>
            <a:r>
              <a:rPr lang="en-US" dirty="0">
                <a:latin typeface="Calibri" panose="020F0502020204030204" pitchFamily="34" charset="0"/>
                <a:cs typeface="Calibri" panose="020F0502020204030204" pitchFamily="34" charset="0"/>
              </a:rPr>
              <a:t>I</a:t>
            </a:r>
            <a:r>
              <a:rPr lang="en-US" b="0" i="0" dirty="0">
                <a:effectLst/>
                <a:latin typeface="Calibri" panose="020F0502020204030204" pitchFamily="34" charset="0"/>
                <a:cs typeface="Calibri" panose="020F0502020204030204" pitchFamily="34" charset="0"/>
              </a:rPr>
              <a:t>’m 95% confident that the average amount of chili sauce measured by people who play aggressive video games is between 2.22 and 11.91 grams higher than the average amount of chili sauce measured by people who play neutral video games.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061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36202-7955-A4E4-D851-F3D8E554AA6A}"/>
              </a:ext>
            </a:extLst>
          </p:cNvPr>
          <p:cNvSpPr>
            <a:spLocks noGrp="1"/>
          </p:cNvSpPr>
          <p:nvPr>
            <p:ph type="title"/>
          </p:nvPr>
        </p:nvSpPr>
        <p:spPr/>
        <p:txBody>
          <a:bodyPr/>
          <a:lstStyle/>
          <a:p>
            <a:r>
              <a:rPr lang="en-US" dirty="0"/>
              <a:t>HW 7 highlights</a:t>
            </a:r>
          </a:p>
        </p:txBody>
      </p:sp>
      <p:sp>
        <p:nvSpPr>
          <p:cNvPr id="3" name="Content Placeholder 2">
            <a:extLst>
              <a:ext uri="{FF2B5EF4-FFF2-40B4-BE49-F238E27FC236}">
                <a16:creationId xmlns:a16="http://schemas.microsoft.com/office/drawing/2014/main" id="{98C95C0F-7535-9FAA-018E-A2A8868D88E7}"/>
              </a:ext>
            </a:extLst>
          </p:cNvPr>
          <p:cNvSpPr>
            <a:spLocks noGrp="1"/>
          </p:cNvSpPr>
          <p:nvPr>
            <p:ph idx="1"/>
          </p:nvPr>
        </p:nvSpPr>
        <p:spPr/>
        <p:txBody>
          <a:bodyPr>
            <a:normAutofit fontScale="92500" lnSpcReduction="20000"/>
          </a:bodyPr>
          <a:lstStyle/>
          <a:p>
            <a:r>
              <a:rPr lang="en-US" dirty="0"/>
              <a:t>Use numbers to back up statements about spread and center</a:t>
            </a:r>
          </a:p>
          <a:p>
            <a:r>
              <a:rPr lang="en-US" dirty="0"/>
              <a:t>Hypotheses are about either</a:t>
            </a:r>
          </a:p>
          <a:p>
            <a:pPr lvl="1"/>
            <a:r>
              <a:rPr lang="en-US" dirty="0"/>
              <a:t>Association between variables (direction)</a:t>
            </a:r>
          </a:p>
          <a:p>
            <a:pPr lvl="1"/>
            <a:r>
              <a:rPr lang="en-US" dirty="0"/>
              <a:t>Difference between means</a:t>
            </a:r>
          </a:p>
          <a:p>
            <a:pPr lvl="1"/>
            <a:r>
              <a:rPr lang="en-US" dirty="0"/>
              <a:t>Can test for difference other than 0</a:t>
            </a:r>
          </a:p>
          <a:p>
            <a:r>
              <a:rPr lang="en-US" dirty="0"/>
              <a:t>CI </a:t>
            </a:r>
            <a:r>
              <a:rPr lang="en-US" dirty="0">
                <a:latin typeface="Calibri" panose="020F0502020204030204" pitchFamily="34" charset="0"/>
                <a:cs typeface="Calibri" panose="020F0502020204030204" pitchFamily="34" charset="0"/>
              </a:rPr>
              <a:t>I</a:t>
            </a:r>
            <a:r>
              <a:rPr lang="en-US" b="0" i="0" dirty="0">
                <a:effectLst/>
                <a:latin typeface="Calibri" panose="020F0502020204030204" pitchFamily="34" charset="0"/>
                <a:cs typeface="Calibri" panose="020F0502020204030204" pitchFamily="34" charset="0"/>
              </a:rPr>
              <a:t>’m 95% confident that the average amount of chili sauce measured by people who play </a:t>
            </a:r>
            <a:br>
              <a:rPr lang="en-US" dirty="0">
                <a:latin typeface="Calibri" panose="020F0502020204030204" pitchFamily="34" charset="0"/>
                <a:cs typeface="Calibri" panose="020F0502020204030204" pitchFamily="34" charset="0"/>
              </a:rPr>
            </a:br>
            <a:r>
              <a:rPr lang="en-US" b="0" i="0" dirty="0">
                <a:effectLst/>
                <a:latin typeface="Calibri" panose="020F0502020204030204" pitchFamily="34" charset="0"/>
                <a:cs typeface="Calibri" panose="020F0502020204030204" pitchFamily="34" charset="0"/>
              </a:rPr>
              <a:t>aggressive video games </a:t>
            </a:r>
            <a:r>
              <a:rPr lang="en-US" b="0" i="0" dirty="0">
                <a:solidFill>
                  <a:srgbClr val="0070C0"/>
                </a:solidFill>
                <a:effectLst/>
                <a:latin typeface="Calibri" panose="020F0502020204030204" pitchFamily="34" charset="0"/>
                <a:cs typeface="Calibri" panose="020F0502020204030204" pitchFamily="34" charset="0"/>
              </a:rPr>
              <a:t>would be (in the long run)</a:t>
            </a:r>
            <a:r>
              <a:rPr lang="en-US" b="0" i="0" dirty="0">
                <a:effectLst/>
                <a:latin typeface="Calibri" panose="020F0502020204030204" pitchFamily="34" charset="0"/>
                <a:cs typeface="Calibri" panose="020F0502020204030204" pitchFamily="34" charset="0"/>
              </a:rPr>
              <a:t> between 2.22 and 11.91 grams higher than the average amount of chili sauce measured by people who play neutral video games.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3823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831B1-261E-21C0-D1B1-C823DA3C96E7}"/>
              </a:ext>
            </a:extLst>
          </p:cNvPr>
          <p:cNvSpPr>
            <a:spLocks noGrp="1"/>
          </p:cNvSpPr>
          <p:nvPr>
            <p:ph type="title"/>
          </p:nvPr>
        </p:nvSpPr>
        <p:spPr/>
        <p:txBody>
          <a:bodyPr/>
          <a:lstStyle/>
          <a:p>
            <a:r>
              <a:rPr lang="en-US" dirty="0"/>
              <a:t>Exam highlights</a:t>
            </a:r>
          </a:p>
        </p:txBody>
      </p:sp>
      <p:sp>
        <p:nvSpPr>
          <p:cNvPr id="3" name="Content Placeholder 2">
            <a:extLst>
              <a:ext uri="{FF2B5EF4-FFF2-40B4-BE49-F238E27FC236}">
                <a16:creationId xmlns:a16="http://schemas.microsoft.com/office/drawing/2014/main" id="{C9638769-FACD-316E-1861-6A157D01700B}"/>
              </a:ext>
            </a:extLst>
          </p:cNvPr>
          <p:cNvSpPr>
            <a:spLocks noGrp="1"/>
          </p:cNvSpPr>
          <p:nvPr>
            <p:ph idx="1"/>
          </p:nvPr>
        </p:nvSpPr>
        <p:spPr/>
        <p:txBody>
          <a:bodyPr>
            <a:normAutofit lnSpcReduction="10000"/>
          </a:bodyPr>
          <a:lstStyle/>
          <a:p>
            <a:r>
              <a:rPr lang="en-US" dirty="0"/>
              <a:t>Exam 1</a:t>
            </a:r>
          </a:p>
          <a:p>
            <a:pPr lvl="1"/>
            <a:r>
              <a:rPr lang="en-US" dirty="0"/>
              <a:t>Defining </a:t>
            </a:r>
            <a:r>
              <a:rPr lang="en-US" dirty="0" err="1"/>
              <a:t>obs</a:t>
            </a:r>
            <a:r>
              <a:rPr lang="en-US" dirty="0"/>
              <a:t> unit, variable, sample, population (or random process), parameter vs. statistic</a:t>
            </a:r>
          </a:p>
          <a:p>
            <a:pPr lvl="1"/>
            <a:r>
              <a:rPr lang="en-US" dirty="0"/>
              <a:t>Values other than 0.50 in a test (research question) for a single proportion</a:t>
            </a:r>
          </a:p>
          <a:p>
            <a:pPr lvl="2"/>
            <a:r>
              <a:rPr lang="en-US" dirty="0"/>
              <a:t>Central Limit Theorem</a:t>
            </a:r>
          </a:p>
          <a:p>
            <a:pPr lvl="2"/>
            <a:r>
              <a:rPr lang="en-US" dirty="0"/>
              <a:t>Standardized statistic = (statistic – hypothesized)/(SE statistic)</a:t>
            </a:r>
          </a:p>
          <a:p>
            <a:pPr lvl="2"/>
            <a:r>
              <a:rPr lang="en-US" dirty="0"/>
              <a:t>CI: statistic </a:t>
            </a:r>
            <a:r>
              <a:rPr lang="en-US" u="sng" dirty="0"/>
              <a:t>+</a:t>
            </a:r>
            <a:r>
              <a:rPr lang="en-US" dirty="0"/>
              <a:t> critical value x SE statistic</a:t>
            </a:r>
          </a:p>
          <a:p>
            <a:pPr lvl="2"/>
            <a:r>
              <a:rPr lang="en-US" dirty="0"/>
              <a:t>Alternatives to one-sample z-procedures</a:t>
            </a:r>
          </a:p>
          <a:p>
            <a:pPr lvl="3"/>
            <a:r>
              <a:rPr lang="en-US" dirty="0"/>
              <a:t>Exact, simulation, theory-based</a:t>
            </a:r>
          </a:p>
          <a:p>
            <a:endParaRPr lang="en-US" dirty="0"/>
          </a:p>
        </p:txBody>
      </p:sp>
    </p:spTree>
    <p:extLst>
      <p:ext uri="{BB962C8B-B14F-4D97-AF65-F5344CB8AC3E}">
        <p14:creationId xmlns:p14="http://schemas.microsoft.com/office/powerpoint/2010/main" val="3914749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2A805-C723-FE9E-047E-61E716C67B40}"/>
              </a:ext>
            </a:extLst>
          </p:cNvPr>
          <p:cNvSpPr>
            <a:spLocks noGrp="1"/>
          </p:cNvSpPr>
          <p:nvPr>
            <p:ph type="title"/>
          </p:nvPr>
        </p:nvSpPr>
        <p:spPr/>
        <p:txBody>
          <a:bodyPr/>
          <a:lstStyle/>
          <a:p>
            <a:r>
              <a:rPr lang="en-US" dirty="0"/>
              <a:t>Exam highlights</a:t>
            </a:r>
          </a:p>
        </p:txBody>
      </p:sp>
      <p:sp>
        <p:nvSpPr>
          <p:cNvPr id="3" name="Content Placeholder 2">
            <a:extLst>
              <a:ext uri="{FF2B5EF4-FFF2-40B4-BE49-F238E27FC236}">
                <a16:creationId xmlns:a16="http://schemas.microsoft.com/office/drawing/2014/main" id="{69D2EF8F-31A3-BEDF-199F-8C3EA3998E5E}"/>
              </a:ext>
            </a:extLst>
          </p:cNvPr>
          <p:cNvSpPr>
            <a:spLocks noGrp="1"/>
          </p:cNvSpPr>
          <p:nvPr>
            <p:ph idx="1"/>
          </p:nvPr>
        </p:nvSpPr>
        <p:spPr/>
        <p:txBody>
          <a:bodyPr/>
          <a:lstStyle/>
          <a:p>
            <a:r>
              <a:rPr lang="en-US" dirty="0"/>
              <a:t>Exam 2</a:t>
            </a:r>
          </a:p>
          <a:p>
            <a:pPr lvl="1"/>
            <a:r>
              <a:rPr lang="en-US" dirty="0"/>
              <a:t>Distributions of quantitative variables</a:t>
            </a:r>
          </a:p>
          <a:p>
            <a:pPr lvl="2"/>
            <a:r>
              <a:rPr lang="en-US" dirty="0"/>
              <a:t>Anticipate behavior (patterns, exceptions)</a:t>
            </a:r>
          </a:p>
          <a:p>
            <a:pPr lvl="2"/>
            <a:r>
              <a:rPr lang="en-US" dirty="0"/>
              <a:t>Data transformation</a:t>
            </a:r>
          </a:p>
          <a:p>
            <a:pPr lvl="1"/>
            <a:r>
              <a:rPr lang="en-US" dirty="0"/>
              <a:t>CLT for sample mean</a:t>
            </a:r>
          </a:p>
          <a:p>
            <a:pPr lvl="1"/>
            <a:r>
              <a:rPr lang="en-US" dirty="0"/>
              <a:t>Confidence interval vs. Prediction interval</a:t>
            </a:r>
          </a:p>
          <a:p>
            <a:pPr lvl="1"/>
            <a:r>
              <a:rPr lang="en-US" dirty="0"/>
              <a:t>Comparing groups</a:t>
            </a:r>
          </a:p>
          <a:p>
            <a:pPr lvl="2"/>
            <a:r>
              <a:rPr lang="en-US" dirty="0"/>
              <a:t>Association vs. causation, confounding variables</a:t>
            </a:r>
          </a:p>
          <a:p>
            <a:pPr lvl="2"/>
            <a:r>
              <a:rPr lang="en-US" dirty="0"/>
              <a:t>Comparing proportions (difference vs. ratio vs. odds)</a:t>
            </a:r>
          </a:p>
        </p:txBody>
      </p:sp>
    </p:spTree>
    <p:extLst>
      <p:ext uri="{BB962C8B-B14F-4D97-AF65-F5344CB8AC3E}">
        <p14:creationId xmlns:p14="http://schemas.microsoft.com/office/powerpoint/2010/main" val="1044403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5A821-56B2-0EF3-88C3-8F0F91DB22E1}"/>
              </a:ext>
            </a:extLst>
          </p:cNvPr>
          <p:cNvSpPr>
            <a:spLocks noGrp="1"/>
          </p:cNvSpPr>
          <p:nvPr>
            <p:ph type="title"/>
          </p:nvPr>
        </p:nvSpPr>
        <p:spPr/>
        <p:txBody>
          <a:bodyPr/>
          <a:lstStyle/>
          <a:p>
            <a:r>
              <a:rPr lang="en-US" dirty="0"/>
              <a:t>More recently</a:t>
            </a:r>
          </a:p>
        </p:txBody>
      </p:sp>
      <p:sp>
        <p:nvSpPr>
          <p:cNvPr id="3" name="Content Placeholder 2">
            <a:extLst>
              <a:ext uri="{FF2B5EF4-FFF2-40B4-BE49-F238E27FC236}">
                <a16:creationId xmlns:a16="http://schemas.microsoft.com/office/drawing/2014/main" id="{413E7E2D-E9FF-9BBC-8316-9C0FA26368DC}"/>
              </a:ext>
            </a:extLst>
          </p:cNvPr>
          <p:cNvSpPr>
            <a:spLocks noGrp="1"/>
          </p:cNvSpPr>
          <p:nvPr>
            <p:ph idx="1"/>
          </p:nvPr>
        </p:nvSpPr>
        <p:spPr/>
        <p:txBody>
          <a:bodyPr>
            <a:normAutofit fontScale="85000" lnSpcReduction="20000"/>
          </a:bodyPr>
          <a:lstStyle/>
          <a:p>
            <a:r>
              <a:rPr lang="en-US" dirty="0"/>
              <a:t>Random sampling vs. random assignment vs. Paired designs</a:t>
            </a:r>
          </a:p>
          <a:p>
            <a:pPr lvl="1"/>
            <a:r>
              <a:rPr lang="en-US" dirty="0"/>
              <a:t>Impact on simulation strategy</a:t>
            </a:r>
          </a:p>
          <a:p>
            <a:pPr lvl="1"/>
            <a:r>
              <a:rPr lang="en-US" dirty="0"/>
              <a:t>Impact on standard error of statistic</a:t>
            </a:r>
          </a:p>
          <a:p>
            <a:pPr lvl="1"/>
            <a:r>
              <a:rPr lang="en-US" dirty="0"/>
              <a:t>Impact on theory-based approach</a:t>
            </a:r>
          </a:p>
          <a:p>
            <a:r>
              <a:rPr lang="en-US" dirty="0"/>
              <a:t>Categorical vs. Quantitative response</a:t>
            </a:r>
          </a:p>
          <a:p>
            <a:pPr lvl="1"/>
            <a:r>
              <a:rPr lang="en-US" dirty="0"/>
              <a:t>Identify corresponding procedures, validity conditions</a:t>
            </a:r>
          </a:p>
          <a:p>
            <a:pPr lvl="1"/>
            <a:r>
              <a:rPr lang="en-US" dirty="0"/>
              <a:t>Choice of statistic</a:t>
            </a:r>
          </a:p>
          <a:p>
            <a:r>
              <a:rPr lang="en-US" dirty="0"/>
              <a:t>Duality between CI and p-value</a:t>
            </a:r>
          </a:p>
          <a:p>
            <a:pPr lvl="1"/>
            <a:r>
              <a:rPr lang="en-US" dirty="0"/>
              <a:t>Plausible value(s) for parameter</a:t>
            </a:r>
          </a:p>
          <a:p>
            <a:pPr lvl="1"/>
            <a:r>
              <a:rPr lang="en-US" dirty="0"/>
              <a:t>One-sided vs. two-sided p-values</a:t>
            </a:r>
          </a:p>
          <a:p>
            <a:r>
              <a:rPr lang="en-US" dirty="0"/>
              <a:t>Stating hypotheses about parameters…</a:t>
            </a:r>
          </a:p>
        </p:txBody>
      </p:sp>
    </p:spTree>
    <p:extLst>
      <p:ext uri="{BB962C8B-B14F-4D97-AF65-F5344CB8AC3E}">
        <p14:creationId xmlns:p14="http://schemas.microsoft.com/office/powerpoint/2010/main" val="241578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65EC7414-D974-6921-1FE9-85D77D2202CD}"/>
              </a:ext>
            </a:extLst>
          </p:cNvPr>
          <p:cNvSpPr>
            <a:spLocks noGrp="1" noChangeArrowheads="1"/>
          </p:cNvSpPr>
          <p:nvPr>
            <p:ph type="title"/>
          </p:nvPr>
        </p:nvSpPr>
        <p:spPr/>
        <p:txBody>
          <a:bodyPr/>
          <a:lstStyle/>
          <a:p>
            <a:r>
              <a:rPr lang="en-US" altLang="en-US" dirty="0"/>
              <a:t>Reminders</a:t>
            </a:r>
          </a:p>
        </p:txBody>
      </p:sp>
      <p:sp>
        <p:nvSpPr>
          <p:cNvPr id="6147" name="Content Placeholder 2">
            <a:extLst>
              <a:ext uri="{FF2B5EF4-FFF2-40B4-BE49-F238E27FC236}">
                <a16:creationId xmlns:a16="http://schemas.microsoft.com/office/drawing/2014/main" id="{802430DD-16C8-8B04-2567-72B599CC7AB8}"/>
              </a:ext>
            </a:extLst>
          </p:cNvPr>
          <p:cNvSpPr>
            <a:spLocks noGrp="1" noChangeArrowheads="1"/>
          </p:cNvSpPr>
          <p:nvPr>
            <p:ph idx="1"/>
          </p:nvPr>
        </p:nvSpPr>
        <p:spPr/>
        <p:txBody>
          <a:bodyPr/>
          <a:lstStyle/>
          <a:p>
            <a:r>
              <a:rPr lang="en-US" dirty="0"/>
              <a:t>Practice quizzes</a:t>
            </a:r>
          </a:p>
          <a:p>
            <a:r>
              <a:rPr lang="en-US" dirty="0"/>
              <a:t>Practice multiple choice questions</a:t>
            </a:r>
          </a:p>
          <a:p>
            <a:pPr lvl="1"/>
            <a:r>
              <a:rPr lang="en-US" dirty="0"/>
              <a:t>Not a great match…</a:t>
            </a:r>
          </a:p>
          <a:p>
            <a:r>
              <a:rPr lang="en-US" altLang="en-US" dirty="0"/>
              <a:t>HW 8, course evaluations due tonight</a:t>
            </a:r>
          </a:p>
          <a:p>
            <a:r>
              <a:rPr lang="en-US" altLang="en-US" dirty="0"/>
              <a:t>Optional Review sessions Sun/Tues 5/4pm</a:t>
            </a:r>
          </a:p>
          <a:p>
            <a:pPr lvl="1"/>
            <a:r>
              <a:rPr lang="en-US" altLang="en-US" dirty="0"/>
              <a:t>Optional Final Exam Discussion Board</a:t>
            </a:r>
          </a:p>
          <a:p>
            <a:pPr lvl="1"/>
            <a:endParaRPr lang="en-US" altLang="en-US" dirty="0"/>
          </a:p>
        </p:txBody>
      </p:sp>
      <p:sp>
        <p:nvSpPr>
          <p:cNvPr id="2" name="Rectangle 4">
            <a:extLst>
              <a:ext uri="{FF2B5EF4-FFF2-40B4-BE49-F238E27FC236}">
                <a16:creationId xmlns:a16="http://schemas.microsoft.com/office/drawing/2014/main" id="{033BD0D1-2AC4-E991-D597-4D37CE83B974}"/>
              </a:ext>
            </a:extLst>
          </p:cNvPr>
          <p:cNvSpPr>
            <a:spLocks noChangeArrowheads="1"/>
          </p:cNvSpPr>
          <p:nvPr/>
        </p:nvSpPr>
        <p:spPr bwMode="auto">
          <a:xfrm>
            <a:off x="685800" y="5083175"/>
            <a:ext cx="7543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800" dirty="0">
                <a:latin typeface="Times New Roman" panose="02020603050405020304" pitchFamily="18" charset="0"/>
              </a:rPr>
              <a:t>Last Piece of Advice</a:t>
            </a:r>
            <a:r>
              <a:rPr lang="en-US" altLang="en-US" sz="2000" dirty="0">
                <a:latin typeface="Times New Roman" panose="02020603050405020304" pitchFamily="18" charset="0"/>
              </a:rPr>
              <a:t>:</a:t>
            </a:r>
          </a:p>
        </p:txBody>
      </p:sp>
      <p:sp>
        <p:nvSpPr>
          <p:cNvPr id="3" name="Rectangle 2">
            <a:extLst>
              <a:ext uri="{FF2B5EF4-FFF2-40B4-BE49-F238E27FC236}">
                <a16:creationId xmlns:a16="http://schemas.microsoft.com/office/drawing/2014/main" id="{75607A54-23DE-9D36-8574-FE89AC12890D}"/>
              </a:ext>
            </a:extLst>
          </p:cNvPr>
          <p:cNvSpPr>
            <a:spLocks noChangeArrowheads="1"/>
          </p:cNvSpPr>
          <p:nvPr/>
        </p:nvSpPr>
        <p:spPr bwMode="auto">
          <a:xfrm>
            <a:off x="703263" y="5572125"/>
            <a:ext cx="7543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800">
                <a:latin typeface="Times New Roman" panose="02020603050405020304" pitchFamily="18" charset="0"/>
              </a:rPr>
              <a:t>About 18% of statistics are made up on the spot…</a:t>
            </a:r>
            <a:endParaRPr lang="en-US" altLang="en-US" sz="20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9BE71A8-BDA7-2AA5-445F-5ACF0355E44E}"/>
              </a:ext>
            </a:extLst>
          </p:cNvPr>
          <p:cNvSpPr>
            <a:spLocks noGrp="1" noChangeArrowheads="1"/>
          </p:cNvSpPr>
          <p:nvPr>
            <p:ph type="body" idx="1"/>
          </p:nvPr>
        </p:nvSpPr>
        <p:spPr>
          <a:xfrm>
            <a:off x="457200" y="609600"/>
            <a:ext cx="8229600" cy="4530725"/>
          </a:xfrm>
          <a:noFill/>
        </p:spPr>
        <p:txBody>
          <a:bodyPr/>
          <a:lstStyle/>
          <a:p>
            <a:pPr>
              <a:lnSpc>
                <a:spcPct val="90000"/>
              </a:lnSpc>
              <a:spcBef>
                <a:spcPct val="0"/>
              </a:spcBef>
              <a:buClrTx/>
              <a:buSzTx/>
              <a:buFontTx/>
              <a:buNone/>
            </a:pPr>
            <a:r>
              <a:rPr lang="en-US" altLang="en-US" sz="2500" dirty="0"/>
              <a:t>A small fire breaks out in the dean’s office in a waste basket. A physicist, a chemist, and a statistician come running to the rescue.  An argument ensues: The physicist argues that they should measure the heat of the fire, then apply sufficient cold to lower the temperature below the ignition point. The chemist argues they should assay the material in the wastebasket and identify a suitable reagent to neutralize the oxidation reaction.  The statistician, meanwhile, has been off setting fire to all the other wastebaskets in the office….</a:t>
            </a:r>
          </a:p>
          <a:p>
            <a:pPr>
              <a:lnSpc>
                <a:spcPct val="90000"/>
              </a:lnSpc>
              <a:buFont typeface="Wingdings" panose="05000000000000000000" pitchFamily="2" charset="2"/>
              <a:buNone/>
            </a:pPr>
            <a:endParaRPr lang="en-US" altLang="en-US" sz="2500" dirty="0"/>
          </a:p>
          <a:p>
            <a:pPr>
              <a:lnSpc>
                <a:spcPct val="90000"/>
              </a:lnSpc>
              <a:buFont typeface="Wingdings" panose="05000000000000000000" pitchFamily="2" charset="2"/>
              <a:buNone/>
            </a:pPr>
            <a:r>
              <a:rPr lang="en-US" altLang="en-US" sz="2500" dirty="0"/>
              <a:t>When confronted as to why he would do such a thing, he replied,</a:t>
            </a:r>
          </a:p>
          <a:p>
            <a:pPr>
              <a:lnSpc>
                <a:spcPct val="90000"/>
              </a:lnSpc>
              <a:buFont typeface="Wingdings" panose="05000000000000000000" pitchFamily="2" charset="2"/>
              <a:buNone/>
            </a:pPr>
            <a:r>
              <a:rPr lang="en-US" altLang="en-US" sz="2500" dirty="0"/>
              <a:t>“To get a large enough sample size, of course!”</a:t>
            </a:r>
          </a:p>
        </p:txBody>
      </p:sp>
      <p:graphicFrame>
        <p:nvGraphicFramePr>
          <p:cNvPr id="6147" name="Object 2">
            <a:extLst>
              <a:ext uri="{FF2B5EF4-FFF2-40B4-BE49-F238E27FC236}">
                <a16:creationId xmlns:a16="http://schemas.microsoft.com/office/drawing/2014/main" id="{82153A3E-D8B7-20A7-C5EF-F16D27F6784E}"/>
              </a:ext>
            </a:extLst>
          </p:cNvPr>
          <p:cNvGraphicFramePr>
            <a:graphicFrameLocks noChangeAspect="1"/>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name="Equation" r:id="rId2" imgW="114151" imgH="215619" progId="Equation.3">
                  <p:embed/>
                </p:oleObj>
              </mc:Choice>
              <mc:Fallback>
                <p:oleObj name="Equation" r:id="rId2" imgW="114151" imgH="215619" progId="Equation.3">
                  <p:embed/>
                  <p:pic>
                    <p:nvPicPr>
                      <p:cNvPr id="6147" name="Object 2">
                        <a:extLst>
                          <a:ext uri="{FF2B5EF4-FFF2-40B4-BE49-F238E27FC236}">
                            <a16:creationId xmlns:a16="http://schemas.microsoft.com/office/drawing/2014/main" id="{82153A3E-D8B7-20A7-C5EF-F16D27F678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819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819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819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B1517A0-2EBB-B1D3-11FE-926819D4180A}"/>
              </a:ext>
            </a:extLst>
          </p:cNvPr>
          <p:cNvSpPr>
            <a:spLocks noGrp="1" noChangeArrowheads="1"/>
          </p:cNvSpPr>
          <p:nvPr>
            <p:ph type="title"/>
          </p:nvPr>
        </p:nvSpPr>
        <p:spPr/>
        <p:txBody>
          <a:bodyPr/>
          <a:lstStyle/>
          <a:p>
            <a:r>
              <a:rPr lang="en-US" altLang="en-US"/>
              <a:t>Last Time – Paired Data - Categorical</a:t>
            </a:r>
          </a:p>
        </p:txBody>
      </p:sp>
      <p:sp>
        <p:nvSpPr>
          <p:cNvPr id="7171" name="Content Placeholder 2">
            <a:extLst>
              <a:ext uri="{FF2B5EF4-FFF2-40B4-BE49-F238E27FC236}">
                <a16:creationId xmlns:a16="http://schemas.microsoft.com/office/drawing/2014/main" id="{469E6258-92F6-D1AE-B70C-AF03B5306C4D}"/>
              </a:ext>
            </a:extLst>
          </p:cNvPr>
          <p:cNvSpPr>
            <a:spLocks noGrp="1" noChangeArrowheads="1"/>
          </p:cNvSpPr>
          <p:nvPr>
            <p:ph idx="1"/>
          </p:nvPr>
        </p:nvSpPr>
        <p:spPr/>
        <p:txBody>
          <a:bodyPr>
            <a:normAutofit fontScale="92500" lnSpcReduction="10000"/>
          </a:bodyPr>
          <a:lstStyle/>
          <a:p>
            <a:r>
              <a:rPr lang="en-US" altLang="en-US" dirty="0"/>
              <a:t>Remove the “ties”</a:t>
            </a:r>
          </a:p>
          <a:p>
            <a:r>
              <a:rPr lang="en-US" altLang="en-US" dirty="0"/>
              <a:t>Sample size = number of observations that differed on the two treatments</a:t>
            </a:r>
          </a:p>
          <a:p>
            <a:r>
              <a:rPr lang="en-US" altLang="en-US" dirty="0"/>
              <a:t>X = number of observations in favor of “response 1” </a:t>
            </a:r>
          </a:p>
          <a:p>
            <a:r>
              <a:rPr lang="en-US" altLang="en-US" dirty="0"/>
              <a:t>p-value = P(X </a:t>
            </a:r>
            <a:r>
              <a:rPr lang="en-US" altLang="en-US" u="sng" dirty="0">
                <a:solidFill>
                  <a:srgbClr val="FF0000"/>
                </a:solidFill>
              </a:rPr>
              <a:t>&gt;</a:t>
            </a:r>
            <a:r>
              <a:rPr lang="en-US" altLang="en-US" dirty="0"/>
              <a:t> observed assuming </a:t>
            </a:r>
            <a:r>
              <a:rPr lang="en-US" altLang="en-US" dirty="0">
                <a:latin typeface="Symbol" panose="05050102010706020507" pitchFamily="18" charset="2"/>
              </a:rPr>
              <a:t>p</a:t>
            </a:r>
            <a:r>
              <a:rPr lang="en-US" altLang="en-US" dirty="0"/>
              <a:t> = 0.5)</a:t>
            </a:r>
          </a:p>
          <a:p>
            <a:pPr lvl="1"/>
            <a:r>
              <a:rPr lang="en-US" altLang="en-US" dirty="0"/>
              <a:t>May consider a normal approximation if have at least 10 observations in each category</a:t>
            </a:r>
          </a:p>
          <a:p>
            <a:pPr lvl="1"/>
            <a:r>
              <a:rPr lang="en-US" altLang="en-US" dirty="0"/>
              <a:t>Use normal or binomial confidence intervals for </a:t>
            </a:r>
            <a:r>
              <a:rPr lang="en-US" altLang="en-US" dirty="0">
                <a:latin typeface="Symbol" panose="05050102010706020507" pitchFamily="18" charset="2"/>
              </a:rPr>
              <a:t>p</a:t>
            </a:r>
            <a:r>
              <a:rPr lang="en-US" altLang="en-US" dirty="0"/>
              <a:t> </a:t>
            </a:r>
          </a:p>
          <a:p>
            <a:r>
              <a:rPr lang="en-US" altLang="en-US" dirty="0"/>
              <a:t>Often called </a:t>
            </a:r>
            <a:r>
              <a:rPr lang="en-US" altLang="en-US" dirty="0" err="1"/>
              <a:t>McNemar’s</a:t>
            </a:r>
            <a:r>
              <a:rPr lang="en-US" altLang="en-US" dirty="0"/>
              <a:t> Test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045C3-9FE6-6535-99BA-6BFB532A688F}"/>
              </a:ext>
            </a:extLst>
          </p:cNvPr>
          <p:cNvSpPr>
            <a:spLocks noGrp="1"/>
          </p:cNvSpPr>
          <p:nvPr>
            <p:ph type="title"/>
          </p:nvPr>
        </p:nvSpPr>
        <p:spPr/>
        <p:txBody>
          <a:bodyPr/>
          <a:lstStyle/>
          <a:p>
            <a:r>
              <a:rPr lang="en-US" dirty="0"/>
              <a:t>Practice Questions for this week</a:t>
            </a:r>
          </a:p>
        </p:txBody>
      </p:sp>
      <p:sp>
        <p:nvSpPr>
          <p:cNvPr id="3" name="Content Placeholder 2">
            <a:extLst>
              <a:ext uri="{FF2B5EF4-FFF2-40B4-BE49-F238E27FC236}">
                <a16:creationId xmlns:a16="http://schemas.microsoft.com/office/drawing/2014/main" id="{4D28054B-89D4-A612-5D89-3EA8F6B204AC}"/>
              </a:ext>
            </a:extLst>
          </p:cNvPr>
          <p:cNvSpPr>
            <a:spLocks noGrp="1"/>
          </p:cNvSpPr>
          <p:nvPr>
            <p:ph idx="1"/>
          </p:nvPr>
        </p:nvSpPr>
        <p:spPr/>
        <p:txBody>
          <a:bodyPr/>
          <a:lstStyle/>
          <a:p>
            <a:r>
              <a:rPr lang="en-US" dirty="0"/>
              <a:t>Remember to review comments even if 5/5!</a:t>
            </a:r>
          </a:p>
        </p:txBody>
      </p:sp>
    </p:spTree>
    <p:extLst>
      <p:ext uri="{BB962C8B-B14F-4D97-AF65-F5344CB8AC3E}">
        <p14:creationId xmlns:p14="http://schemas.microsoft.com/office/powerpoint/2010/main" val="1332196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434AF-9118-23BE-BB53-E38BEA4DA68E}"/>
              </a:ext>
            </a:extLst>
          </p:cNvPr>
          <p:cNvSpPr>
            <a:spLocks noGrp="1"/>
          </p:cNvSpPr>
          <p:nvPr>
            <p:ph type="title"/>
          </p:nvPr>
        </p:nvSpPr>
        <p:spPr/>
        <p:txBody>
          <a:bodyPr/>
          <a:lstStyle/>
          <a:p>
            <a:r>
              <a:rPr lang="en-US" dirty="0"/>
              <a:t>Practice questions: 4.9B</a:t>
            </a:r>
          </a:p>
        </p:txBody>
      </p:sp>
      <p:sp>
        <p:nvSpPr>
          <p:cNvPr id="3" name="Content Placeholder 2">
            <a:extLst>
              <a:ext uri="{FF2B5EF4-FFF2-40B4-BE49-F238E27FC236}">
                <a16:creationId xmlns:a16="http://schemas.microsoft.com/office/drawing/2014/main" id="{103883C8-340E-962A-7E8B-EE3E20D8769C}"/>
              </a:ext>
            </a:extLst>
          </p:cNvPr>
          <p:cNvSpPr>
            <a:spLocks noGrp="1"/>
          </p:cNvSpPr>
          <p:nvPr>
            <p:ph idx="1"/>
          </p:nvPr>
        </p:nvSpPr>
        <p:spPr>
          <a:xfrm>
            <a:off x="457200" y="1447800"/>
            <a:ext cx="8229600" cy="4530725"/>
          </a:xfrm>
        </p:spPr>
        <p:txBody>
          <a:bodyPr>
            <a:normAutofit fontScale="92500" lnSpcReduction="10000"/>
          </a:bodyPr>
          <a:lstStyle/>
          <a:p>
            <a:r>
              <a:rPr lang="en-US" dirty="0"/>
              <a:t>Calculate the differences: 0.199</a:t>
            </a:r>
          </a:p>
          <a:p>
            <a:pPr lvl="1"/>
            <a:r>
              <a:rPr lang="en-US" dirty="0"/>
              <a:t>Stacked vs. unstacked data</a:t>
            </a:r>
          </a:p>
          <a:p>
            <a:r>
              <a:rPr lang="en-US" dirty="0"/>
              <a:t>Validity conditions for CI: Needed to address both the sample size and the distribution of the differences</a:t>
            </a:r>
          </a:p>
          <a:p>
            <a:pPr lvl="1"/>
            <a:endParaRPr lang="en-US" dirty="0"/>
          </a:p>
          <a:p>
            <a:pPr lvl="1"/>
            <a:endParaRPr lang="en-US" dirty="0"/>
          </a:p>
          <a:p>
            <a:pPr lvl="1"/>
            <a:endParaRPr lang="en-US" dirty="0"/>
          </a:p>
          <a:p>
            <a:r>
              <a:rPr lang="en-US" dirty="0"/>
              <a:t>Confidence interval</a:t>
            </a:r>
          </a:p>
          <a:p>
            <a:pPr lvl="2"/>
            <a:r>
              <a:rPr lang="en-US" dirty="0"/>
              <a:t>Mean difference vs. Difference</a:t>
            </a:r>
          </a:p>
          <a:p>
            <a:pPr lvl="2"/>
            <a:r>
              <a:rPr lang="en-US" dirty="0"/>
              <a:t>This population of twins</a:t>
            </a:r>
          </a:p>
        </p:txBody>
      </p:sp>
      <p:pic>
        <p:nvPicPr>
          <p:cNvPr id="5" name="Picture 4">
            <a:extLst>
              <a:ext uri="{FF2B5EF4-FFF2-40B4-BE49-F238E27FC236}">
                <a16:creationId xmlns:a16="http://schemas.microsoft.com/office/drawing/2014/main" id="{0EB9F3CE-C778-7626-5CB4-2AC9D4466974}"/>
              </a:ext>
            </a:extLst>
          </p:cNvPr>
          <p:cNvPicPr>
            <a:picLocks noChangeAspect="1"/>
          </p:cNvPicPr>
          <p:nvPr/>
        </p:nvPicPr>
        <p:blipFill>
          <a:blip r:embed="rId2"/>
          <a:stretch>
            <a:fillRect/>
          </a:stretch>
        </p:blipFill>
        <p:spPr>
          <a:xfrm>
            <a:off x="6400800" y="254001"/>
            <a:ext cx="2562225" cy="1803400"/>
          </a:xfrm>
          <a:prstGeom prst="rect">
            <a:avLst/>
          </a:prstGeom>
        </p:spPr>
      </p:pic>
      <p:pic>
        <p:nvPicPr>
          <p:cNvPr id="7" name="Picture 6">
            <a:extLst>
              <a:ext uri="{FF2B5EF4-FFF2-40B4-BE49-F238E27FC236}">
                <a16:creationId xmlns:a16="http://schemas.microsoft.com/office/drawing/2014/main" id="{4485479C-8263-5CAD-F3C3-AA5F43DF7A60}"/>
              </a:ext>
            </a:extLst>
          </p:cNvPr>
          <p:cNvPicPr>
            <a:picLocks noChangeAspect="1"/>
          </p:cNvPicPr>
          <p:nvPr/>
        </p:nvPicPr>
        <p:blipFill>
          <a:blip r:embed="rId3"/>
          <a:stretch>
            <a:fillRect/>
          </a:stretch>
        </p:blipFill>
        <p:spPr>
          <a:xfrm>
            <a:off x="1085850" y="3505200"/>
            <a:ext cx="3581400" cy="616632"/>
          </a:xfrm>
          <a:prstGeom prst="rect">
            <a:avLst/>
          </a:prstGeom>
        </p:spPr>
      </p:pic>
      <p:pic>
        <p:nvPicPr>
          <p:cNvPr id="9" name="Picture 8">
            <a:extLst>
              <a:ext uri="{FF2B5EF4-FFF2-40B4-BE49-F238E27FC236}">
                <a16:creationId xmlns:a16="http://schemas.microsoft.com/office/drawing/2014/main" id="{138FF55B-BFEF-D47B-AB9A-1A96FD312715}"/>
              </a:ext>
            </a:extLst>
          </p:cNvPr>
          <p:cNvPicPr>
            <a:picLocks noChangeAspect="1"/>
          </p:cNvPicPr>
          <p:nvPr/>
        </p:nvPicPr>
        <p:blipFill>
          <a:blip r:embed="rId4"/>
          <a:stretch>
            <a:fillRect/>
          </a:stretch>
        </p:blipFill>
        <p:spPr>
          <a:xfrm>
            <a:off x="5410200" y="3366567"/>
            <a:ext cx="2647950" cy="1773398"/>
          </a:xfrm>
          <a:prstGeom prst="rect">
            <a:avLst/>
          </a:prstGeom>
        </p:spPr>
      </p:pic>
      <p:pic>
        <p:nvPicPr>
          <p:cNvPr id="11" name="Picture 10">
            <a:extLst>
              <a:ext uri="{FF2B5EF4-FFF2-40B4-BE49-F238E27FC236}">
                <a16:creationId xmlns:a16="http://schemas.microsoft.com/office/drawing/2014/main" id="{7BB679DC-6B0E-6E9D-64E4-D1DB5A2651B1}"/>
              </a:ext>
            </a:extLst>
          </p:cNvPr>
          <p:cNvPicPr>
            <a:picLocks noChangeAspect="1"/>
          </p:cNvPicPr>
          <p:nvPr/>
        </p:nvPicPr>
        <p:blipFill>
          <a:blip r:embed="rId5"/>
          <a:stretch>
            <a:fillRect/>
          </a:stretch>
        </p:blipFill>
        <p:spPr>
          <a:xfrm>
            <a:off x="1871662" y="1295400"/>
            <a:ext cx="5400675" cy="3962400"/>
          </a:xfrm>
          <a:prstGeom prst="rect">
            <a:avLst/>
          </a:prstGeom>
        </p:spPr>
      </p:pic>
      <p:pic>
        <p:nvPicPr>
          <p:cNvPr id="6" name="Picture 5">
            <a:extLst>
              <a:ext uri="{FF2B5EF4-FFF2-40B4-BE49-F238E27FC236}">
                <a16:creationId xmlns:a16="http://schemas.microsoft.com/office/drawing/2014/main" id="{EFC9ACD0-6975-90E5-AF71-BEA96CD2D810}"/>
              </a:ext>
            </a:extLst>
          </p:cNvPr>
          <p:cNvPicPr>
            <a:picLocks noChangeAspect="1"/>
          </p:cNvPicPr>
          <p:nvPr/>
        </p:nvPicPr>
        <p:blipFill>
          <a:blip r:embed="rId6"/>
          <a:stretch>
            <a:fillRect/>
          </a:stretch>
        </p:blipFill>
        <p:spPr>
          <a:xfrm>
            <a:off x="838200" y="5296528"/>
            <a:ext cx="6048375" cy="7524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6638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05055-F607-34E3-9590-5892FAEA059C}"/>
              </a:ext>
            </a:extLst>
          </p:cNvPr>
          <p:cNvSpPr>
            <a:spLocks noGrp="1"/>
          </p:cNvSpPr>
          <p:nvPr>
            <p:ph type="title"/>
          </p:nvPr>
        </p:nvSpPr>
        <p:spPr/>
        <p:txBody>
          <a:bodyPr/>
          <a:lstStyle/>
          <a:p>
            <a:r>
              <a:rPr lang="en-US" dirty="0"/>
              <a:t>Practice questions: 4.11</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EE5BB57-72A0-D42A-0D49-30C8831B6123}"/>
                  </a:ext>
                </a:extLst>
              </p:cNvPr>
              <p:cNvSpPr>
                <a:spLocks noGrp="1"/>
              </p:cNvSpPr>
              <p:nvPr>
                <p:ph idx="1"/>
              </p:nvPr>
            </p:nvSpPr>
            <p:spPr/>
            <p:txBody>
              <a:bodyPr>
                <a:normAutofit fontScale="92500" lnSpcReduction="10000"/>
              </a:bodyPr>
              <a:lstStyle/>
              <a:p>
                <a:r>
                  <a:rPr lang="en-US" dirty="0"/>
                  <a:t>(a) Need to be able to compare the children to themselves, “maintain the pairing”</a:t>
                </a:r>
              </a:p>
              <a:p>
                <a:r>
                  <a:rPr lang="en-US" dirty="0"/>
                  <a:t>Parameter: </a:t>
                </a:r>
                <a:r>
                  <a:rPr lang="en-US" dirty="0">
                    <a:latin typeface="Symbol" panose="05050102010706020507" pitchFamily="18" charset="2"/>
                  </a:rPr>
                  <a:t>p</a:t>
                </a:r>
                <a:r>
                  <a:rPr lang="en-US" dirty="0"/>
                  <a:t> = probability that for children that only escape to one alarm, it’s the mom’s voice (“non-ties”)</a:t>
                </a:r>
              </a:p>
              <a:p>
                <a:pPr lvl="1"/>
                <a:r>
                  <a:rPr lang="en-US" dirty="0"/>
                  <a:t>“Success” = escape to mom’s voice and not conv</a:t>
                </a:r>
              </a:p>
              <a:p>
                <a:pPr lvl="1"/>
                <a:r>
                  <a:rPr lang="en-US" dirty="0"/>
                  <a:t>Or</a:t>
                </a:r>
                <a14:m>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𝜋</m:t>
                        </m:r>
                      </m:e>
                      <m:sub>
                        <m:r>
                          <a:rPr lang="en-US" b="0" i="1" smtClean="0">
                            <a:latin typeface="Cambria Math" panose="02040503050406030204" pitchFamily="18" charset="0"/>
                          </a:rPr>
                          <m:t>𝑚𝑜𝑚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𝜋</m:t>
                        </m:r>
                      </m:e>
                      <m:sub>
                        <m:r>
                          <a:rPr lang="en-US" b="0" i="1" smtClean="0">
                            <a:latin typeface="Cambria Math" panose="02040503050406030204" pitchFamily="18" charset="0"/>
                          </a:rPr>
                          <m:t>𝑐𝑜𝑛𝑣</m:t>
                        </m:r>
                      </m:sub>
                    </m:sSub>
                  </m:oMath>
                </a14:m>
                <a:endParaRPr lang="en-US" dirty="0"/>
              </a:p>
              <a:p>
                <a:r>
                  <a:rPr lang="en-US" dirty="0"/>
                  <a:t>“State your conclusions”</a:t>
                </a:r>
              </a:p>
              <a:p>
                <a:pPr lvl="1"/>
                <a:r>
                  <a:rPr lang="en-US" dirty="0"/>
                  <a:t>Significance (Ha), Estimation, Causation, Generalizability</a:t>
                </a:r>
              </a:p>
              <a:p>
                <a:pPr lvl="1"/>
                <a:r>
                  <a:rPr lang="en-US" dirty="0"/>
                  <a:t>Don’t stop with “reject null hypothesis”</a:t>
                </a:r>
              </a:p>
              <a:p>
                <a:pPr lvl="1"/>
                <a:endParaRPr lang="en-US" dirty="0"/>
              </a:p>
            </p:txBody>
          </p:sp>
        </mc:Choice>
        <mc:Fallback>
          <p:sp>
            <p:nvSpPr>
              <p:cNvPr id="3" name="Content Placeholder 2">
                <a:extLst>
                  <a:ext uri="{FF2B5EF4-FFF2-40B4-BE49-F238E27FC236}">
                    <a16:creationId xmlns:a16="http://schemas.microsoft.com/office/drawing/2014/main" id="{DEE5BB57-72A0-D42A-0D49-30C8831B6123}"/>
                  </a:ext>
                </a:extLst>
              </p:cNvPr>
              <p:cNvSpPr>
                <a:spLocks noGrp="1" noRot="1" noChangeAspect="1" noMove="1" noResize="1" noEditPoints="1" noAdjustHandles="1" noChangeArrowheads="1" noChangeShapeType="1" noTextEdit="1"/>
              </p:cNvSpPr>
              <p:nvPr>
                <p:ph idx="1"/>
              </p:nvPr>
            </p:nvSpPr>
            <p:spPr>
              <a:blipFill>
                <a:blip r:embed="rId2"/>
                <a:stretch>
                  <a:fillRect l="-444" t="-2423" b="-2557"/>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9F571C63-389A-4A9F-0767-441A40BDA83D}"/>
              </a:ext>
            </a:extLst>
          </p:cNvPr>
          <p:cNvPicPr>
            <a:picLocks noChangeAspect="1"/>
          </p:cNvPicPr>
          <p:nvPr/>
        </p:nvPicPr>
        <p:blipFill>
          <a:blip r:embed="rId3"/>
          <a:stretch>
            <a:fillRect/>
          </a:stretch>
        </p:blipFill>
        <p:spPr>
          <a:xfrm>
            <a:off x="3657600" y="1219200"/>
            <a:ext cx="4600575" cy="1438275"/>
          </a:xfrm>
          <a:prstGeom prst="rect">
            <a:avLst/>
          </a:prstGeom>
        </p:spPr>
      </p:pic>
      <p:sp>
        <p:nvSpPr>
          <p:cNvPr id="6" name="Oval 5">
            <a:extLst>
              <a:ext uri="{FF2B5EF4-FFF2-40B4-BE49-F238E27FC236}">
                <a16:creationId xmlns:a16="http://schemas.microsoft.com/office/drawing/2014/main" id="{57E3B0CC-3A75-D80C-99C4-D8AC3976BB56}"/>
              </a:ext>
            </a:extLst>
          </p:cNvPr>
          <p:cNvSpPr/>
          <p:nvPr/>
        </p:nvSpPr>
        <p:spPr>
          <a:xfrm rot="-900000">
            <a:off x="5235962" y="1679275"/>
            <a:ext cx="1447800" cy="517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603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EA5DB-764B-09D4-5C59-CB8BE9FFB7E0}"/>
              </a:ext>
            </a:extLst>
          </p:cNvPr>
          <p:cNvSpPr>
            <a:spLocks noGrp="1"/>
          </p:cNvSpPr>
          <p:nvPr>
            <p:ph type="title"/>
          </p:nvPr>
        </p:nvSpPr>
        <p:spPr/>
        <p:txBody>
          <a:bodyPr/>
          <a:lstStyle/>
          <a:p>
            <a:r>
              <a:rPr lang="en-US" dirty="0"/>
              <a:t>Practice questions: 4.11</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CC67684-4DD7-B09C-34CA-830ACD62BAEB}"/>
                  </a:ext>
                </a:extLst>
              </p:cNvPr>
              <p:cNvSpPr>
                <a:spLocks noGrp="1"/>
              </p:cNvSpPr>
              <p:nvPr>
                <p:ph idx="1"/>
              </p:nvPr>
            </p:nvSpPr>
            <p:spPr/>
            <p:txBody>
              <a:bodyPr>
                <a:normAutofit/>
              </a:bodyPr>
              <a:lstStyle/>
              <a:p>
                <a:r>
                  <a:rPr lang="en-US" dirty="0"/>
                  <a:t>Good simulation descriptions</a:t>
                </a:r>
              </a:p>
              <a:p>
                <a:r>
                  <a:rPr lang="en-US" dirty="0"/>
                  <a:t>Make sure comparison is clear</a:t>
                </a:r>
              </a:p>
              <a:p>
                <a:pPr lvl="1"/>
                <a:r>
                  <a:rPr lang="en-US" dirty="0"/>
                  <a:t>Not as good: Kids are more likely to escape with the mom’s voice</a:t>
                </a:r>
              </a:p>
              <a:p>
                <a:pPr lvl="1"/>
                <a:r>
                  <a:rPr lang="en-US" dirty="0"/>
                  <a:t>Is ok to think in terms of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𝜋</m:t>
                        </m:r>
                      </m:e>
                      <m:sub>
                        <m:r>
                          <a:rPr lang="en-US" b="0" i="1" smtClean="0">
                            <a:latin typeface="Cambria Math" panose="02040503050406030204" pitchFamily="18" charset="0"/>
                          </a:rPr>
                          <m:t>𝑚𝑜𝑚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𝜋</m:t>
                        </m:r>
                      </m:e>
                      <m:sub>
                        <m:r>
                          <a:rPr lang="en-US" b="0" i="1" smtClean="0">
                            <a:latin typeface="Cambria Math" panose="02040503050406030204" pitchFamily="18" charset="0"/>
                          </a:rPr>
                          <m:t>𝑐𝑜𝑛𝑣</m:t>
                        </m:r>
                      </m:sub>
                    </m:sSub>
                    <m:r>
                      <a:rPr lang="en-US" b="0" i="1" smtClean="0">
                        <a:latin typeface="Cambria Math" panose="02040503050406030204" pitchFamily="18" charset="0"/>
                      </a:rPr>
                      <m:t>=0</m:t>
                    </m:r>
                  </m:oMath>
                </a14:m>
                <a:r>
                  <a:rPr lang="en-US" dirty="0"/>
                  <a:t> as long as you remember these are </a:t>
                </a:r>
                <a:r>
                  <a:rPr lang="en-US" i="1" dirty="0"/>
                  <a:t>paired samples</a:t>
                </a:r>
                <a:endParaRPr lang="en-US" dirty="0"/>
              </a:p>
              <a:p>
                <a:r>
                  <a:rPr lang="en-US" dirty="0"/>
                  <a:t>Be able to pick out simulation-based vs. exact vs. theory-based p-value</a:t>
                </a:r>
              </a:p>
              <a:p>
                <a:r>
                  <a:rPr lang="en-US" dirty="0"/>
                  <a:t>Evidence vs. Convincing evidence</a:t>
                </a:r>
              </a:p>
            </p:txBody>
          </p:sp>
        </mc:Choice>
        <mc:Fallback>
          <p:sp>
            <p:nvSpPr>
              <p:cNvPr id="3" name="Content Placeholder 2">
                <a:extLst>
                  <a:ext uri="{FF2B5EF4-FFF2-40B4-BE49-F238E27FC236}">
                    <a16:creationId xmlns:a16="http://schemas.microsoft.com/office/drawing/2014/main" id="{ACC67684-4DD7-B09C-34CA-830ACD62BAEB}"/>
                  </a:ext>
                </a:extLst>
              </p:cNvPr>
              <p:cNvSpPr>
                <a:spLocks noGrp="1" noRot="1" noChangeAspect="1" noMove="1" noResize="1" noEditPoints="1" noAdjustHandles="1" noChangeArrowheads="1" noChangeShapeType="1" noTextEdit="1"/>
              </p:cNvSpPr>
              <p:nvPr>
                <p:ph idx="1"/>
              </p:nvPr>
            </p:nvSpPr>
            <p:spPr>
              <a:blipFill>
                <a:blip r:embed="rId2"/>
                <a:stretch>
                  <a:fillRect l="-593" t="-1750" b="-1077"/>
                </a:stretch>
              </a:blipFill>
            </p:spPr>
            <p:txBody>
              <a:bodyPr/>
              <a:lstStyle/>
              <a:p>
                <a:r>
                  <a:rPr lang="en-US">
                    <a:noFill/>
                  </a:rPr>
                  <a:t> </a:t>
                </a:r>
              </a:p>
            </p:txBody>
          </p:sp>
        </mc:Fallback>
      </mc:AlternateContent>
    </p:spTree>
    <p:extLst>
      <p:ext uri="{BB962C8B-B14F-4D97-AF65-F5344CB8AC3E}">
        <p14:creationId xmlns:p14="http://schemas.microsoft.com/office/powerpoint/2010/main" val="1035442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0948-64E1-6067-C848-4EB0367F6F01}"/>
              </a:ext>
            </a:extLst>
          </p:cNvPr>
          <p:cNvSpPr>
            <a:spLocks noGrp="1"/>
          </p:cNvSpPr>
          <p:nvPr>
            <p:ph type="title"/>
          </p:nvPr>
        </p:nvSpPr>
        <p:spPr/>
        <p:txBody>
          <a:bodyPr/>
          <a:lstStyle/>
          <a:p>
            <a:r>
              <a:rPr lang="en-US" dirty="0"/>
              <a:t>HW 8</a:t>
            </a:r>
          </a:p>
        </p:txBody>
      </p:sp>
      <p:sp>
        <p:nvSpPr>
          <p:cNvPr id="3" name="Content Placeholder 2">
            <a:extLst>
              <a:ext uri="{FF2B5EF4-FFF2-40B4-BE49-F238E27FC236}">
                <a16:creationId xmlns:a16="http://schemas.microsoft.com/office/drawing/2014/main" id="{51DD54A1-5F0F-5975-BEAE-1EE4246257C7}"/>
              </a:ext>
            </a:extLst>
          </p:cNvPr>
          <p:cNvSpPr>
            <a:spLocks noGrp="1"/>
          </p:cNvSpPr>
          <p:nvPr>
            <p:ph idx="1"/>
          </p:nvPr>
        </p:nvSpPr>
        <p:spPr/>
        <p:txBody>
          <a:bodyPr/>
          <a:lstStyle/>
          <a:p>
            <a:r>
              <a:rPr lang="en-US" dirty="0"/>
              <a:t>Due Tonight/Sat…</a:t>
            </a:r>
          </a:p>
          <a:p>
            <a:pPr lvl="1"/>
            <a:r>
              <a:rPr lang="en-US" dirty="0"/>
              <a:t>Solutions posted Sun am</a:t>
            </a:r>
          </a:p>
          <a:p>
            <a:r>
              <a:rPr lang="en-US" dirty="0"/>
              <a:t>Course evaluations due tonight!</a:t>
            </a:r>
          </a:p>
          <a:p>
            <a:pPr lvl="1"/>
            <a:r>
              <a:rPr lang="en-US" dirty="0"/>
              <a:t>Focus group opportunity early next quarter</a:t>
            </a:r>
          </a:p>
        </p:txBody>
      </p:sp>
    </p:spTree>
    <p:extLst>
      <p:ext uri="{BB962C8B-B14F-4D97-AF65-F5344CB8AC3E}">
        <p14:creationId xmlns:p14="http://schemas.microsoft.com/office/powerpoint/2010/main" val="209836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39A01-C2B6-835B-7843-B090ADBC311E}"/>
              </a:ext>
            </a:extLst>
          </p:cNvPr>
          <p:cNvSpPr>
            <a:spLocks noGrp="1"/>
          </p:cNvSpPr>
          <p:nvPr>
            <p:ph type="title"/>
          </p:nvPr>
        </p:nvSpPr>
        <p:spPr/>
        <p:txBody>
          <a:bodyPr/>
          <a:lstStyle/>
          <a:p>
            <a:r>
              <a:rPr lang="en-US" dirty="0"/>
              <a:t>Final Exam</a:t>
            </a:r>
          </a:p>
        </p:txBody>
      </p:sp>
      <p:sp>
        <p:nvSpPr>
          <p:cNvPr id="3" name="Content Placeholder 2">
            <a:extLst>
              <a:ext uri="{FF2B5EF4-FFF2-40B4-BE49-F238E27FC236}">
                <a16:creationId xmlns:a16="http://schemas.microsoft.com/office/drawing/2014/main" id="{42DA2B2E-B646-D419-49C4-6644F664150A}"/>
              </a:ext>
            </a:extLst>
          </p:cNvPr>
          <p:cNvSpPr>
            <a:spLocks noGrp="1"/>
          </p:cNvSpPr>
          <p:nvPr>
            <p:ph idx="1"/>
          </p:nvPr>
        </p:nvSpPr>
        <p:spPr/>
        <p:txBody>
          <a:bodyPr>
            <a:normAutofit fontScale="92500"/>
          </a:bodyPr>
          <a:lstStyle/>
          <a:p>
            <a:r>
              <a:rPr lang="en-US" dirty="0"/>
              <a:t>3 pages of notes</a:t>
            </a:r>
          </a:p>
          <a:p>
            <a:pPr lvl="1"/>
            <a:r>
              <a:rPr lang="en-US" dirty="0"/>
              <a:t>Can include “overview of statistical procedures” handout??</a:t>
            </a:r>
          </a:p>
          <a:p>
            <a:r>
              <a:rPr lang="en-US" dirty="0"/>
              <a:t>Performance assessment</a:t>
            </a:r>
          </a:p>
          <a:p>
            <a:pPr lvl="1"/>
            <a:r>
              <a:rPr lang="en-US" dirty="0"/>
              <a:t>Think “big picture”: how design a study, how explore data, test/intervals, conclusions, critique, extend</a:t>
            </a:r>
          </a:p>
          <a:p>
            <a:pPr lvl="1"/>
            <a:r>
              <a:rPr lang="en-US" dirty="0"/>
              <a:t>Will be expected to use the computers</a:t>
            </a:r>
          </a:p>
          <a:p>
            <a:pPr lvl="2"/>
            <a:r>
              <a:rPr lang="en-US" dirty="0"/>
              <a:t>Typing in longer answers</a:t>
            </a:r>
          </a:p>
          <a:p>
            <a:pPr lvl="2"/>
            <a:r>
              <a:rPr lang="en-US" dirty="0"/>
              <a:t>Carrying out an analysis (but I can often help if ask a “this isn’t working” question) in R or applet</a:t>
            </a:r>
          </a:p>
          <a:p>
            <a:pPr lvl="2"/>
            <a:r>
              <a:rPr lang="en-US" dirty="0"/>
              <a:t>Uploading screen shot</a:t>
            </a:r>
          </a:p>
        </p:txBody>
      </p:sp>
      <p:sp>
        <p:nvSpPr>
          <p:cNvPr id="4" name="TextBox 3">
            <a:extLst>
              <a:ext uri="{FF2B5EF4-FFF2-40B4-BE49-F238E27FC236}">
                <a16:creationId xmlns:a16="http://schemas.microsoft.com/office/drawing/2014/main" id="{5893FC41-B94E-2B99-3FDA-FDD7CFA81557}"/>
              </a:ext>
            </a:extLst>
          </p:cNvPr>
          <p:cNvSpPr txBox="1"/>
          <p:nvPr/>
        </p:nvSpPr>
        <p:spPr>
          <a:xfrm>
            <a:off x="4572000" y="344269"/>
            <a:ext cx="3124200" cy="646331"/>
          </a:xfrm>
          <a:prstGeom prst="rect">
            <a:avLst/>
          </a:prstGeom>
          <a:noFill/>
        </p:spPr>
        <p:txBody>
          <a:bodyPr wrap="square" rtlCol="0">
            <a:spAutoFit/>
          </a:bodyPr>
          <a:lstStyle/>
          <a:p>
            <a:r>
              <a:rPr lang="en-US" dirty="0"/>
              <a:t>Anyone else want to switch Mon </a:t>
            </a:r>
            <a:r>
              <a:rPr lang="en-US" dirty="0">
                <a:sym typeface="Symbol" panose="05050102010706020507" pitchFamily="18" charset="2"/>
              </a:rPr>
              <a:t> Wed?</a:t>
            </a:r>
            <a:endParaRPr lang="en-US" dirty="0"/>
          </a:p>
        </p:txBody>
      </p:sp>
    </p:spTree>
    <p:extLst>
      <p:ext uri="{BB962C8B-B14F-4D97-AF65-F5344CB8AC3E}">
        <p14:creationId xmlns:p14="http://schemas.microsoft.com/office/powerpoint/2010/main" val="46386214"/>
      </p:ext>
    </p:extLst>
  </p:cSld>
  <p:clrMapOvr>
    <a:masterClrMapping/>
  </p:clrMapOvr>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23445</TotalTime>
  <Words>973</Words>
  <Application>Microsoft Office PowerPoint</Application>
  <PresentationFormat>On-screen Show (4:3)</PresentationFormat>
  <Paragraphs>120</Paragraphs>
  <Slides>16</Slides>
  <Notes>2</Notes>
  <HiddenSlides>4</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vt:lpstr>
      <vt:lpstr>Calibri</vt:lpstr>
      <vt:lpstr>Cambria Math</vt:lpstr>
      <vt:lpstr>Garamond</vt:lpstr>
      <vt:lpstr>Symbol</vt:lpstr>
      <vt:lpstr>Times New Roman</vt:lpstr>
      <vt:lpstr>Wingdings</vt:lpstr>
      <vt:lpstr>Default Theme</vt:lpstr>
      <vt:lpstr>Equation</vt:lpstr>
      <vt:lpstr>Stat 301 – Day 38</vt:lpstr>
      <vt:lpstr>PowerPoint Presentation</vt:lpstr>
      <vt:lpstr>Last Time – Paired Data - Categorical</vt:lpstr>
      <vt:lpstr>Practice Questions for this week</vt:lpstr>
      <vt:lpstr>Practice questions: 4.9B</vt:lpstr>
      <vt:lpstr>Practice questions: 4.11</vt:lpstr>
      <vt:lpstr>Practice questions: 4.11</vt:lpstr>
      <vt:lpstr>HW 8</vt:lpstr>
      <vt:lpstr>Final Exam</vt:lpstr>
      <vt:lpstr>Case Study – The Biggest Loser</vt:lpstr>
      <vt:lpstr>HW 7 highlights</vt:lpstr>
      <vt:lpstr>HW 7 highlights</vt:lpstr>
      <vt:lpstr>Exam highlights</vt:lpstr>
      <vt:lpstr>Exam highlights</vt:lpstr>
      <vt:lpstr>More recently</vt:lpstr>
      <vt:lpstr>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301 – Day</dc:title>
  <dc:creator>ITS/CSS</dc:creator>
  <cp:lastModifiedBy>Beth L. Chance</cp:lastModifiedBy>
  <cp:revision>125</cp:revision>
  <dcterms:created xsi:type="dcterms:W3CDTF">2011-11-28T19:20:36Z</dcterms:created>
  <dcterms:modified xsi:type="dcterms:W3CDTF">2024-03-15T19:36:57Z</dcterms:modified>
</cp:coreProperties>
</file>