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56" r:id="rId2"/>
    <p:sldId id="258" r:id="rId3"/>
    <p:sldId id="298" r:id="rId4"/>
    <p:sldId id="412" r:id="rId5"/>
    <p:sldId id="282" r:id="rId6"/>
    <p:sldId id="283" r:id="rId7"/>
    <p:sldId id="265" r:id="rId8"/>
    <p:sldId id="280" r:id="rId9"/>
    <p:sldId id="285" r:id="rId10"/>
    <p:sldId id="309" r:id="rId11"/>
    <p:sldId id="301" r:id="rId12"/>
    <p:sldId id="302" r:id="rId13"/>
    <p:sldId id="303" r:id="rId14"/>
    <p:sldId id="292" r:id="rId15"/>
    <p:sldId id="288" r:id="rId16"/>
    <p:sldId id="413" r:id="rId17"/>
    <p:sldId id="411" r:id="rId18"/>
    <p:sldId id="272" r:id="rId19"/>
    <p:sldId id="294" r:id="rId20"/>
    <p:sldId id="410" r:id="rId21"/>
    <p:sldId id="295" r:id="rId22"/>
    <p:sldId id="296" r:id="rId23"/>
    <p:sldId id="306" r:id="rId24"/>
    <p:sldId id="297" r:id="rId25"/>
    <p:sldId id="273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howGuides="1">
      <p:cViewPr varScale="1">
        <p:scale>
          <a:sx n="130" d="100"/>
          <a:sy n="130" d="100"/>
        </p:scale>
        <p:origin x="99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24EB7E-7AEF-E6AA-E1F0-A76DB49494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C32A7B-F290-A9AB-79F4-E863B0AD239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393956-56EA-4A9B-B0DB-6EFCA568DE3A}" type="datetimeFigureOut">
              <a:rPr lang="en-US"/>
              <a:pPr>
                <a:defRPr/>
              </a:pPr>
              <a:t>3/13/2024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5E7FBE6-CB1B-5D00-03DD-689473B058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17BED4-F209-DF85-B431-5EF610F43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42E93-43D9-DA23-4970-8F04D9948B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49EB8-E7FF-2633-10B5-4FF029C193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EFAE51-9467-4751-A0B5-A3685FA7C9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88FF98F-A59F-62D4-AB67-F5805A108B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B78B1A2-155A-2147-B6A5-E68146BCCE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24F58B2-91AA-2F1E-9D76-F7998F44F7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D1F35F-4B8F-41CB-A717-1F53E1F50EA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359881B9-27B4-EA60-41A0-1DBD958CD2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27683D36-EC26-52B1-31B9-81AACA6A9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Coronavirus vaccine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7526A1F-2D19-5819-D558-48E75137F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F54E2F-A1E1-4CEF-9987-D929827D64C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613B25C-0950-41FC-8A9F-09FEB7B7B3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3FAF875-5F81-48CC-B74D-55F2796AE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37DD384-4093-41DB-BD50-A4BE44DFF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D387A7-1945-4DF7-900D-D231F39AAF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4EA119FB-AABF-6EA9-1A26-FA5843F9F2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84DB28DA-4389-D190-034D-A293AE3CA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Coronavirus vaccine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4D61147E-0A2F-7E1E-E4CD-89CD37429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C8E4AB-5963-4CF2-A23E-8D7CA38CDDC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134E78CF-3BEE-4D95-B39C-AA0188F96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2D2E8FE8-834B-497B-98EF-412FBC082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Is reasonable to discard the ties because they don’t give us any information about which store is more expensive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77CE9236-C2A1-4E7F-8B8F-6F1015A5E2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2BF505-2883-4130-A4BA-EAD5A446FA0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74244EA-A9EE-7DF4-1CFB-E7932CD92D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182A8CD-4E69-C5BE-DAB7-46CB6501D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Coronavirus vaccine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C041C0E6-A213-B6AD-CB04-FB81A2E4C9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01C13B-8FB2-4908-A631-73AC232E828A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9DB1AA4F-CFDC-82D1-C44F-7B9043F934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EE2FC259-80BF-0E47-A35C-B65F40FA80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7C543C0-9044-4109-BA8B-EE189ECA9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AC1CCA-00B9-4A6A-8A32-660F1F6C5EA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9B72B899-1844-AB09-9071-88ABE85CE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260E40AE-7E48-D8D6-262B-C42ADC19F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C99DC-5057-082F-17D3-5C00D5AA14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4BD69A-2CBD-A54D-8849-9E474766E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61A4B8-94CB-D738-D361-D025BEFCE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2A3E-B977-4C02-9BFD-31240B4FC8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71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ECA365-15BE-EF45-2FC2-43E07C08D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A95BDD-12EB-6A83-60F9-1E8A8E6BE1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4FB747-CE68-10EF-CEF8-136B91AF29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6F9FA-9AE2-4E93-8B79-2C3F3BC3A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04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96C989-7259-97E5-999E-8AAC18FF1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BE2DB9-ED93-D973-7B16-6C27B948FA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6AEE03-0B84-2082-8A4E-153F8DEEC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760EB-E705-41EB-997C-1A5BF95F8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6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A89B3-221E-7B09-2E85-E1A741DC69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34CA19-0450-202B-6ADD-05DB045180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870B66-C55F-146D-8C95-1B5DAA97B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24197-2A6D-432A-9407-0DEFC15D37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8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E136EF-BF02-ECDF-91AA-C99DDAFAA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4EF167-AD44-8D4B-B400-7DAACC211F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0B1906-9FA1-1F41-1971-EBBBDA914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6A7-4B59-45E1-8435-81D4BD75F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14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E37174-D3F7-538D-BC93-757527A4AA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7FAFDB-EA8B-897B-E321-A48010F433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F55092-8255-F1C0-6247-D67D288A0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5A40F-6900-4D72-B365-FA68DE6A0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74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B68B56-7E5B-EA93-6C24-6142BCC8CA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AA811C4-04D8-F511-01EB-48B34B1842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8A38370-7BBC-B5A1-AB9B-823C144B2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1BF68-C41A-4B7C-95D4-EBA03C298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6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2811D7-C7A2-1F19-B31E-10A7D54FE6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03D7863-CC9A-1BEC-55F5-0F97169DE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9DF573-D79E-8F82-D065-B8D2BE5079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21A46-5962-4450-9EAC-C706DCC24F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13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C8B37D0-C51E-6DA2-6E91-8EED51456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0077A0-FD91-7BC3-FD3E-695FD32FBD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E96551-B137-0552-CC04-03A42E0D7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77D0-9F6C-41C0-9270-C7CF041915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05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AA67B5-4303-41D7-627E-78054E24A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92FCBD-A5AA-B025-4409-3F9135E15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8DCBE-4020-3B2F-3FAC-D7AA543C50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0D099-9F7F-4BE7-B1B8-A3821BA19C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83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483F53-096F-51A5-5AFF-CEE834C091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A9ECB5-DD25-9DF4-0C45-F1BF1DFE5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912CB2-78CA-2DE5-0875-0CCAB6F136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44357-2942-4291-B935-C46FCB6963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6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7B47D65-6DEA-D580-3D72-B553D52CB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22BF90-87DC-615B-A113-2A3B4CC94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8C53C4B-8E9F-1FC0-F760-0739635F8E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B6BFF69-3B05-3EF7-835F-078DDC1A7A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AEC01BE-6514-F6C8-DB91-C0CD0F9B4A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634406CD-CB4F-4387-B183-55D623F364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73498A27-5922-DBC4-3CD4-AA448184C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317F070-1929-BCDA-E5B5-9BC188DC3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CCAE4E27-29B6-19B6-5D2A-65168C8426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 301 – Day 36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89E6DA05-9DC6-CE22-618F-B67DDBA479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/>
              <a:t>Paired data – Categorical response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2DBE9A6-5925-7712-3A8C-92E82DCE9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251325"/>
            <a:ext cx="7543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The National Transportation Safety Board recently divulged a highly secret plan they had funded with the U.S. auto makers for the past five-years. The NTSB covertly funded a project whereby the auto makers were installing black boxes in four-wheel drive pick-up trucks in an effort to determine, in fatal accidents, the circumstances in the last 15 seconds before the crash.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2B1C-17A2-4EA0-BD5D-B1769179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CA0D-BD02-4C2D-B5AA-2B27E658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reasonable options including</a:t>
            </a:r>
          </a:p>
          <a:p>
            <a:pPr lvl="1"/>
            <a:r>
              <a:rPr lang="en-US" altLang="en-US" dirty="0"/>
              <a:t>Make half positive and half negative</a:t>
            </a:r>
          </a:p>
          <a:p>
            <a:pPr lvl="1"/>
            <a:r>
              <a:rPr lang="en-US" altLang="en-US" dirty="0"/>
              <a:t>Make all positive and see how p-value changes and then reverse</a:t>
            </a:r>
          </a:p>
          <a:p>
            <a:pPr lvl="1"/>
            <a:r>
              <a:rPr lang="en-US" altLang="en-US" dirty="0"/>
              <a:t>Drop them… don’t add any information about which store is cheaper</a:t>
            </a:r>
          </a:p>
          <a:p>
            <a:r>
              <a:rPr lang="en-US" dirty="0"/>
              <a:t>(could consider this in the earlier case with the quantitative response as well)</a:t>
            </a:r>
          </a:p>
        </p:txBody>
      </p:sp>
    </p:spTree>
    <p:extLst>
      <p:ext uri="{BB962C8B-B14F-4D97-AF65-F5344CB8AC3E}">
        <p14:creationId xmlns:p14="http://schemas.microsoft.com/office/powerpoint/2010/main" val="3369733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DC03C6B-CB88-44DA-8591-C8CFEBABB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"/>
          <a:stretch/>
        </p:blipFill>
        <p:spPr>
          <a:xfrm>
            <a:off x="990600" y="1295400"/>
            <a:ext cx="6619875" cy="1219200"/>
          </a:xfrm>
          <a:prstGeom prst="rect">
            <a:avLst/>
          </a:prstGeom>
        </p:spPr>
      </p:pic>
      <p:sp>
        <p:nvSpPr>
          <p:cNvPr id="18434" name="Title 1">
            <a:extLst>
              <a:ext uri="{FF2B5EF4-FFF2-40B4-BE49-F238E27FC236}">
                <a16:creationId xmlns:a16="http://schemas.microsoft.com/office/drawing/2014/main" id="{B73D73D5-5CFF-444B-9028-862FBD528B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7B1A0-F2F0-41B5-9C5C-1F8B5DED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Let X count the number that are more expensive at Scolari’s, when there is a difference (ignoring ties)</a:t>
            </a:r>
          </a:p>
          <a:p>
            <a:pPr>
              <a:defRPr/>
            </a:pPr>
            <a:r>
              <a:rPr lang="en-US" dirty="0"/>
              <a:t>Let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represent the probability of a product being more expensive at Scolari’s</a:t>
            </a:r>
          </a:p>
          <a:p>
            <a:pPr>
              <a:defRPr/>
            </a:pP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0.50 (equally likely)</a:t>
            </a:r>
          </a:p>
          <a:p>
            <a:pPr>
              <a:defRPr/>
            </a:pPr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&gt; 0.50 (Scolari’s more likely)</a:t>
            </a:r>
          </a:p>
        </p:txBody>
      </p:sp>
      <p:sp>
        <p:nvSpPr>
          <p:cNvPr id="18437" name="TextBox 3">
            <a:extLst>
              <a:ext uri="{FF2B5EF4-FFF2-40B4-BE49-F238E27FC236}">
                <a16:creationId xmlns:a16="http://schemas.microsoft.com/office/drawing/2014/main" id="{9E4EBA11-41FE-4A8E-B04B-2242DD56C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17638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13</a:t>
            </a:r>
          </a:p>
        </p:txBody>
      </p:sp>
      <p:sp>
        <p:nvSpPr>
          <p:cNvPr id="18438" name="TextBox 4">
            <a:extLst>
              <a:ext uri="{FF2B5EF4-FFF2-40B4-BE49-F238E27FC236}">
                <a16:creationId xmlns:a16="http://schemas.microsoft.com/office/drawing/2014/main" id="{A5FADA04-A52F-46E4-A6A2-57994F37F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4176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>
            <a:extLst>
              <a:ext uri="{FF2B5EF4-FFF2-40B4-BE49-F238E27FC236}">
                <a16:creationId xmlns:a16="http://schemas.microsoft.com/office/drawing/2014/main" id="{C28B50DE-011C-E002-3858-076CA437E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"/>
          <a:stretch>
            <a:fillRect/>
          </a:stretch>
        </p:blipFill>
        <p:spPr bwMode="auto">
          <a:xfrm>
            <a:off x="990600" y="1295400"/>
            <a:ext cx="66198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>
            <a:extLst>
              <a:ext uri="{FF2B5EF4-FFF2-40B4-BE49-F238E27FC236}">
                <a16:creationId xmlns:a16="http://schemas.microsoft.com/office/drawing/2014/main" id="{056A2416-156A-A780-073E-33417988A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D023E-AFCD-B6E8-3AE6-A5D4DAB4BE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Let X count the number of negative differences </a:t>
            </a:r>
          </a:p>
          <a:p>
            <a:r>
              <a:rPr lang="en-US" altLang="en-US" dirty="0"/>
              <a:t>Under the null hypothesis, X follows a Binomial distribution with </a:t>
            </a:r>
            <a:r>
              <a:rPr lang="en-US" altLang="en-US" i="1" dirty="0"/>
              <a:t>n </a:t>
            </a:r>
            <a:r>
              <a:rPr lang="en-US" altLang="en-US" dirty="0"/>
              <a:t>= 21 and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0.50.</a:t>
            </a:r>
          </a:p>
          <a:p>
            <a:r>
              <a:rPr lang="en-US" altLang="en-US" dirty="0"/>
              <a:t>Exact p-value = P(X </a:t>
            </a:r>
            <a:r>
              <a:rPr lang="en-US" altLang="en-US" u="sng" dirty="0"/>
              <a:t>&gt;</a:t>
            </a:r>
            <a:r>
              <a:rPr lang="en-US" altLang="en-US" dirty="0"/>
              <a:t> 13) = 0.192</a:t>
            </a:r>
          </a:p>
        </p:txBody>
      </p:sp>
      <p:sp>
        <p:nvSpPr>
          <p:cNvPr id="12293" name="TextBox 3">
            <a:extLst>
              <a:ext uri="{FF2B5EF4-FFF2-40B4-BE49-F238E27FC236}">
                <a16:creationId xmlns:a16="http://schemas.microsoft.com/office/drawing/2014/main" id="{9FB56213-18F3-ED7C-5D44-E5F6E1C95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176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13</a:t>
            </a:r>
          </a:p>
        </p:txBody>
      </p:sp>
      <p:sp>
        <p:nvSpPr>
          <p:cNvPr id="12294" name="TextBox 4">
            <a:extLst>
              <a:ext uri="{FF2B5EF4-FFF2-40B4-BE49-F238E27FC236}">
                <a16:creationId xmlns:a16="http://schemas.microsoft.com/office/drawing/2014/main" id="{BCE66F2B-8F7C-DC4F-3CE8-93E9F84EB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4176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DF3F61D-82D4-427B-9647-ED1E0EC71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Technology Detour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E3E21-7D8D-43CC-B935-DEDA03A91A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0.50 corresponds to Median Diff =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17B13F-8839-416A-B1C5-659D1AAE5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26" y="1320019"/>
            <a:ext cx="4346574" cy="2072110"/>
          </a:xfrm>
          <a:prstGeom prst="rect">
            <a:avLst/>
          </a:prstGeom>
        </p:spPr>
      </p:pic>
      <p:sp>
        <p:nvSpPr>
          <p:cNvPr id="20489" name="TextBox 16">
            <a:extLst>
              <a:ext uri="{FF2B5EF4-FFF2-40B4-BE49-F238E27FC236}">
                <a16:creationId xmlns:a16="http://schemas.microsoft.com/office/drawing/2014/main" id="{0B687A37-2085-4FBD-9B0C-3E77ECE47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236" y="1987774"/>
            <a:ext cx="21907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70C0"/>
                </a:solidFill>
              </a:rPr>
              <a:t>s = number positive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4134F-D583-4F13-8891-3B18CB3B7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90" y="3574691"/>
            <a:ext cx="4079158" cy="9883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2BB7C479-8AD7-4609-AC0B-802A05643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4047-5FEF-473E-AD7E-CB611A7CD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Normal approximation?</a:t>
            </a:r>
          </a:p>
          <a:p>
            <a:r>
              <a:rPr lang="en-US" altLang="en-US"/>
              <a:t>Same (one sample) rules apply</a:t>
            </a:r>
          </a:p>
          <a:p>
            <a:pPr lvl="1"/>
            <a:r>
              <a:rPr lang="en-US" altLang="en-US"/>
              <a:t>At least 10 successes and at least 10 failures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0086D0A-268E-5719-276B-95AF26227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A5CCF-BAD3-4298-73DE-127C3C58A2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do not have convincing evidence that “in the population” </a:t>
            </a:r>
            <a:r>
              <a:rPr lang="en-US" altLang="en-US">
                <a:solidFill>
                  <a:srgbClr val="FF0000"/>
                </a:solidFill>
              </a:rPr>
              <a:t>a majority </a:t>
            </a:r>
            <a:r>
              <a:rPr lang="en-US" altLang="en-US"/>
              <a:t>of products are more expensive at Scolari’s</a:t>
            </a:r>
          </a:p>
          <a:p>
            <a:r>
              <a:rPr lang="en-US" altLang="en-US"/>
              <a:t>Advantages?</a:t>
            </a:r>
          </a:p>
          <a:p>
            <a:pPr lvl="1"/>
            <a:r>
              <a:rPr lang="en-US" altLang="en-US"/>
              <a:t>Works with skewed data, outliers</a:t>
            </a:r>
          </a:p>
          <a:p>
            <a:pPr lvl="1"/>
            <a:r>
              <a:rPr lang="en-US" altLang="en-US"/>
              <a:t>More sensitive to lots of small differences</a:t>
            </a:r>
          </a:p>
          <a:p>
            <a:r>
              <a:rPr lang="en-US" altLang="en-US"/>
              <a:t>Disadvantages?</a:t>
            </a:r>
          </a:p>
          <a:p>
            <a:pPr lvl="1"/>
            <a:r>
              <a:rPr lang="en-US" altLang="en-US"/>
              <a:t>Throwing away information </a:t>
            </a:r>
          </a:p>
          <a:p>
            <a:pPr lvl="1"/>
            <a:r>
              <a:rPr lang="en-US" altLang="en-US"/>
              <a:t>Can’t estimate how much more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8229261-1CF3-4EDF-7E43-851941E52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Time – Analysis of paired data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B7ABDF7-E8D4-3807-BB56-5CC1B0A3F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en-US" dirty="0"/>
              <a:t>1) Simulation = randomly interchanging observations (null)</a:t>
            </a:r>
          </a:p>
          <a:p>
            <a:pPr>
              <a:defRPr/>
            </a:pPr>
            <a:r>
              <a:rPr lang="en-US" altLang="en-US" dirty="0"/>
              <a:t>2) One-sample analysis of </a:t>
            </a:r>
            <a:r>
              <a:rPr lang="en-US" altLang="en-US" i="1" dirty="0"/>
              <a:t>differences</a:t>
            </a:r>
            <a:r>
              <a:rPr lang="en-US" altLang="en-US" dirty="0"/>
              <a:t> (Ch. 2)</a:t>
            </a:r>
          </a:p>
          <a:p>
            <a:pPr lvl="1">
              <a:defRPr/>
            </a:pPr>
            <a:r>
              <a:rPr lang="en-US" altLang="en-US" dirty="0"/>
              <a:t>One-sample </a:t>
            </a:r>
            <a:r>
              <a:rPr lang="en-US" altLang="en-US" i="1" dirty="0"/>
              <a:t>t</a:t>
            </a:r>
            <a:r>
              <a:rPr lang="en-US" altLang="en-US" dirty="0"/>
              <a:t>-procedures (vs. prediction interval)</a:t>
            </a:r>
          </a:p>
          <a:p>
            <a:pPr>
              <a:defRPr/>
            </a:pPr>
            <a:r>
              <a:rPr lang="en-US" altLang="en-US" dirty="0"/>
              <a:t>3) Binary response variable (“sign test”) (Ch. 1)</a:t>
            </a:r>
          </a:p>
          <a:p>
            <a:pPr lvl="1">
              <a:defRPr/>
            </a:pPr>
            <a:r>
              <a:rPr lang="en-US" altLang="en-US" dirty="0"/>
              <a:t>Count the number of observations that have positive differences, usually </a:t>
            </a:r>
            <a:r>
              <a:rPr lang="en-US" altLang="en-US" i="1" dirty="0"/>
              <a:t>n</a:t>
            </a:r>
            <a:r>
              <a:rPr lang="en-US" altLang="en-US" dirty="0"/>
              <a:t> = represents the number of non-zero differences (can see how sensitive to this)</a:t>
            </a:r>
          </a:p>
          <a:p>
            <a:pPr lvl="1">
              <a:defRPr/>
            </a:pPr>
            <a:r>
              <a:rPr lang="en-US" altLang="en-US" dirty="0"/>
              <a:t>X ~ Binomial(</a:t>
            </a:r>
            <a:r>
              <a:rPr lang="en-US" altLang="en-US" i="1" dirty="0"/>
              <a:t>n</a:t>
            </a:r>
            <a:r>
              <a:rPr lang="en-US" altLang="en-US" dirty="0"/>
              <a:t>,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0.50): Exact p-value, or simulation, or (if appropriate) one-proportion </a:t>
            </a:r>
            <a:r>
              <a:rPr lang="en-US" altLang="en-US" i="1" dirty="0"/>
              <a:t>z</a:t>
            </a:r>
            <a:r>
              <a:rPr lang="en-US" altLang="en-US" dirty="0"/>
              <a:t>-test</a:t>
            </a:r>
          </a:p>
          <a:p>
            <a:pPr lvl="2">
              <a:defRPr/>
            </a:pPr>
            <a:r>
              <a:rPr lang="en-US" altLang="en-US" dirty="0"/>
              <a:t>CI’s for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</a:p>
          <a:p>
            <a:pPr lvl="1">
              <a:defRPr/>
            </a:pPr>
            <a:r>
              <a:rPr lang="en-US" altLang="en-US" dirty="0"/>
              <a:t>Equivalent to a test about the population median difference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CEE7B52-799E-AB40-0A5F-811BFFFE4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To be working on 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BDD30390-4FDB-FD03-02A0-1B2CC2F8FB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Resubmitting practice questions?</a:t>
            </a:r>
          </a:p>
          <a:p>
            <a:pPr lvl="1"/>
            <a:r>
              <a:rPr lang="en-US" altLang="en-US"/>
              <a:t>Please highlight your changes</a:t>
            </a:r>
          </a:p>
          <a:p>
            <a:r>
              <a:rPr lang="en-US" altLang="en-US"/>
              <a:t>Investigation 4.11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7D7A49E-6C49-74D7-FBDD-B3CF4DFD6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4.11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6F1B11D6-FC7A-A4A8-1117-FEE19E1A8A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Obs units = children</a:t>
            </a:r>
          </a:p>
          <a:p>
            <a:r>
              <a:rPr lang="en-US" altLang="en-US"/>
              <a:t>EV = type of alarm</a:t>
            </a:r>
          </a:p>
          <a:p>
            <a:r>
              <a:rPr lang="en-US" altLang="en-US"/>
              <a:t>RV = whether or not woke up</a:t>
            </a:r>
          </a:p>
          <a:p>
            <a:r>
              <a:rPr lang="en-US" altLang="en-US"/>
              <a:t>Matched pairs design</a:t>
            </a:r>
          </a:p>
          <a:p>
            <a:r>
              <a:rPr lang="en-US" altLang="en-US"/>
              <a:t>Random: which heard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FED1496-5EF2-7B2B-780C-89EDDB5297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4.11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6028F-FAB9-DDAA-74E4-342A594790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23/24 woke up to mom’s voice</a:t>
            </a:r>
          </a:p>
          <a:p>
            <a:r>
              <a:rPr lang="en-US" altLang="en-US"/>
              <a:t>14/24 work up to conventional alarm</a:t>
            </a:r>
          </a:p>
          <a:p>
            <a:r>
              <a:rPr lang="en-US" altLang="en-US"/>
              <a:t>Can’t treat as independent samples</a:t>
            </a:r>
          </a:p>
          <a:p>
            <a:r>
              <a:rPr lang="en-US" altLang="en-US"/>
              <a:t>Simulation to interchange order?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F4A648F-010A-257F-49F0-976338E86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6311550-FF82-F0F0-B577-116218399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They were surprised to find in 49 of the 50 states the last words of drivers in 61.2% of fatal crashes were, "Oh, Shit!"</a:t>
            </a:r>
          </a:p>
          <a:p>
            <a:pPr eaLnBrk="1" hangingPunct="1"/>
            <a:r>
              <a:rPr lang="en-US" altLang="en-US"/>
              <a:t>Only the state of Texas was different, where 89.3% of the final words were, "Hey Y'all, watch this!"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7320D8D-C4AF-54B4-F31D-6855AFB1C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BAD table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49DEB2-B2B4-0302-D5DD-00B2DBEB72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847756"/>
              </p:ext>
            </p:extLst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Mom’s voice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Woke up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23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14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37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Didn’t wake up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11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24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24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48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0EBC2B8-D391-762B-EB76-99B4B394A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EBE8B-4933-ACD9-BCF1-69C5FE7595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are the two variables measured on each child?</a:t>
            </a:r>
          </a:p>
          <a:p>
            <a:endParaRPr lang="en-US" altLang="en-US"/>
          </a:p>
          <a:p>
            <a:endParaRPr lang="en-US" altLang="en-US" i="1"/>
          </a:p>
          <a:p>
            <a:endParaRPr lang="en-US" altLang="en-US" i="1"/>
          </a:p>
          <a:p>
            <a:r>
              <a:rPr lang="en-US" altLang="en-US" i="1"/>
              <a:t>When there was a difference in response</a:t>
            </a:r>
            <a:r>
              <a:rPr lang="en-US" altLang="en-US"/>
              <a:t>, tended to wake up to mom’s voice</a:t>
            </a:r>
          </a:p>
          <a:p>
            <a:r>
              <a:rPr lang="en-US" altLang="en-US"/>
              <a:t>Significantly more often?</a:t>
            </a:r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C140914D-241F-F8CF-FCF3-7014B99B5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9" r="19853"/>
          <a:stretch>
            <a:fillRect/>
          </a:stretch>
        </p:blipFill>
        <p:spPr bwMode="auto">
          <a:xfrm>
            <a:off x="133350" y="2743200"/>
            <a:ext cx="79438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94DBFB-3D59-6318-03B4-0C5E782EF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22638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14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D4A0E-4ACD-4B36-2CED-A0C17FBDE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6147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646640-889A-4169-FBE8-FF01F26E5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63" y="333851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D7B51C-C7A8-C425-B387-F8131852F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5125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D07EABA2-26B1-E19F-1C7F-DB366496B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Investigation 4.11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E1E2F-08F9-C281-1058-37723CC845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Let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represent the probability of waking up to only the mom’s voice</a:t>
            </a:r>
          </a:p>
          <a:p>
            <a:r>
              <a:rPr lang="en-US" altLang="en-US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= 0.50 (equally likely)</a:t>
            </a:r>
          </a:p>
          <a:p>
            <a:r>
              <a:rPr lang="en-US" altLang="en-US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n-US" altLang="en-US">
                <a:latin typeface="Symbol" panose="05050102010706020507" pitchFamily="18" charset="2"/>
              </a:rPr>
              <a:t>p</a:t>
            </a:r>
            <a:r>
              <a:rPr lang="en-US" altLang="en-US"/>
              <a:t> &gt; 0.50 (more likely)</a:t>
            </a:r>
          </a:p>
          <a:p>
            <a:r>
              <a:rPr lang="en-US" altLang="en-US"/>
              <a:t>Let X represent the number waking up to only mom’s voice and </a:t>
            </a:r>
            <a:r>
              <a:rPr lang="en-US" altLang="en-US" i="1"/>
              <a:t>n </a:t>
            </a:r>
            <a:r>
              <a:rPr lang="en-US" altLang="en-US"/>
              <a:t>= number waking up to only one alarm</a:t>
            </a:r>
          </a:p>
          <a:p>
            <a:r>
              <a:rPr lang="en-US" altLang="en-US"/>
              <a:t>Exact binomial p-value = P(X </a:t>
            </a:r>
            <a:r>
              <a:rPr lang="en-US" altLang="en-US" u="sng"/>
              <a:t>&gt;</a:t>
            </a:r>
            <a:r>
              <a:rPr lang="en-US" altLang="en-US"/>
              <a:t> 9)</a:t>
            </a:r>
          </a:p>
          <a:p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99FC29-301E-2744-E43F-336895E10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93850"/>
            <a:ext cx="74676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E2D0AA7-5102-F151-E55A-A7F36EAE0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Binomial confidence interval?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A191DB31-F817-2322-3B41-EF54FB6AAD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2E63F947-01B8-0923-F859-33D3F5566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69611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087EF042-C68E-3696-A496-A3B2DCD33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DAB49-ED8E-FC8F-4708-02197DC63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 have strong evidence (p-value = 0.00195) to reject H</a:t>
            </a:r>
            <a:r>
              <a:rPr lang="en-US" altLang="en-US" baseline="-25000" dirty="0"/>
              <a:t>0</a:t>
            </a:r>
            <a:r>
              <a:rPr lang="en-US" altLang="en-US" dirty="0"/>
              <a:t>: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 (equally likely to wake up to mom/conventional) when wake up to exactly one of the two alarms. This is convincing evidence that mom’s voice increases (causation because this was a randomized matched-pairs experiment) the likelihood of waking up (0.66 to 1.00), at least for children like those in this study (healthy children aged 6-12).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F7984E9-26F0-56D4-99C1-29BCFD128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D5F10AA3-640A-E473-1D14-B2C9A0802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Finish practice question submissions</a:t>
            </a:r>
          </a:p>
          <a:p>
            <a:pPr lvl="1">
              <a:defRPr/>
            </a:pPr>
            <a:r>
              <a:rPr lang="en-US" altLang="en-US" dirty="0"/>
              <a:t>If resubmit, highlight changes</a:t>
            </a:r>
          </a:p>
          <a:p>
            <a:pPr>
              <a:defRPr/>
            </a:pPr>
            <a:r>
              <a:rPr lang="en-US" altLang="en-US" dirty="0"/>
              <a:t>Finish HW 8</a:t>
            </a:r>
          </a:p>
          <a:p>
            <a:pPr>
              <a:defRPr/>
            </a:pPr>
            <a:r>
              <a:rPr lang="en-US" altLang="en-US" dirty="0"/>
              <a:t>Read Ch. 4 summary, examples, choice of procedures</a:t>
            </a:r>
          </a:p>
          <a:p>
            <a:pPr>
              <a:defRPr/>
            </a:pPr>
            <a:r>
              <a:rPr lang="en-US" altLang="en-US" dirty="0"/>
              <a:t>I hope to post more review materials later today</a:t>
            </a:r>
          </a:p>
          <a:p>
            <a:pPr lvl="1">
              <a:defRPr/>
            </a:pPr>
            <a:r>
              <a:rPr lang="en-US" altLang="en-US" dirty="0"/>
              <a:t>Is a Final Exam Multiple Choice Practice Quiz</a:t>
            </a:r>
          </a:p>
          <a:p>
            <a:pPr lvl="1">
              <a:defRPr/>
            </a:pPr>
            <a:r>
              <a:rPr lang="en-US" altLang="en-US" dirty="0"/>
              <a:t>Is a Case Study posted</a:t>
            </a:r>
          </a:p>
          <a:p>
            <a:pPr lvl="1">
              <a:defRPr/>
            </a:pPr>
            <a:r>
              <a:rPr lang="en-US" altLang="en-US" dirty="0"/>
              <a:t>Is an “overview of procedures” handout posted</a:t>
            </a:r>
          </a:p>
          <a:p>
            <a:pPr lvl="1">
              <a:defRPr/>
            </a:pPr>
            <a:r>
              <a:rPr lang="en-US" altLang="en-US" dirty="0"/>
              <a:t>Final Exam Discussion Board </a:t>
            </a:r>
            <a:r>
              <a:rPr lang="en-US" altLang="en-US"/>
              <a:t>now open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BB7495F-6198-D04B-E49C-AEA9E6DA2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02360606-F13A-DF0D-949A-A8F9247FDE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8B321E1-B207-18DC-F3EF-7438D58DD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Time – Analysis of paired data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63DCE620-3EF2-761C-0210-83813946E5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/>
              <a:t>1) Simulation = randomly interchanging observations (null)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/>
              <a:t>2) One-sample analysis of </a:t>
            </a:r>
            <a:r>
              <a:rPr lang="en-US" altLang="en-US" i="1" dirty="0">
                <a:solidFill>
                  <a:srgbClr val="0070C0"/>
                </a:solidFill>
              </a:rPr>
              <a:t>differences</a:t>
            </a:r>
            <a:r>
              <a:rPr lang="en-US" altLang="en-US" dirty="0"/>
              <a:t> (Ch. 2)</a:t>
            </a:r>
          </a:p>
          <a:p>
            <a:pPr lvl="1"/>
            <a:r>
              <a:rPr lang="en-US" altLang="en-US" dirty="0"/>
              <a:t>One-sample </a:t>
            </a:r>
            <a:r>
              <a:rPr lang="en-US" altLang="en-US" i="1" dirty="0"/>
              <a:t>t</a:t>
            </a:r>
            <a:r>
              <a:rPr lang="en-US" altLang="en-US" dirty="0"/>
              <a:t>-procedures </a:t>
            </a:r>
          </a:p>
          <a:p>
            <a:pPr lvl="2"/>
            <a:r>
              <a:rPr lang="en-US" altLang="en-US" dirty="0"/>
              <a:t>Validity conditions: distribution of differences is approximately normal or number of pairs is large (30)</a:t>
            </a:r>
          </a:p>
          <a:p>
            <a:pPr lvl="2"/>
            <a:r>
              <a:rPr lang="en-US" altLang="en-US" dirty="0"/>
              <a:t>Can interpret parameter as either “mean difference” or “difference in means”</a:t>
            </a:r>
          </a:p>
          <a:p>
            <a:pPr lvl="2"/>
            <a:r>
              <a:rPr lang="en-US" altLang="en-US" dirty="0"/>
              <a:t>Including prediction interval</a:t>
            </a:r>
          </a:p>
          <a:p>
            <a:pPr lvl="2"/>
            <a:r>
              <a:rPr lang="en-US" altLang="en-US" dirty="0"/>
              <a:t>Option: Remove 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B531FB4-E0EE-47D1-B852-565AB3D40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4BAD3D8-5B8E-4908-892E-701E3899C9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Comparing prices at 2 grocery stores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Observational study, Paired data</a:t>
            </a:r>
          </a:p>
          <a:p>
            <a:r>
              <a:rPr lang="en-US" altLang="en-US"/>
              <a:t>Parameter = mean price difference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2BAC8876-E4C8-48C4-9EF6-2C301E570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2209800"/>
            <a:ext cx="7242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F5A73C7-FA9A-4B77-A3D4-F458B8060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64E72C9-2DDE-495C-B3C7-81C75CC82C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 I remove outliers?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Yes for the case of the milk because we did find a data collection error. Not for the others.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399DE700-615A-48E1-A76C-C729E479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8405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8E04706-18AA-4085-9C56-7954285DD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9649AB4-1FF6-4851-ABC2-01A666983A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Confidence interval vs. prediction interval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Estimating mean price difference vs. estimating one price difference</a:t>
            </a:r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86BB2B84-E624-4B51-8C30-336100817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17638"/>
            <a:ext cx="66230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7129DC-E6F3-4570-8B2C-6322C8371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975" y="3803650"/>
            <a:ext cx="57531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15E48B-1DF6-D42F-A850-E9DF63F08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2: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716D84F8-EC3B-3094-9E5C-7FE0EF89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When there is a difference, is it more likely to be at Lucky’s or Scolari’s?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0DB8A80-55A6-45B8-98DB-F6E414F8A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98748-D31B-4201-9D87-FDDC22164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What if we counted up how many products were more expensive at Scolari’s?</a:t>
            </a:r>
          </a:p>
          <a:p>
            <a:pPr lvl="1"/>
            <a:r>
              <a:rPr lang="en-US" altLang="en-US" dirty="0"/>
              <a:t>13 negatives (more expensive at Scolari’s)</a:t>
            </a:r>
          </a:p>
          <a:p>
            <a:pPr lvl="1"/>
            <a:r>
              <a:rPr lang="en-US" altLang="en-US" dirty="0"/>
              <a:t>8 positive</a:t>
            </a:r>
          </a:p>
          <a:p>
            <a:pPr lvl="1"/>
            <a:r>
              <a:rPr lang="en-US" altLang="en-US" dirty="0"/>
              <a:t>7 zeros</a:t>
            </a:r>
          </a:p>
          <a:p>
            <a:r>
              <a:rPr lang="en-US" altLang="en-US" dirty="0"/>
              <a:t>How would you decide if there is a genuine tendency for one store to be more expensive?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CD1C8C-74F5-43A9-87B8-331951F003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8"/>
          <a:stretch/>
        </p:blipFill>
        <p:spPr>
          <a:xfrm>
            <a:off x="990600" y="1295400"/>
            <a:ext cx="6619875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12589</TotalTime>
  <Words>1048</Words>
  <Application>Microsoft Office PowerPoint</Application>
  <PresentationFormat>On-screen Show (4:3)</PresentationFormat>
  <Paragraphs>174</Paragraphs>
  <Slides>25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Garamond</vt:lpstr>
      <vt:lpstr>Wingdings</vt:lpstr>
      <vt:lpstr>Calibri</vt:lpstr>
      <vt:lpstr>Times New Roman</vt:lpstr>
      <vt:lpstr>Symbol</vt:lpstr>
      <vt:lpstr>Default Theme</vt:lpstr>
      <vt:lpstr>Stat 301 – Day 36</vt:lpstr>
      <vt:lpstr>PowerPoint Presentation</vt:lpstr>
      <vt:lpstr>Announcements</vt:lpstr>
      <vt:lpstr>Last Time – Analysis of paired data</vt:lpstr>
      <vt:lpstr>Investigation 4.10</vt:lpstr>
      <vt:lpstr>Investigation 4.10</vt:lpstr>
      <vt:lpstr>Investigation 4.10</vt:lpstr>
      <vt:lpstr>Analysis 2:</vt:lpstr>
      <vt:lpstr>Analysis 2:</vt:lpstr>
      <vt:lpstr>What about ties?</vt:lpstr>
      <vt:lpstr>Analysis 2:</vt:lpstr>
      <vt:lpstr>Analysis 2:</vt:lpstr>
      <vt:lpstr>Technology Detour</vt:lpstr>
      <vt:lpstr>Analysis 2</vt:lpstr>
      <vt:lpstr>Conclusion…</vt:lpstr>
      <vt:lpstr>Last Time – Analysis of paired data</vt:lpstr>
      <vt:lpstr>To be working on </vt:lpstr>
      <vt:lpstr>Investigation 4.11</vt:lpstr>
      <vt:lpstr>Investigation 4.11 </vt:lpstr>
      <vt:lpstr>BAD table</vt:lpstr>
      <vt:lpstr>Investigation 4.11</vt:lpstr>
      <vt:lpstr>Investigation 4.11</vt:lpstr>
      <vt:lpstr>Binomial confidence interval?</vt:lpstr>
      <vt:lpstr>Conclusion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</dc:title>
  <dc:creator>ITS/CSS</dc:creator>
  <cp:lastModifiedBy>Beth L. Chance</cp:lastModifiedBy>
  <cp:revision>101</cp:revision>
  <dcterms:created xsi:type="dcterms:W3CDTF">2011-11-28T19:20:36Z</dcterms:created>
  <dcterms:modified xsi:type="dcterms:W3CDTF">2024-03-14T16:28:32Z</dcterms:modified>
</cp:coreProperties>
</file>