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56" r:id="rId2"/>
    <p:sldId id="322" r:id="rId3"/>
    <p:sldId id="280" r:id="rId4"/>
    <p:sldId id="312" r:id="rId5"/>
    <p:sldId id="313" r:id="rId6"/>
    <p:sldId id="314" r:id="rId7"/>
    <p:sldId id="315" r:id="rId8"/>
    <p:sldId id="316" r:id="rId9"/>
    <p:sldId id="321" r:id="rId10"/>
    <p:sldId id="318" r:id="rId11"/>
    <p:sldId id="317" r:id="rId12"/>
    <p:sldId id="308" r:id="rId13"/>
    <p:sldId id="305" r:id="rId14"/>
    <p:sldId id="311" r:id="rId15"/>
    <p:sldId id="319" r:id="rId16"/>
    <p:sldId id="320" r:id="rId17"/>
    <p:sldId id="310" r:id="rId18"/>
    <p:sldId id="282" r:id="rId19"/>
    <p:sldId id="300" r:id="rId20"/>
    <p:sldId id="283" r:id="rId21"/>
    <p:sldId id="265" r:id="rId22"/>
    <p:sldId id="285" r:id="rId23"/>
    <p:sldId id="309" r:id="rId24"/>
    <p:sldId id="301" r:id="rId25"/>
    <p:sldId id="302" r:id="rId26"/>
    <p:sldId id="303" r:id="rId27"/>
    <p:sldId id="292" r:id="rId28"/>
    <p:sldId id="288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06" autoAdjust="0"/>
  </p:normalViewPr>
  <p:slideViewPr>
    <p:cSldViewPr>
      <p:cViewPr varScale="1">
        <p:scale>
          <a:sx n="115" d="100"/>
          <a:sy n="115" d="100"/>
        </p:scale>
        <p:origin x="9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7BB263-97BA-4A93-A05A-21CF043DCF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146EBE-076E-4DA2-8C89-CC3F9DFCA28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DBA2E17-A611-4522-9A7A-650C48E91545}" type="datetimeFigureOut">
              <a:rPr lang="en-US"/>
              <a:pPr>
                <a:defRPr/>
              </a:pPr>
              <a:t>3/12/2024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F22B2AC-B8B1-400E-8EFB-00F253953B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49125EA-E310-408D-8FB0-21E4ACD27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9F847-33EE-431F-8709-8161C9A0B7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BC8BFF-8592-4894-8CCC-4C93A970E2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F8DF667-D46E-4DB4-924E-343916BE0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08F84261-414F-468C-A573-FD0A577D1D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C719B4CF-DD9E-4323-9B26-54BB7DB06B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619545D-9382-44EF-942A-6C34298D3F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F0B2E0-FF35-406A-9EAD-8AA7EA55CE4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55F0D4F9-97E9-4633-A392-46617A65C1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6CBD927-6CF5-44F0-BA15-A41BC718F6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Coronavirus vaccine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C03BD1B-EBA3-4F10-89D7-BA4DDC372C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EF6E73-1B3D-4ECD-9152-15D36A10079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0613B25C-0950-41FC-8A9F-09FEB7B7B3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33FAF875-5F81-48CC-B74D-55F2796AE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237DD384-4093-41DB-BD50-A4BE44DFF5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D387A7-1945-4DF7-900D-D231F39AAF12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134E78CF-3BEE-4D95-B39C-AA0188F969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2D2E8FE8-834B-497B-98EF-412FBC082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Is reasonable to discard the ties because they don’t give us any information about which store is more expensive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77CE9236-C2A1-4E7F-8B8F-6F1015A5E2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2BF505-2883-4130-A4BA-EAD5A446FA06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DF57C4DE-16FF-436A-9EDD-62096E057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5452F3B1-181B-404B-A985-E4884E337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32C195E-7FF0-4F6D-A3C6-E0B2A43519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D4FBD85-1750-4575-A8D2-FD902E176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E112602-C0BC-44F8-8B2F-2F85EB7F66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529C4-266F-4C7E-9068-C99707367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14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EA0BC5-F194-4A08-9036-F14189ABD4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E06CFF-365B-420E-BC11-8C56338810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B2982E-8E40-4824-921E-CC455084A8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ED181-C501-4584-8F5A-1E3F1A047A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91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29D72B-FA8E-4B18-AD3A-5A30F4D411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1B7B04-07AC-4BF7-9BB4-8609C641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980952-9E4A-458D-A375-6B337316AF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5366F-ACE3-49A7-BC67-C79542B2D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63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71CD91-A4E9-4D91-AB3C-3E0F44F24F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F6B716-4129-4844-8055-577D4A79D0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DF0C1D-C23D-4B38-8678-2AA46966A1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03B2-D0BE-47E6-88DA-346E72F02A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46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123B93-08B9-4F6D-ABA6-978C9B65EB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3E33CB-6726-457C-B854-2C733A1741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36827E-08AA-4E88-A180-52A34217C8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58A71-A3F1-41E9-90A5-2CEF4E76B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51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029887-B8F8-474F-9E72-BBEC53036D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A7483C-3685-4C33-A6C4-DDE35F758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80A70-E1CC-41CB-9A8D-3E6FABBAB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FE137-898C-4499-A1B2-32FCE0E822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52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DE610D5-E266-4D1B-B26C-910A295FF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D7BE640-2977-4D65-BBAD-8B1FADB40C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62D4B3A-E395-4964-9AE7-F82AC17F5E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D4512-81CB-490A-9B87-15CB24A02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55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619DAF0-B4D3-4F48-A583-6020DED50D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82D0D07-78C4-452E-969A-FC63B553B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E9D28FC-2CF8-4FC9-98C3-67A1AF674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F88B5-68E6-45F8-8519-C6BD296F29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40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FD9DFBA-ED03-47D4-A655-8067E7FEA9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C826C90-535C-4928-B611-960A21BEA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AF1CE79-53B8-495F-B1CA-53CD79F804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6FE1-D9A5-410B-B1A4-53C1BC6027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27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5F9DFA-F7AC-4689-B5EA-CAE581239B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AA5D59-2B73-4693-9A13-D6A51C7D38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E1B3E0-AF4E-4FC1-9D30-425FCDA8EA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05CF5-DDF2-4C45-A569-1473736A4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70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33E900-BC76-4BBC-9717-E59037C10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263FC2-6BA3-4C2F-BC37-FBD8730377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E8F798-CEB7-492F-A742-4956FFE3C4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548C9-20D1-41BD-B031-ED25A34E71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98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D1A66C-8ADB-42D9-B159-40E231C1E0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C28CEE-E6E6-41CD-9902-409747CB3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26ECA78-4D1B-4436-A5B4-03AF30C589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918B65E2-7E2B-4235-9892-B7F7EE2262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C4F9058-7DB8-4500-9600-4BC8B77CB9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C49D897A-AECC-4F50-A4DE-0921F348E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653A6E19-8826-47F0-84C6-5A4CE6582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1B4BD4F8-10EF-4569-B12C-7E8E1586D2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BDC1681B-812F-455D-AADF-F951A97F13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36</a:t>
            </a: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6D135E65-7541-4E0C-9D00-5980DB485E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52700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/>
              <a:t>Analyzing Paired Data</a:t>
            </a:r>
          </a:p>
        </p:txBody>
      </p:sp>
      <p:pic>
        <p:nvPicPr>
          <p:cNvPr id="2" name="Picture 2" descr="3-14&quot; | Pi Day - Math | FoxTrot Comics by Bill Amend">
            <a:extLst>
              <a:ext uri="{FF2B5EF4-FFF2-40B4-BE49-F238E27FC236}">
                <a16:creationId xmlns:a16="http://schemas.microsoft.com/office/drawing/2014/main" id="{12E414B6-B0A8-2DE8-2D8F-B3368E51C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733800"/>
            <a:ext cx="5867400" cy="274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8673-5B66-A979-B0A3-9E5D47011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Color of sports drink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ADCE8-FFC6-A093-CF9A-2D002431D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27C26D-6DD6-C992-9E95-FDAE11DDF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36749"/>
            <a:ext cx="5362575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776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0AC9F-36B5-9558-5CEB-075FC3B8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Jumping Jacks vs. Bicycle Kicks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703F5-07FC-E56A-5FA3-67C3F36BA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F0E375-9C77-A72C-3D82-9984DDED3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87" y="1500187"/>
            <a:ext cx="5381625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813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72CBF9C-1B78-46B1-A7EF-48034F988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paired data: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95919-ACB9-4FE0-AA06-F4C3C208CA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1) Simulation</a:t>
            </a:r>
          </a:p>
          <a:p>
            <a:pPr lvl="1"/>
            <a:r>
              <a:rPr lang="en-US" altLang="en-US" dirty="0"/>
              <a:t>Randomly interchange the two observations within each pair to get a sense of the “by chance alone” variation in the mean difference</a:t>
            </a:r>
          </a:p>
          <a:p>
            <a:r>
              <a:rPr lang="en-US" altLang="en-US" dirty="0"/>
              <a:t>2) Mathematical model?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935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72CBF9C-1B78-46B1-A7EF-48034F988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paired data: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95919-ACB9-4FE0-AA06-F4C3C208CA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1) Simulation</a:t>
            </a:r>
          </a:p>
          <a:p>
            <a:pPr lvl="1"/>
            <a:r>
              <a:rPr lang="en-US" altLang="en-US"/>
              <a:t>Randomly interchanged the two observations within each pair to get a sense of the “by chance alone” variation in the mean difference</a:t>
            </a:r>
          </a:p>
          <a:p>
            <a:r>
              <a:rPr lang="en-US" altLang="en-US"/>
              <a:t>2) One-sample analysis of </a:t>
            </a:r>
            <a:r>
              <a:rPr lang="en-US" altLang="en-US" i="1"/>
              <a:t>differences</a:t>
            </a:r>
            <a:r>
              <a:rPr lang="en-US" altLang="en-US"/>
              <a:t> (Ch. 2)</a:t>
            </a:r>
          </a:p>
          <a:p>
            <a:pPr lvl="1"/>
            <a:r>
              <a:rPr lang="en-US" altLang="en-US"/>
              <a:t>One-sample </a:t>
            </a:r>
            <a:r>
              <a:rPr lang="en-US" altLang="en-US" i="1"/>
              <a:t>t</a:t>
            </a:r>
            <a:r>
              <a:rPr lang="en-US" altLang="en-US"/>
              <a:t>-procedures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r>
              <a:rPr lang="en-US" altLang="en-US"/>
              <a:t>Are </a:t>
            </a:r>
            <a:r>
              <a:rPr lang="en-US" altLang="en-US" i="1"/>
              <a:t>differences</a:t>
            </a:r>
            <a:r>
              <a:rPr lang="en-US" altLang="en-US"/>
              <a:t> normally distributed? Have more than </a:t>
            </a:r>
            <a:r>
              <a:rPr lang="en-US" altLang="en-US" i="1"/>
              <a:t>30</a:t>
            </a:r>
            <a:r>
              <a:rPr lang="en-US" altLang="en-US"/>
              <a:t> differences?</a:t>
            </a:r>
          </a:p>
          <a:p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C6DAD1-BF77-4B40-8809-3ADF8DCF8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86288"/>
            <a:ext cx="32194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3F6F73-C8CE-4418-B19F-979B43AFA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4560888"/>
            <a:ext cx="254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F45E-F7B6-3C79-8239-AE4AE5321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9A203-72AC-3F8D-5CEA-5B8E7226B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Using R widget (need to read in data)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typing =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read.delim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("http://www.rossmanchance.com/iscam3/data/TypingMusic.txt",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sep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="\t")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with(typing,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t.test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WithMusic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NoMusic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alternative="greater",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conf.level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= .95, paired=TRUE))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with(typing2,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t.test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speed~condition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paired=TRUE))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A68045-F2D0-96FC-0D91-74DA0825F6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9361"/>
          <a:stretch/>
        </p:blipFill>
        <p:spPr>
          <a:xfrm>
            <a:off x="734060" y="1219200"/>
            <a:ext cx="767588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06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CE9CB-B87F-DDD5-73DF-427CB51A2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typo!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1B17F0-6C56-A23B-948E-D2C314AACC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−2 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13.773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14.091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.916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13.773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14.091</m:t>
                                </m:r>
                              </m:e>
                            </m:d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34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5.705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34</m:t>
                            </m:r>
                          </m:e>
                        </m:rad>
                      </m:den>
                    </m:f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≈0.98</m:t>
                    </m:r>
                  </m:oMath>
                </a14:m>
                <a:r>
                  <a:rPr lang="en-US" i="1" dirty="0"/>
                  <a:t> 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1B17F0-6C56-A23B-948E-D2C314AACC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8121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DA5E2-9462-9DD1-93F2-C3BC2418C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4.9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486E8-06AB-D240-2394-69AB3428F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one-sample t-procedures</a:t>
            </a:r>
          </a:p>
          <a:p>
            <a:pPr lvl="1"/>
            <a:r>
              <a:rPr lang="en-US" dirty="0"/>
              <a:t>Applet or R (find the differences)</a:t>
            </a:r>
          </a:p>
          <a:p>
            <a:pPr lvl="1"/>
            <a:r>
              <a:rPr lang="en-US" dirty="0"/>
              <a:t>Include output</a:t>
            </a:r>
          </a:p>
        </p:txBody>
      </p:sp>
    </p:spTree>
    <p:extLst>
      <p:ext uri="{BB962C8B-B14F-4D97-AF65-F5344CB8AC3E}">
        <p14:creationId xmlns:p14="http://schemas.microsoft.com/office/powerpoint/2010/main" val="3589938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3E34ED74-3342-48BB-9ABE-4CFB651E23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Do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89F98C8F-193C-410D-A985-B331EC319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PQ 4.9</a:t>
            </a:r>
          </a:p>
          <a:p>
            <a:pPr>
              <a:defRPr/>
            </a:pPr>
            <a:r>
              <a:rPr lang="en-US" altLang="en-US" dirty="0"/>
              <a:t>Inv 4.10 </a:t>
            </a:r>
          </a:p>
          <a:p>
            <a:pPr>
              <a:defRPr/>
            </a:pPr>
            <a:r>
              <a:rPr lang="en-US" altLang="en-US" dirty="0"/>
              <a:t>Tomorrow: Inv 4.11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8139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8B531FB4-E0EE-47D1-B852-565AB3D40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Investigation 4.10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64BAD3D8-5B8E-4908-892E-701E3899C9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Comparing prices at 2 grocery stores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Observational study, Paired data</a:t>
            </a:r>
          </a:p>
          <a:p>
            <a:r>
              <a:rPr lang="en-US" altLang="en-US"/>
              <a:t>Parameter = mean price difference</a:t>
            </a: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2BAC8876-E4C8-48C4-9EF6-2C301E5708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2209800"/>
            <a:ext cx="72421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197CF9F-93C1-4508-8AB9-01890BDA2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Was pairing helpful?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3A05EFC-4A58-45A0-B2EB-01ED057288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2292" name="Picture 6">
            <a:extLst>
              <a:ext uri="{FF2B5EF4-FFF2-40B4-BE49-F238E27FC236}">
                <a16:creationId xmlns:a16="http://schemas.microsoft.com/office/drawing/2014/main" id="{CFC8146A-EBF0-4CF4-86AE-8B2336532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1490663"/>
            <a:ext cx="52959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7656A-9448-3313-4069-D28B4B09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99816-ED05-E132-9C80-3FEEE54D8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HW 7 returned at 2…</a:t>
            </a:r>
          </a:p>
          <a:p>
            <a:pPr lvl="1"/>
            <a:r>
              <a:rPr lang="en-US" dirty="0"/>
              <a:t>Most Q4s were graded off line and uploaded</a:t>
            </a:r>
          </a:p>
          <a:p>
            <a:pPr lvl="1"/>
            <a:r>
              <a:rPr lang="en-US" dirty="0"/>
              <a:t>Credit for water survey</a:t>
            </a:r>
          </a:p>
          <a:p>
            <a:r>
              <a:rPr lang="en-US" dirty="0"/>
              <a:t>More R </a:t>
            </a:r>
            <a:r>
              <a:rPr lang="en-US"/>
              <a:t>instructions added to HW </a:t>
            </a:r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85348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F5A73C7-FA9A-4B77-A3D4-F458B8060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Investigation 4.10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64E72C9-2DDE-495C-B3C7-81C75CC82C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Can I remove outliers?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Yes for the case of the milk because we did find a data collection error. Not for the others.</a:t>
            </a:r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id="{399DE700-615A-48E1-A76C-C729E479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09800"/>
            <a:ext cx="68405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28E04706-18AA-4085-9C56-7954285DD2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Investigation 4.10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9649AB4-1FF6-4851-ABC2-01A666983A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Confidence interval vs. prediction interval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Estimating mean price difference vs. estimating one price difference</a:t>
            </a:r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86BB2B84-E624-4B51-8C30-336100817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17638"/>
            <a:ext cx="6623050" cy="140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B7129DC-E6F3-4570-8B2C-6322C8371C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975" y="3803650"/>
            <a:ext cx="5753100" cy="1343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0DB8A80-55A6-45B8-98DB-F6E414F8A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Analysis 2 (PP 4.10B):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98748-D31B-4201-9D87-FDDC221641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What if we counted up how many products were more expensive at Scolari’s?</a:t>
            </a:r>
          </a:p>
          <a:p>
            <a:pPr lvl="1"/>
            <a:r>
              <a:rPr lang="en-US" altLang="en-US" dirty="0"/>
              <a:t>13 negatives (more expensive at Scolari’s)</a:t>
            </a:r>
          </a:p>
          <a:p>
            <a:pPr lvl="1"/>
            <a:r>
              <a:rPr lang="en-US" altLang="en-US" dirty="0"/>
              <a:t>8 positive</a:t>
            </a:r>
          </a:p>
          <a:p>
            <a:pPr lvl="1"/>
            <a:r>
              <a:rPr lang="en-US" altLang="en-US" dirty="0"/>
              <a:t>7 zeros</a:t>
            </a:r>
          </a:p>
          <a:p>
            <a:r>
              <a:rPr lang="en-US" altLang="en-US" dirty="0"/>
              <a:t>How would you decide if there is a genuine tendency for one store to be more expensive?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CD1C8C-74F5-43A9-87B8-331951F003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8"/>
          <a:stretch/>
        </p:blipFill>
        <p:spPr>
          <a:xfrm>
            <a:off x="990600" y="1295400"/>
            <a:ext cx="6619875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C2B1C-17A2-4EA0-BD5D-B1769179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7CA0D-BD02-4C2D-B5AA-2B27E6589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several reasonable options including</a:t>
            </a:r>
          </a:p>
          <a:p>
            <a:pPr lvl="1"/>
            <a:r>
              <a:rPr lang="en-US" altLang="en-US" dirty="0"/>
              <a:t>Make half positive and half negative</a:t>
            </a:r>
          </a:p>
          <a:p>
            <a:pPr lvl="1"/>
            <a:r>
              <a:rPr lang="en-US" altLang="en-US" dirty="0"/>
              <a:t>Make all positive and see how p-value changes and then reverse</a:t>
            </a:r>
          </a:p>
          <a:p>
            <a:pPr lvl="1"/>
            <a:r>
              <a:rPr lang="en-US" altLang="en-US" dirty="0"/>
              <a:t>Drop them… don’t add any information about which store is cheaper</a:t>
            </a:r>
          </a:p>
          <a:p>
            <a:r>
              <a:rPr lang="en-US" dirty="0"/>
              <a:t>(could consider this in the earlier case with the quantitative response as well)</a:t>
            </a:r>
          </a:p>
        </p:txBody>
      </p:sp>
    </p:spTree>
    <p:extLst>
      <p:ext uri="{BB962C8B-B14F-4D97-AF65-F5344CB8AC3E}">
        <p14:creationId xmlns:p14="http://schemas.microsoft.com/office/powerpoint/2010/main" val="3369733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DC03C6B-CB88-44DA-8591-C8CFEBABB7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8"/>
          <a:stretch/>
        </p:blipFill>
        <p:spPr>
          <a:xfrm>
            <a:off x="990600" y="1295400"/>
            <a:ext cx="6619875" cy="1219200"/>
          </a:xfrm>
          <a:prstGeom prst="rect">
            <a:avLst/>
          </a:prstGeom>
        </p:spPr>
      </p:pic>
      <p:sp>
        <p:nvSpPr>
          <p:cNvPr id="18434" name="Title 1">
            <a:extLst>
              <a:ext uri="{FF2B5EF4-FFF2-40B4-BE49-F238E27FC236}">
                <a16:creationId xmlns:a16="http://schemas.microsoft.com/office/drawing/2014/main" id="{B73D73D5-5CFF-444B-9028-862FBD528B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7B1A0-F2F0-41B5-9C5C-1F8B5DEDF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Let X count the number that are more expensive at Scolari’s, when there is a difference</a:t>
            </a:r>
          </a:p>
          <a:p>
            <a:pPr>
              <a:defRPr/>
            </a:pPr>
            <a:r>
              <a:rPr lang="en-US" dirty="0"/>
              <a:t>Let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represent the probability of a product being more expensive at Scolari’s</a:t>
            </a:r>
          </a:p>
          <a:p>
            <a:pPr>
              <a:defRPr/>
            </a:pP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= 0.50 (equally likely)</a:t>
            </a:r>
          </a:p>
          <a:p>
            <a:pPr>
              <a:defRPr/>
            </a:pPr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n-US" dirty="0"/>
              <a:t>: </a:t>
            </a:r>
            <a:r>
              <a:rPr lang="en-US" dirty="0">
                <a:latin typeface="Symbol" panose="05050102010706020507" pitchFamily="18" charset="2"/>
              </a:rPr>
              <a:t>p</a:t>
            </a:r>
            <a:r>
              <a:rPr lang="en-US" dirty="0"/>
              <a:t> &gt; 0.50 (Scolari’s more likely)</a:t>
            </a:r>
          </a:p>
        </p:txBody>
      </p:sp>
      <p:sp>
        <p:nvSpPr>
          <p:cNvPr id="18437" name="TextBox 3">
            <a:extLst>
              <a:ext uri="{FF2B5EF4-FFF2-40B4-BE49-F238E27FC236}">
                <a16:creationId xmlns:a16="http://schemas.microsoft.com/office/drawing/2014/main" id="{9E4EBA11-41FE-4A8E-B04B-2242DD56C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17638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13</a:t>
            </a:r>
          </a:p>
        </p:txBody>
      </p:sp>
      <p:sp>
        <p:nvSpPr>
          <p:cNvPr id="18438" name="TextBox 4">
            <a:extLst>
              <a:ext uri="{FF2B5EF4-FFF2-40B4-BE49-F238E27FC236}">
                <a16:creationId xmlns:a16="http://schemas.microsoft.com/office/drawing/2014/main" id="{A5FADA04-A52F-46E4-A6A2-57994F37F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41763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98E23D4-A8D0-434A-AB1A-06607468FD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8"/>
          <a:stretch/>
        </p:blipFill>
        <p:spPr>
          <a:xfrm>
            <a:off x="990600" y="1295400"/>
            <a:ext cx="6619875" cy="1219200"/>
          </a:xfrm>
          <a:prstGeom prst="rect">
            <a:avLst/>
          </a:prstGeom>
        </p:spPr>
      </p:pic>
      <p:sp>
        <p:nvSpPr>
          <p:cNvPr id="19458" name="Title 1">
            <a:extLst>
              <a:ext uri="{FF2B5EF4-FFF2-40B4-BE49-F238E27FC236}">
                <a16:creationId xmlns:a16="http://schemas.microsoft.com/office/drawing/2014/main" id="{98019775-E5EC-4CBF-9B30-7DA6971FE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8A0B9-BE9D-4CFF-894A-EA82F5CDF1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Let X count the number of negative differences (“sign test”, Investigation 2.7)</a:t>
            </a:r>
          </a:p>
          <a:p>
            <a:pPr lvl="1"/>
            <a:r>
              <a:rPr lang="en-US" altLang="en-US" dirty="0"/>
              <a:t>What about ties?</a:t>
            </a:r>
          </a:p>
          <a:p>
            <a:r>
              <a:rPr lang="en-US" altLang="en-US" dirty="0"/>
              <a:t>Under the null hypothesis, X follows a Binomial distribution with </a:t>
            </a:r>
            <a:r>
              <a:rPr lang="en-US" altLang="en-US" i="1" dirty="0"/>
              <a:t>n </a:t>
            </a:r>
            <a:r>
              <a:rPr lang="en-US" altLang="en-US" dirty="0"/>
              <a:t>= 21 and </a:t>
            </a:r>
            <a:r>
              <a:rPr lang="en-US" altLang="en-US" dirty="0">
                <a:latin typeface="Symbol" panose="05050102010706020507" pitchFamily="18" charset="2"/>
              </a:rPr>
              <a:t>p</a:t>
            </a:r>
            <a:r>
              <a:rPr lang="en-US" altLang="en-US" dirty="0"/>
              <a:t> = 0.50.</a:t>
            </a:r>
          </a:p>
          <a:p>
            <a:r>
              <a:rPr lang="en-US" altLang="en-US" dirty="0"/>
              <a:t>Exact p-value = P(X </a:t>
            </a:r>
            <a:r>
              <a:rPr lang="en-US" altLang="en-US" u="sng" dirty="0"/>
              <a:t>&gt;</a:t>
            </a:r>
            <a:r>
              <a:rPr lang="en-US" altLang="en-US" dirty="0"/>
              <a:t> 13) = 0.192</a:t>
            </a:r>
          </a:p>
        </p:txBody>
      </p:sp>
      <p:sp>
        <p:nvSpPr>
          <p:cNvPr id="19461" name="TextBox 3">
            <a:extLst>
              <a:ext uri="{FF2B5EF4-FFF2-40B4-BE49-F238E27FC236}">
                <a16:creationId xmlns:a16="http://schemas.microsoft.com/office/drawing/2014/main" id="{28F04455-FA78-4654-A5BD-D71758AE1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17638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13</a:t>
            </a:r>
          </a:p>
        </p:txBody>
      </p:sp>
      <p:sp>
        <p:nvSpPr>
          <p:cNvPr id="19462" name="TextBox 4">
            <a:extLst>
              <a:ext uri="{FF2B5EF4-FFF2-40B4-BE49-F238E27FC236}">
                <a16:creationId xmlns:a16="http://schemas.microsoft.com/office/drawing/2014/main" id="{DF8C296A-2CE8-470B-B638-BCA2D4BB9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417638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CDF3F61D-82D4-427B-9647-ED1E0EC71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Technology Detour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E3E21-7D8D-43CC-B935-DEDA03A91A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>
                <a:latin typeface="Symbol" panose="05050102010706020507" pitchFamily="18" charset="2"/>
              </a:rPr>
              <a:t>p</a:t>
            </a:r>
            <a:r>
              <a:rPr lang="en-US" altLang="en-US" dirty="0"/>
              <a:t> = 0.50 corresponds to Median Diff = 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17B13F-8839-416A-B1C5-659D1AAE5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26" y="1320019"/>
            <a:ext cx="4346574" cy="2072110"/>
          </a:xfrm>
          <a:prstGeom prst="rect">
            <a:avLst/>
          </a:prstGeom>
        </p:spPr>
      </p:pic>
      <p:sp>
        <p:nvSpPr>
          <p:cNvPr id="20489" name="TextBox 16">
            <a:extLst>
              <a:ext uri="{FF2B5EF4-FFF2-40B4-BE49-F238E27FC236}">
                <a16:creationId xmlns:a16="http://schemas.microsoft.com/office/drawing/2014/main" id="{0B687A37-2085-4FBD-9B0C-3E77ECE47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7236" y="1987774"/>
            <a:ext cx="21907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70C0"/>
                </a:solidFill>
              </a:rPr>
              <a:t>s = number positive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D4134F-D583-4F13-8891-3B18CB3B7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990" y="3574691"/>
            <a:ext cx="4079158" cy="9883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2BB7C479-8AD7-4609-AC0B-802A05643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84047-5FEF-473E-AD7E-CB611A7CD5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Normal approximation?</a:t>
            </a:r>
          </a:p>
          <a:p>
            <a:r>
              <a:rPr lang="en-US" altLang="en-US"/>
              <a:t>Same (one sample) rules apply</a:t>
            </a:r>
          </a:p>
          <a:p>
            <a:pPr lvl="1"/>
            <a:r>
              <a:rPr lang="en-US" altLang="en-US"/>
              <a:t>At least 10 successes and at least 10 failures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354A2CB3-3CD8-47B5-9B1A-FC9DE60CE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Conclusion…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AD0C7-9947-4A2E-8297-E475D2ED44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We do not have convincing evidence that “in the population” </a:t>
            </a:r>
            <a:r>
              <a:rPr lang="en-US" altLang="en-US">
                <a:solidFill>
                  <a:srgbClr val="FF0000"/>
                </a:solidFill>
              </a:rPr>
              <a:t>a majority </a:t>
            </a:r>
            <a:r>
              <a:rPr lang="en-US" altLang="en-US"/>
              <a:t>of products are more expensive at Scolari’s</a:t>
            </a:r>
          </a:p>
          <a:p>
            <a:r>
              <a:rPr lang="en-US" altLang="en-US"/>
              <a:t>Advantages?</a:t>
            </a:r>
          </a:p>
          <a:p>
            <a:pPr lvl="1"/>
            <a:r>
              <a:rPr lang="en-US" altLang="en-US"/>
              <a:t>Works with skewed data, outliers</a:t>
            </a:r>
          </a:p>
          <a:p>
            <a:pPr lvl="1"/>
            <a:r>
              <a:rPr lang="en-US" altLang="en-US"/>
              <a:t>More sensitive to lots of small differences</a:t>
            </a:r>
          </a:p>
          <a:p>
            <a:r>
              <a:rPr lang="en-US" altLang="en-US"/>
              <a:t>Disadvantages?</a:t>
            </a:r>
          </a:p>
          <a:p>
            <a:pPr lvl="1"/>
            <a:r>
              <a:rPr lang="en-US" altLang="en-US"/>
              <a:t>Throwing away information </a:t>
            </a:r>
          </a:p>
          <a:p>
            <a:pPr lvl="1"/>
            <a:r>
              <a:rPr lang="en-US" altLang="en-US"/>
              <a:t>Can’t estimate how much more expensive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7657B74-B80C-4E5C-BAA2-DCE15A3A3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Last Time – Paired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EDCA-8F94-4CAE-A448-3441F79F1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What a paired design looks like</a:t>
            </a:r>
          </a:p>
          <a:p>
            <a:pPr lvl="1">
              <a:defRPr/>
            </a:pPr>
            <a:r>
              <a:rPr lang="en-US" dirty="0"/>
              <a:t>Experiment or Observational</a:t>
            </a:r>
          </a:p>
          <a:p>
            <a:pPr lvl="1">
              <a:defRPr/>
            </a:pPr>
            <a:r>
              <a:rPr lang="en-US" dirty="0"/>
              <a:t>How to carry out (e.g., randomizing order of treatments)</a:t>
            </a:r>
          </a:p>
          <a:p>
            <a:pPr lvl="2">
              <a:defRPr/>
            </a:pPr>
            <a:r>
              <a:rPr lang="en-US" dirty="0"/>
              <a:t>Want two units in each pair to be as similar as possible (e.g., same person twice, identical twins, two halves of orange)</a:t>
            </a:r>
          </a:p>
          <a:p>
            <a:pPr lvl="2">
              <a:defRPr/>
            </a:pPr>
            <a:r>
              <a:rPr lang="en-US" dirty="0"/>
              <a:t>If observations within pairs aren’t related, won’t really help much (e.g., coronavirus vaccine)</a:t>
            </a:r>
          </a:p>
          <a:p>
            <a:pPr>
              <a:defRPr/>
            </a:pPr>
            <a:r>
              <a:rPr lang="en-US" dirty="0"/>
              <a:t>Possible benefits of a paired design</a:t>
            </a:r>
          </a:p>
          <a:p>
            <a:pPr lvl="1">
              <a:defRPr/>
            </a:pPr>
            <a:r>
              <a:rPr lang="en-US" dirty="0"/>
              <a:t>Goal: Reduce “unexplained variation” to better see differences in EV groups of interest (</a:t>
            </a:r>
            <a:r>
              <a:rPr lang="en-US" dirty="0">
                <a:sym typeface="Symbol" panose="05050102010706020507" pitchFamily="18" charset="2"/>
              </a:rPr>
              <a:t> power)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EFD8-91A6-0F3E-EE7B-BCED99C1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ED047-2042-B7B7-78C0-7545E6A0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Actual difference in typing speeds is 4 words per minute on average </a:t>
            </a:r>
          </a:p>
          <a:p>
            <a:r>
              <a:rPr lang="en-US" dirty="0">
                <a:solidFill>
                  <a:srgbClr val="000000"/>
                </a:solidFill>
                <a:latin typeface="Montserrat" panose="00000500000000000000" pitchFamily="2" charset="0"/>
              </a:rPr>
              <a:t>P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erson-to-person variation is on the order of 15 wpm, </a:t>
            </a:r>
          </a:p>
          <a:p>
            <a:r>
              <a:rPr lang="en-US" dirty="0">
                <a:solidFill>
                  <a:srgbClr val="000000"/>
                </a:solidFill>
                <a:latin typeface="Montserrat" panose="00000500000000000000" pitchFamily="2" charset="0"/>
              </a:rPr>
              <a:t>Have 34 people in each group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Estimate the power of this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0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F196A-CD37-8415-50AC-680277A3F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10BF9-D626-C007-7E18-935688FC1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 How large of a difference is needed to reject the null hypothesis?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9383F5-DF6D-0405-AC60-5D9CA7CD3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825" y="2762250"/>
            <a:ext cx="2800350" cy="26479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F6015-75FC-8AD6-2A90-C49A554226AB}"/>
                  </a:ext>
                </a:extLst>
              </p:cNvPr>
              <p:cNvSpPr txBox="1"/>
              <p:nvPr/>
            </p:nvSpPr>
            <p:spPr>
              <a:xfrm>
                <a:off x="5181600" y="467617"/>
                <a:ext cx="2728696" cy="13849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𝑚𝑢𝑠𝑖𝑐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𝑛𝑜𝑚𝑢𝑠𝑖𝑐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𝑚𝑢𝑠𝑖𝑐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𝑛𝑜𝑚𝑢𝑠𝑖𝑐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F6015-75FC-8AD6-2A90-C49A55422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67617"/>
                <a:ext cx="2728696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92AADA17-2B9D-8CED-CCA9-FE7226E26D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12" y="2762250"/>
            <a:ext cx="3000375" cy="27336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3D54AF1-5EBF-3618-960F-029D2838F27A}"/>
                  </a:ext>
                </a:extLst>
              </p:cNvPr>
              <p:cNvSpPr txBox="1"/>
              <p:nvPr/>
            </p:nvSpPr>
            <p:spPr>
              <a:xfrm>
                <a:off x="1295400" y="5745481"/>
                <a:ext cx="784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𝑚𝑢𝑠𝑖𝑐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𝑛𝑜𝑚𝑢𝑠𝑖𝑐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5.987</m:t>
                    </m:r>
                  </m:oMath>
                </a14:m>
                <a:r>
                  <a:rPr lang="en-US" dirty="0"/>
                  <a:t> to reject H</a:t>
                </a:r>
                <a:r>
                  <a:rPr lang="en-US" baseline="-25000" dirty="0"/>
                  <a:t>0</a:t>
                </a:r>
                <a:r>
                  <a:rPr lang="en-US" dirty="0"/>
                  <a:t> at 5% level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3D54AF1-5EBF-3618-960F-029D2838F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745481"/>
                <a:ext cx="7848600" cy="369332"/>
              </a:xfrm>
              <a:prstGeom prst="rect">
                <a:avLst/>
              </a:prstGeom>
              <a:blipFill>
                <a:blip r:embed="rId5"/>
                <a:stretch>
                  <a:fillRect l="-699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488B7B2-EAD9-E9A9-2A1D-A6ED71414D86}"/>
                  </a:ext>
                </a:extLst>
              </p:cNvPr>
              <p:cNvSpPr txBox="1"/>
              <p:nvPr/>
            </p:nvSpPr>
            <p:spPr>
              <a:xfrm>
                <a:off x="381000" y="3352800"/>
                <a:ext cx="1905000" cy="1210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SE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34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34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=3.64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488B7B2-EAD9-E9A9-2A1D-A6ED71414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352800"/>
                <a:ext cx="1905000" cy="1210011"/>
              </a:xfrm>
              <a:prstGeom prst="rect">
                <a:avLst/>
              </a:prstGeom>
              <a:blipFill>
                <a:blip r:embed="rId6"/>
                <a:stretch>
                  <a:fillRect l="-2885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A08687D-AB8A-6DDB-E344-31B64D3C62E6}"/>
              </a:ext>
            </a:extLst>
          </p:cNvPr>
          <p:cNvCxnSpPr/>
          <p:nvPr/>
        </p:nvCxnSpPr>
        <p:spPr>
          <a:xfrm flipH="1">
            <a:off x="5638800" y="4343400"/>
            <a:ext cx="152400" cy="3048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E4FCA33-DBAC-0A15-0F12-1A685678FDB8}"/>
              </a:ext>
            </a:extLst>
          </p:cNvPr>
          <p:cNvSpPr txBox="1"/>
          <p:nvPr/>
        </p:nvSpPr>
        <p:spPr>
          <a:xfrm>
            <a:off x="5821681" y="4191000"/>
            <a:ext cx="96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0.05</a:t>
            </a:r>
          </a:p>
        </p:txBody>
      </p:sp>
    </p:spTree>
    <p:extLst>
      <p:ext uri="{BB962C8B-B14F-4D97-AF65-F5344CB8AC3E}">
        <p14:creationId xmlns:p14="http://schemas.microsoft.com/office/powerpoint/2010/main" val="326883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AEEFAF5-FBDA-FAD5-EFFC-AD7B9D532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12" y="2971800"/>
            <a:ext cx="3000375" cy="27336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3F196A-CD37-8415-50AC-680277A3F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Power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110BF9-D626-C007-7E18-935688FC14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2. How often will you reject the null when the alternative is true (actual difference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𝑚𝑢𝑠𝑖𝑐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𝑛𝑜𝑚𝑢𝑠𝑖𝑐</m:t>
                        </m:r>
                      </m:sub>
                    </m:sSub>
                  </m:oMath>
                </a14:m>
                <a:r>
                  <a:rPr lang="en-US" dirty="0"/>
                  <a:t> = 4)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110BF9-D626-C007-7E18-935688FC14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04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F6015-75FC-8AD6-2A90-C49A554226AB}"/>
                  </a:ext>
                </a:extLst>
              </p:cNvPr>
              <p:cNvSpPr txBox="1"/>
              <p:nvPr/>
            </p:nvSpPr>
            <p:spPr>
              <a:xfrm>
                <a:off x="5181600" y="467617"/>
                <a:ext cx="2728696" cy="13849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𝑚𝑢𝑠𝑖𝑐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𝑛𝑜𝑚𝑢𝑠𝑖𝑐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𝑚𝑢𝑠𝑖𝑐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𝑛𝑜𝑚𝑢𝑠𝑖𝑐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F6015-75FC-8AD6-2A90-C49A55422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67617"/>
                <a:ext cx="2728696" cy="1384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3D54AF1-5EBF-3618-960F-029D2838F27A}"/>
                  </a:ext>
                </a:extLst>
              </p:cNvPr>
              <p:cNvSpPr txBox="1"/>
              <p:nvPr/>
            </p:nvSpPr>
            <p:spPr>
              <a:xfrm>
                <a:off x="1295400" y="5744095"/>
                <a:ext cx="784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𝑚𝑢𝑠𝑖𝑐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𝑛𝑜𝑚𝑢𝑠𝑖𝑐</m:t>
                        </m:r>
                      </m:sub>
                    </m:sSub>
                  </m:oMath>
                </a14:m>
                <a:r>
                  <a:rPr lang="en-US" dirty="0"/>
                  <a:t> = 4,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𝑚𝑢𝑠𝑖𝑐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𝑛𝑜𝑚𝑢𝑠𝑖𝑐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5.987</m:t>
                    </m:r>
                  </m:oMath>
                </a14:m>
                <a:r>
                  <a:rPr lang="en-US" dirty="0"/>
                  <a:t> about </a:t>
                </a:r>
                <a:r>
                  <a:rPr lang="en-US" dirty="0">
                    <a:solidFill>
                      <a:srgbClr val="0000FF"/>
                    </a:solidFill>
                  </a:rPr>
                  <a:t>30% </a:t>
                </a:r>
                <a:r>
                  <a:rPr lang="en-US" dirty="0"/>
                  <a:t>of samples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3D54AF1-5EBF-3618-960F-029D2838F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744095"/>
                <a:ext cx="7848600" cy="369332"/>
              </a:xfrm>
              <a:prstGeom prst="rect">
                <a:avLst/>
              </a:prstGeom>
              <a:blipFill>
                <a:blip r:embed="rId5"/>
                <a:stretch>
                  <a:fillRect l="-69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FC5CED3A-E30A-80E8-9B11-2C7D529417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3250" y="2973873"/>
            <a:ext cx="3333750" cy="27527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87A0D8D-6E81-EE1C-FF84-A9A9F28F87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24200" y="2971800"/>
            <a:ext cx="3190875" cy="2657475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F086E5B-F343-0171-499F-D2784FB27EB5}"/>
              </a:ext>
            </a:extLst>
          </p:cNvPr>
          <p:cNvCxnSpPr/>
          <p:nvPr/>
        </p:nvCxnSpPr>
        <p:spPr>
          <a:xfrm flipH="1">
            <a:off x="5638800" y="4343400"/>
            <a:ext cx="152400" cy="3048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79C59D7-3334-3616-4F89-D848664BE5D1}"/>
              </a:ext>
            </a:extLst>
          </p:cNvPr>
          <p:cNvSpPr txBox="1"/>
          <p:nvPr/>
        </p:nvSpPr>
        <p:spPr>
          <a:xfrm>
            <a:off x="5821681" y="4191000"/>
            <a:ext cx="96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0.30</a:t>
            </a:r>
          </a:p>
        </p:txBody>
      </p:sp>
    </p:spTree>
    <p:extLst>
      <p:ext uri="{BB962C8B-B14F-4D97-AF65-F5344CB8AC3E}">
        <p14:creationId xmlns:p14="http://schemas.microsoft.com/office/powerpoint/2010/main" val="201684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84C2C-E6AE-A463-1041-9FC5BDC8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FBB94-F269-3569-789F-3DAC861E8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Saw the standard deviation of the differences was more like 6 wpm.  Using the same 34 people for both tests: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40E72-F6A8-C0D0-B495-83DA25536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124200"/>
            <a:ext cx="3028950" cy="27527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2AA9270-916A-2698-2B88-9670BB6522F8}"/>
              </a:ext>
            </a:extLst>
          </p:cNvPr>
          <p:cNvSpPr txBox="1"/>
          <p:nvPr/>
        </p:nvSpPr>
        <p:spPr>
          <a:xfrm>
            <a:off x="3246120" y="368089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1.693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858C02-C754-8982-1861-CFF1AB4999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0" y="3086793"/>
            <a:ext cx="3009900" cy="28194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ACE1E4-50C8-4825-2AB8-DE0DD9E3B9F3}"/>
                  </a:ext>
                </a:extLst>
              </p:cNvPr>
              <p:cNvSpPr txBox="1"/>
              <p:nvPr/>
            </p:nvSpPr>
            <p:spPr>
              <a:xfrm>
                <a:off x="381000" y="3352800"/>
                <a:ext cx="1295400" cy="778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SE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34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=1.03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BACE1E4-50C8-4825-2AB8-DE0DD9E3B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352800"/>
                <a:ext cx="1295400" cy="778675"/>
              </a:xfrm>
              <a:prstGeom prst="rect">
                <a:avLst/>
              </a:prstGeom>
              <a:blipFill>
                <a:blip r:embed="rId4"/>
                <a:stretch>
                  <a:fillRect l="-4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65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1148-C379-76FB-9D75-BD41B2C6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C686F-DC01-2FE1-7065-A6E0655DC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F671A4-3548-0EFD-4688-956A5AF98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476375"/>
            <a:ext cx="6096000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61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197CF9F-93C1-4508-8AB9-01890BDA2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Was pairing helpful?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3A05EFC-4A58-45A0-B2EB-01ED057288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2292" name="Picture 6">
            <a:extLst>
              <a:ext uri="{FF2B5EF4-FFF2-40B4-BE49-F238E27FC236}">
                <a16:creationId xmlns:a16="http://schemas.microsoft.com/office/drawing/2014/main" id="{CFC8146A-EBF0-4CF4-86AE-8B2336532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1490663"/>
            <a:ext cx="52959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130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11274</TotalTime>
  <Words>935</Words>
  <Application>Microsoft Office PowerPoint</Application>
  <PresentationFormat>On-screen Show (4:3)</PresentationFormat>
  <Paragraphs>159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 Math</vt:lpstr>
      <vt:lpstr>Garamond</vt:lpstr>
      <vt:lpstr>Montserrat</vt:lpstr>
      <vt:lpstr>Symbol</vt:lpstr>
      <vt:lpstr>Wingdings</vt:lpstr>
      <vt:lpstr>Default Theme</vt:lpstr>
      <vt:lpstr>Stat 301 – Day 36</vt:lpstr>
      <vt:lpstr>Announcements</vt:lpstr>
      <vt:lpstr>Last Time – Paired Data</vt:lpstr>
      <vt:lpstr>Estimating Power</vt:lpstr>
      <vt:lpstr>Calculating Power</vt:lpstr>
      <vt:lpstr>Calculating Power</vt:lpstr>
      <vt:lpstr>Paired Design</vt:lpstr>
      <vt:lpstr>R output</vt:lpstr>
      <vt:lpstr>Was pairing helpful?</vt:lpstr>
      <vt:lpstr>Example: Color of sports drink</vt:lpstr>
      <vt:lpstr>Example: Jumping Jacks vs. Bicycle Kicks</vt:lpstr>
      <vt:lpstr>Analysis of paired data: Differences</vt:lpstr>
      <vt:lpstr>Analysis of paired data: Differences</vt:lpstr>
      <vt:lpstr>Using R</vt:lpstr>
      <vt:lpstr>Big typo!</vt:lpstr>
      <vt:lpstr>Practice Question 4.9</vt:lpstr>
      <vt:lpstr>To Do</vt:lpstr>
      <vt:lpstr>Investigation 4.10</vt:lpstr>
      <vt:lpstr>Was pairing helpful?</vt:lpstr>
      <vt:lpstr>Investigation 4.10</vt:lpstr>
      <vt:lpstr>Investigation 4.10</vt:lpstr>
      <vt:lpstr>Analysis 2 (PP 4.10B):</vt:lpstr>
      <vt:lpstr>What about ties?</vt:lpstr>
      <vt:lpstr>Analysis 2:</vt:lpstr>
      <vt:lpstr>Analysis 2:</vt:lpstr>
      <vt:lpstr>Technology Detour</vt:lpstr>
      <vt:lpstr>Analysis 2</vt:lpstr>
      <vt:lpstr>Conclusion…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</dc:title>
  <dc:creator>ITS/CSS</dc:creator>
  <cp:lastModifiedBy>Beth L. Chance</cp:lastModifiedBy>
  <cp:revision>90</cp:revision>
  <dcterms:created xsi:type="dcterms:W3CDTF">2011-11-28T19:20:36Z</dcterms:created>
  <dcterms:modified xsi:type="dcterms:W3CDTF">2024-03-13T19:08:07Z</dcterms:modified>
</cp:coreProperties>
</file>