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0" r:id="rId3"/>
    <p:sldId id="293" r:id="rId4"/>
    <p:sldId id="282" r:id="rId5"/>
    <p:sldId id="289" r:id="rId6"/>
    <p:sldId id="291" r:id="rId7"/>
    <p:sldId id="294" r:id="rId8"/>
    <p:sldId id="285" r:id="rId9"/>
    <p:sldId id="277" r:id="rId10"/>
    <p:sldId id="287" r:id="rId11"/>
    <p:sldId id="279" r:id="rId12"/>
    <p:sldId id="284" r:id="rId13"/>
    <p:sldId id="261" r:id="rId14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4CC32-10B1-4139-B701-E5DCCFFD30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63CC9D-E715-4F14-8D87-95F12678E2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80C9E7-B4E9-4768-98D4-28CA88D5A784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82C2BD-A572-40CA-B761-BC4FFA899C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6F1E8-E3C2-42AA-838B-8587905FAF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F199690-8EA6-4562-BBE8-245C8EDE3E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49E27D-034D-4F5B-A8ED-522A4E1146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E14E5D-9C74-4491-A537-CFE0BE20FF0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A87B54-21D4-4611-8014-35A6A39DB5B6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3E5FC16-2156-43BB-A017-F72F918E5C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451B19-786F-4FC2-9EBC-6BCE81FD20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14A27-9CBA-4A25-A231-B1F96088F1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35EF2-88EE-4D99-9321-E4972622CA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EA84D69-44CE-4794-8A67-76B21D4598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C42CD752-5CFE-4E18-98BC-B47F2FE74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EE021166-EE37-4F4F-A1D1-ADF001D88E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623463B-5414-4791-AB52-A9A13CDBE2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33795-24D2-4B75-83EC-7871DEE1D64C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240D78C-389D-4548-8E3C-EB9B9BDCA5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895B3F2-136D-40BD-8556-EC5C3FACE0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06B4EC-14C4-4735-93F0-E1A3AE4885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66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2896CA-E604-4541-A4EA-74F439B0AD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3B2DF-E663-49EF-8365-A729C2D7AA46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881AC3-13E0-4732-B388-754EF1604C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B07220-D06F-403E-819B-1BD5E5E83C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6DDEE-2AEB-42A5-AF3C-6CFC511D96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864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37F25D-A0B4-493E-8796-F3371151C1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1B5B9-50FD-4948-91E5-93C03DDB2BCE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D9E3B3-8E7B-43A8-9A7D-D4CB876CD3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950B0B-37DA-4831-B0A0-F1F342CEB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F34E5-3382-4BE2-A8A8-D3790A160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74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703A41-938B-4ADE-8240-B292503E44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A9273-659C-4996-A0BF-381B737D5F89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314B85-F0FF-4B62-8863-0546DC04F4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F5120C-E7D8-42B2-9A37-785C03C611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7C47C-AA64-4C76-90FA-D92D99AF90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50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FE6CE1-639B-4058-874D-DE7AC8ED9F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4795-063F-4267-921C-FC5120724019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41F96E-EC5D-4079-8B1D-5BDA4814AB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EDA5D2-1EA4-4C07-A027-82644250EE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78E10-A9F4-4F1E-822B-5A6C935A7B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953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EA7FED-631A-4D20-B4CC-BD5C7E4B97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76EAB-5A6C-442C-87C7-BFF1C802C9CE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1BFCA0-F189-43BE-A85C-398595B34D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B9F5CF-1B37-4E4A-84DC-234D31376E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4B419-5CEB-4C6E-A674-93B8AE1B78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417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87C5A1B-F59A-441F-88C6-77AC4E23E6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2CAB5-E23F-4278-9CE2-404F1D06B05E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6B47A0-FE22-4344-A084-A1028D847A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C1AF25B-4D72-4EFC-A2E0-E6FE7B6C5D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6442D-6C09-403F-BADB-EC9E3BD5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201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97B0BCD-7335-4FAB-B087-095D6DAAA9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E4248-228C-43CF-B30E-37D397B7186C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B24DAD1-B8AF-4812-95CF-C6EC9591EB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96E3074-F8C6-4A40-97C8-8E7B6B31BE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34518-3BA8-41C6-BC61-F0089D6C5F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473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48B29B7-5C48-412F-908A-D44BE9910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89D13-3CBF-45AD-A4F1-D4A175B1845E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5895E03-5BB0-4F7F-96A6-8320BA403E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F11B503-328D-4E5D-8454-949EE8E643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2332B-1876-4FCC-9A45-1D1D2FE5A3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931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B6BD2A-B91F-435C-98DD-BDB76EECAB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6F0A9-317E-4F09-B972-F0DA86B53DA4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27188C-DC63-4519-BF51-C5BD83B6B0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5820CA-7A8A-43C0-9B9B-73B434E695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D77-64DD-4C68-A6E9-25FFB9E01D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09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549DEC-23BF-472D-9D02-A53EEAD832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29FFF-0857-47F0-B16A-9081B0F18A02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21B28F-2B9E-46B3-B0FB-63C379A6C9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4F9A57-602E-48E9-846D-6A4B43F096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73B9C-D9DB-4B0B-A4CF-E5899DAECB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54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AB04AB-96BA-40E9-8739-1C24F8C936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4EAE3DC-7456-4F78-8F12-9D1E2A0EF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160EFB3-61DE-4971-BB02-248F13CCFE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9C4FE337-98A8-4B75-BFF9-CAE939DBC882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3A20A7D-DDE4-4FA0-9FFA-069C7FF1D7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92A4EB22-04D2-4EAF-AF14-3ABF69107C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FDE19627-DCD0-4392-A3A4-604EBE3A6E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1E6256D2-8008-42F1-8D7A-05B312620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F71B15-2E5A-41DA-894A-4BBA7B046E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anvas.calpoly.edu/courses/122785/modules/items/3345849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E3B7B221-8A20-4865-9657-26DD4CECAC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301 – Day 35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8D24C80F-FD8C-4A7B-A28D-903D4269941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84375" y="2705100"/>
            <a:ext cx="6553200" cy="1752600"/>
          </a:xfrm>
        </p:spPr>
        <p:txBody>
          <a:bodyPr/>
          <a:lstStyle/>
          <a:p>
            <a:pPr eaLnBrk="1" hangingPunct="1"/>
            <a:r>
              <a:rPr lang="en-US" altLang="en-US"/>
              <a:t>Matched Pairs Designs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3BFFB5-91C1-3DC6-BC56-5703C788A00F}"/>
              </a:ext>
            </a:extLst>
          </p:cNvPr>
          <p:cNvSpPr txBox="1"/>
          <p:nvPr/>
        </p:nvSpPr>
        <p:spPr>
          <a:xfrm>
            <a:off x="5638800" y="2286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 work: 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Complete</a:t>
            </a:r>
            <a:r>
              <a:rPr lang="en-US" b="0" i="0" u="sng" dirty="0">
                <a:effectLst/>
                <a:latin typeface="Lato Extended"/>
                <a:hlinkClick r:id="rId2" tooltip="Link"/>
              </a:rPr>
              <a:t> Inv 4.8 (a)-(f)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 in </a:t>
            </a:r>
            <a:r>
              <a:rPr lang="en-US" b="0" i="0" dirty="0" err="1">
                <a:solidFill>
                  <a:srgbClr val="2D3B45"/>
                </a:solidFill>
                <a:effectLst/>
                <a:latin typeface="Lato Extended"/>
              </a:rPr>
              <a:t>CourseKata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6A7FDA-E48C-3890-7A07-E8A7D5A17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313" y="4191000"/>
            <a:ext cx="4306887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E6E77-4D00-AF6A-8432-78EB82434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71688-10AF-29FA-FB69-A9BE4BDD5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to account for the pairing/lack of independence in the observations in the analysis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629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712C5889-3810-4D6A-B552-20A0948ED8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42768-CF0E-4A29-92BE-8D53737690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To reduce “unexplained variation” </a:t>
            </a:r>
          </a:p>
          <a:p>
            <a:pPr lvl="1"/>
            <a:r>
              <a:rPr lang="en-US" altLang="en-US"/>
              <a:t>Standard deviation of differences smaller than standard deviations of original observations</a:t>
            </a:r>
          </a:p>
          <a:p>
            <a:r>
              <a:rPr lang="en-US" altLang="en-US"/>
              <a:t>Increases power of detecting a genuine group difference when there is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3CC31-4CB4-444F-9923-079176E8A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B16E2C-2D8F-4398-90C5-6E40135009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With a </a:t>
                </a:r>
                <a:r>
                  <a:rPr lang="en-US" i="1" dirty="0"/>
                  <a:t>paired design</a:t>
                </a:r>
                <a:r>
                  <a:rPr lang="en-US" dirty="0"/>
                  <a:t>, analysis will focus on the </a:t>
                </a:r>
                <a:r>
                  <a:rPr lang="en-US" i="1" dirty="0"/>
                  <a:t>differences</a:t>
                </a:r>
                <a:endParaRPr lang="en-US" dirty="0"/>
              </a:p>
              <a:p>
                <a:pPr lvl="1"/>
                <a:r>
                  <a:rPr lang="en-US" dirty="0"/>
                  <a:t>SD(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𝑓𝑓</m:t>
                        </m:r>
                      </m:sub>
                    </m:sSub>
                  </m:oMath>
                </a14:m>
                <a:r>
                  <a:rPr lang="en-US" dirty="0"/>
                  <a:t>) generally smaller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Impacts our judgement of how unusual the observed statistic is (when the null hypothesis is true)</a:t>
                </a:r>
              </a:p>
              <a:p>
                <a:pPr lvl="1"/>
                <a:r>
                  <a:rPr lang="en-US" dirty="0"/>
                  <a:t>Paired t-test: one sample t-test on differences</a:t>
                </a:r>
              </a:p>
              <a:p>
                <a:r>
                  <a:rPr lang="en-US" dirty="0"/>
                  <a:t>Simulation model: two values are interchangeable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B16E2C-2D8F-4398-90C5-6E40135009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448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E30A5FD-AEB0-4657-8655-8A858F2222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 Do for Wednesday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2FE2BF1B-CB4F-4EDD-A820-918202718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PP 4.8B (PQ 4.8)</a:t>
            </a:r>
          </a:p>
          <a:p>
            <a:pPr lvl="1" eaLnBrk="1" hangingPunct="1"/>
            <a:r>
              <a:rPr lang="en-US" altLang="en-US" dirty="0"/>
              <a:t>Multiple choice, individual, unlimited attempts</a:t>
            </a:r>
          </a:p>
          <a:p>
            <a:pPr eaLnBrk="1" hangingPunct="1"/>
            <a:r>
              <a:rPr lang="en-US" altLang="en-US" dirty="0"/>
              <a:t>Start HW 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BB407-86F8-A502-1109-BE6B8C8C9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3FB16-2730-13AF-D642-A6260ED8C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2E6141-5BC4-AC57-F579-4D7362D0E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32" y="1524000"/>
            <a:ext cx="8243973" cy="4191000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4594935B-B487-0D6A-6A86-926E90DC2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970" y="152400"/>
            <a:ext cx="4306887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69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06820-DEA4-FFF1-59B4-28518A68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6A148-0FF3-1D5B-474C-A3AEAFB59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152A03-D860-E02F-E48F-ED2CB1BC3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79051"/>
            <a:ext cx="7696200" cy="4600989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DFDE9631-B8AF-FBCE-EB61-9AEC80EC9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"/>
            <a:ext cx="4306887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30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4C8BD-27E0-4BF8-8A1E-D9B26E6D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04D2F-B291-4144-B1AB-4F664EEE2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week – “paired data”</a:t>
            </a:r>
          </a:p>
          <a:p>
            <a:pPr lvl="1"/>
            <a:r>
              <a:rPr lang="en-US" altLang="en-US" dirty="0"/>
              <a:t>Includes review of some Ch. 1, Ch. 2 material </a:t>
            </a:r>
          </a:p>
          <a:p>
            <a:pPr lvl="1"/>
            <a:r>
              <a:rPr lang="en-US" dirty="0"/>
              <a:t>HW 8 (2 problems)</a:t>
            </a:r>
          </a:p>
          <a:p>
            <a:pPr lvl="1"/>
            <a:r>
              <a:rPr lang="en-US" dirty="0"/>
              <a:t>Start reviewing</a:t>
            </a:r>
          </a:p>
          <a:p>
            <a:pPr lvl="2"/>
            <a:r>
              <a:rPr lang="en-US" dirty="0"/>
              <a:t>Review session Sun? Tues?</a:t>
            </a:r>
          </a:p>
          <a:p>
            <a:pPr lvl="2"/>
            <a:r>
              <a:rPr lang="en-US" dirty="0"/>
              <a:t>Extra office hours this week?</a:t>
            </a:r>
          </a:p>
          <a:p>
            <a:pPr lvl="1"/>
            <a:r>
              <a:rPr lang="en-US" dirty="0"/>
              <a:t>Course evaluations (due Friday)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61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3FF86-5224-901C-999B-AE8090C8A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 7/Quiz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DBD91-DA18-D356-6B62-C209CEEA3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 7: Using simulation as a way to verify validity of </a:t>
            </a:r>
            <a:r>
              <a:rPr lang="en-US" i="1" dirty="0"/>
              <a:t>t</a:t>
            </a:r>
            <a:r>
              <a:rPr lang="en-US" dirty="0"/>
              <a:t> procedures</a:t>
            </a:r>
          </a:p>
          <a:p>
            <a:pPr lvl="1"/>
            <a:r>
              <a:rPr lang="en-US" dirty="0"/>
              <a:t>Q2: bootstrapping</a:t>
            </a:r>
          </a:p>
          <a:p>
            <a:pPr lvl="2"/>
            <a:r>
              <a:rPr lang="en-US" dirty="0"/>
              <a:t>Models random sampling</a:t>
            </a:r>
          </a:p>
          <a:p>
            <a:pPr lvl="2"/>
            <a:r>
              <a:rPr lang="en-US" dirty="0"/>
              <a:t>Pooling – models null hypothesis (no difference in populations) </a:t>
            </a:r>
          </a:p>
          <a:p>
            <a:pPr lvl="3"/>
            <a:r>
              <a:rPr lang="en-US" dirty="0"/>
              <a:t>Like randomization distribution, usually larger SD </a:t>
            </a:r>
            <a:r>
              <a:rPr lang="en-US" i="1" dirty="0"/>
              <a:t>for the null distribution</a:t>
            </a:r>
            <a:r>
              <a:rPr lang="en-US" dirty="0"/>
              <a:t> (if large difference between groups)</a:t>
            </a:r>
            <a:endParaRPr lang="en-US" i="1" dirty="0"/>
          </a:p>
          <a:p>
            <a:pPr lvl="2"/>
            <a:r>
              <a:rPr lang="en-US" dirty="0"/>
              <a:t>CI: </a:t>
            </a:r>
            <a:r>
              <a:rPr lang="en-US"/>
              <a:t>observed statistic </a:t>
            </a:r>
            <a:r>
              <a:rPr lang="en-US" u="sng" dirty="0"/>
              <a:t>+</a:t>
            </a:r>
            <a:r>
              <a:rPr lang="en-US" dirty="0"/>
              <a:t> 2 (SD of statistic)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1151C9-16F4-A62D-C3F6-A2F02D901195}"/>
              </a:ext>
            </a:extLst>
          </p:cNvPr>
          <p:cNvSpPr txBox="1"/>
          <p:nvPr/>
        </p:nvSpPr>
        <p:spPr>
          <a:xfrm>
            <a:off x="4876800" y="5105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Standard error</a:t>
            </a:r>
          </a:p>
        </p:txBody>
      </p:sp>
    </p:spTree>
    <p:extLst>
      <p:ext uri="{BB962C8B-B14F-4D97-AF65-F5344CB8AC3E}">
        <p14:creationId xmlns:p14="http://schemas.microsoft.com/office/powerpoint/2010/main" val="233094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E9A03-DA11-5050-627C-6BEB61EF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 7/Quiz 8 – Stat 302 preview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3C859D-1968-CA67-6F9B-4BA769BAA2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Recall: Is healthy body temp 98.6?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𝑡𝑒𝑚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=98.6+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𝑟𝑎𝑛𝑑𝑜𝑚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𝑒𝑟𝑟𝑜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Q4: Hypothesizing difference of 1690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𝑢𝑠𝑎𝑔𝑒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𝑠𝑢𝑟𝑣𝑒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𝑟𝑎𝑛𝑑𝑜𝑚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𝑒𝑟𝑟𝑜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b="0" dirty="0"/>
              </a:p>
              <a:p>
                <a:pPr marL="344487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+1690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𝑟𝑎𝑛𝑑𝑜𝑚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𝑒𝑟𝑟𝑜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If hadn’t been short/long difference, the means would be the same. So then observations interchangeable, but then anyone going to short group answers 1690 less.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3C859D-1968-CA67-6F9B-4BA769BAA2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 b="-48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56699C5-2ED9-7D34-CA0D-61D0556B5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1417638"/>
            <a:ext cx="1411126" cy="11668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5A5F45E-48F2-56AC-666E-A96B346043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3498" y="3124200"/>
            <a:ext cx="1871663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1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24ED3-027C-24F2-B2C5-091483CBB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B4D04-CFA5-D31C-565B-826126805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questions given partial or full credit</a:t>
            </a:r>
          </a:p>
        </p:txBody>
      </p:sp>
    </p:spTree>
    <p:extLst>
      <p:ext uri="{BB962C8B-B14F-4D97-AF65-F5344CB8AC3E}">
        <p14:creationId xmlns:p14="http://schemas.microsoft.com/office/powerpoint/2010/main" val="451808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66A4F-78BD-6F7F-2594-419F89808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47EC2-D555-B7EE-8D9C-363548EBA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comparing two groups on a quantitative response, are alternatives to two-sample </a:t>
            </a:r>
            <a:r>
              <a:rPr lang="en-US" i="1" dirty="0"/>
              <a:t>t</a:t>
            </a:r>
            <a:r>
              <a:rPr lang="en-US" dirty="0"/>
              <a:t>-test (e.g., don’t think validity conditions are met, don’t want to focus on means)</a:t>
            </a:r>
          </a:p>
          <a:p>
            <a:pPr lvl="1"/>
            <a:r>
              <a:rPr lang="en-US" dirty="0"/>
              <a:t>Difference in medians: Randomization test</a:t>
            </a:r>
          </a:p>
          <a:p>
            <a:pPr lvl="1"/>
            <a:r>
              <a:rPr lang="en-US" dirty="0"/>
              <a:t>Log transformation: Back-transforming confidence interval gives interval for ratio of medians</a:t>
            </a:r>
          </a:p>
        </p:txBody>
      </p:sp>
    </p:spTree>
    <p:extLst>
      <p:ext uri="{BB962C8B-B14F-4D97-AF65-F5344CB8AC3E}">
        <p14:creationId xmlns:p14="http://schemas.microsoft.com/office/powerpoint/2010/main" val="1513001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03CFE77-98BC-4BD6-ABAB-EF22E9435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Paired designs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724BC9C6-3043-4390-8271-B0321F8E5F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r>
              <a:rPr lang="en-US" altLang="en-US" dirty="0"/>
              <a:t>When there is a lot of natural variation in the response outcomes (large </a:t>
            </a:r>
            <a:r>
              <a:rPr lang="en-US" altLang="en-US" i="1" dirty="0"/>
              <a:t>s</a:t>
            </a:r>
            <a:r>
              <a:rPr lang="en-US" altLang="en-US" dirty="0"/>
              <a:t>’s), can “design out” some of that variation by “blocking” on each individual, i.e., use a </a:t>
            </a:r>
            <a:r>
              <a:rPr lang="en-US" altLang="en-US" i="1" dirty="0"/>
              <a:t>paired design</a:t>
            </a:r>
            <a:endParaRPr lang="en-US" altLang="en-US" dirty="0"/>
          </a:p>
          <a:p>
            <a:r>
              <a:rPr lang="en-US" altLang="en-US" dirty="0"/>
              <a:t>Example: </a:t>
            </a:r>
          </a:p>
          <a:p>
            <a:pPr lvl="1"/>
            <a:r>
              <a:rPr lang="en-US" altLang="en-US" dirty="0"/>
              <a:t>Each subject receives both treatments (randomize order of the treatments to account for any “carry over” effects)</a:t>
            </a:r>
          </a:p>
          <a:p>
            <a:pPr lvl="1"/>
            <a:r>
              <a:rPr lang="en-US" altLang="en-US" dirty="0"/>
              <a:t>Married couples, political opinions</a:t>
            </a:r>
          </a:p>
          <a:p>
            <a:pPr lvl="1"/>
            <a:r>
              <a:rPr lang="en-US" altLang="en-US" dirty="0"/>
              <a:t>Twins, one with condition and one without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theme/theme1.xml><?xml version="1.0" encoding="utf-8"?>
<a:theme xmlns:a="http://schemas.openxmlformats.org/drawingml/2006/main" name="Theme1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22977</TotalTime>
  <Words>481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Garamond</vt:lpstr>
      <vt:lpstr>Lato Extended</vt:lpstr>
      <vt:lpstr>Wingdings</vt:lpstr>
      <vt:lpstr>Theme1</vt:lpstr>
      <vt:lpstr>Stat 301 – Day 35</vt:lpstr>
      <vt:lpstr>Section 1</vt:lpstr>
      <vt:lpstr>Section 2</vt:lpstr>
      <vt:lpstr>Announcements</vt:lpstr>
      <vt:lpstr>HW 7/Quiz 8</vt:lpstr>
      <vt:lpstr>HW 7/Quiz 8 – Stat 302 preview</vt:lpstr>
      <vt:lpstr>Quiz 8</vt:lpstr>
      <vt:lpstr>Last Time</vt:lpstr>
      <vt:lpstr>Paired designs</vt:lpstr>
      <vt:lpstr>Consequence</vt:lpstr>
      <vt:lpstr>Goal</vt:lpstr>
      <vt:lpstr>Key Idea</vt:lpstr>
      <vt:lpstr>To Do for Wednesday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Chance</dc:creator>
  <cp:lastModifiedBy>Beth L. Chance</cp:lastModifiedBy>
  <cp:revision>80</cp:revision>
  <cp:lastPrinted>2013-11-26T06:29:51Z</cp:lastPrinted>
  <dcterms:created xsi:type="dcterms:W3CDTF">2013-11-26T04:50:55Z</dcterms:created>
  <dcterms:modified xsi:type="dcterms:W3CDTF">2024-03-12T20:05:06Z</dcterms:modified>
</cp:coreProperties>
</file>