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415" r:id="rId2"/>
    <p:sldId id="257" r:id="rId3"/>
    <p:sldId id="426" r:id="rId4"/>
    <p:sldId id="431" r:id="rId5"/>
    <p:sldId id="428" r:id="rId6"/>
    <p:sldId id="435" r:id="rId7"/>
    <p:sldId id="432" r:id="rId8"/>
    <p:sldId id="409" r:id="rId9"/>
    <p:sldId id="419" r:id="rId10"/>
    <p:sldId id="420" r:id="rId11"/>
    <p:sldId id="433" r:id="rId12"/>
    <p:sldId id="421" r:id="rId13"/>
    <p:sldId id="416" r:id="rId14"/>
    <p:sldId id="434" r:id="rId15"/>
    <p:sldId id="330" r:id="rId16"/>
    <p:sldId id="427" r:id="rId1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AB22C5-6A9B-4E8F-BD71-64B97447CC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F107EC-9650-4AB9-B0C3-86D3A0935C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11F3138-D85E-4E4A-8C26-53920CD4B60B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692B8-3E9D-4201-9DD9-D38738799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46C24-BE45-4BE5-B7CE-4947A8DB92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A9C999-8800-4B2C-B1D0-9494464F7E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EEF043-F504-4E84-85E7-C4DA708453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69B399-849E-40FC-8FD2-7B9CBDE4DE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967805-6158-445A-AC28-3F4BA37FF5E5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62696F4-6C2B-41F7-BCE8-321615065C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EC3773-654F-48BB-93CB-C33AD0B11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5C085-2E22-4BD6-9270-A1930E3D6E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47E08-AF42-4184-9163-69E99CA7A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998029-93D2-47DC-9315-898B4264B9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D1718132-9AE5-4EDE-A838-B474FE8051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22431E3-E1E0-404D-9031-E7A2D9E10E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5419C94-1B6A-4747-A239-1B1F7ED75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F77C39-7FCE-48A1-AA82-FBCDF9AA3D21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298FFC69-CA41-4AFD-9D16-9F80379C1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0222EA90-8433-4E8A-A155-4D3CC32D2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1E62568-E2D2-4B02-BA2E-19287F026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2624978-E2C9-4E49-B972-9D5BE88A8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0A2A444-0ED5-4BB3-BF0A-17C18B029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53818-0D82-4F6D-B32D-7EB4B1FFAE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6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44CCD1-966B-4A9E-9775-3CB5777280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8D9A7-AAEF-44DE-AC61-2D525B59A8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BCE86B-2DDC-4549-99B9-CEB04D427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19E78-5545-4BFE-A610-BB0C03A8B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53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8A8ACE-FDF5-4AE8-96B7-D3DBD0D47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3745CB-F6A4-4CED-91B3-094FCC5E9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F844F0-BD80-4045-93B6-05476CA459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94839-BB2C-41BB-933A-7233E5639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76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E8DD2-B8BA-4DED-BC5B-5E6E6CE6B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F3ED92-F051-4C0D-A61A-7EC34268F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3B4B4C-0626-446E-8D77-618902A441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0FE7E-5FEA-4EFD-8F83-CE890881D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20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56314-48F9-40DA-8162-8A6A95DED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4C1195-CA85-4DC5-93B9-D05A466B4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4A2F61-7059-4DF4-BA67-060D1D8B29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41EF8-E167-4F7A-8ADD-BB48EBAA81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75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E47518-A9A7-4725-9262-911C66F93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D9544D-ECE0-4E0F-8CF5-3261049C14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91DE25-66FC-4434-BF6F-9EB93CC59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6B8105-34DD-4E9F-B471-6661F329C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0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8AB9C0-9852-45F7-90B1-D331D7F77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BAF60A-8845-4ECE-B822-52E273523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9F5E55-EA8C-4BB1-BB11-AEF594F5D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06BBE-C87B-4F51-B4AB-394186680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4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18EED0-1845-4E5B-9AB7-31F7E0B47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38765F-C8CF-47C1-8A4D-43E1E18DA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71454AF-D302-4EB8-89B2-955360E8F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7AD6AE-0690-4A85-BDE8-245250AA17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1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B61EC3-BB1D-474E-9D6E-EA5423B20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259339-42F5-4853-85E4-AE91B03A1A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1F27FD-BBDA-4A23-A400-7626177A8C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161EE-EF5B-4867-88BB-67F45655D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90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9D5199-8291-473C-86F5-DC3C05C89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F21489-9B73-4C6D-B244-9C862B363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E12CB-E449-4B21-A348-6623895A4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FA3DC-B7D5-45AC-A518-2FBE5F064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10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84153-A505-4F62-8CCF-5E504757C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79E3FE-7746-44AE-AD1B-763B2A6D1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31E4E-6D1F-4431-8A0A-59C53FB33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E96F2-A171-48B9-8E17-BDEE35BEC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62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33A2E7-9C98-45A5-8028-D348360FE6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374A34-A62D-43B9-B895-8874280AD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738377B-B3C2-4133-92AF-4A4CAA20DC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C360B63-49D1-4E56-9198-D597A9A033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BAE7528-D86B-4431-919B-0017ED3A7A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3A81B137-F565-4D9C-ABB5-2735E93254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4962B54B-6A92-4BAC-B3B4-FB7576EC0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4397E571-C958-48CD-90C8-A03B31F49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51F9E5B-7BDC-4FD4-9528-FAAE399381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33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AC7F9A9-BB7B-475C-AC74-A7EFDA9FF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64663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/>
              <a:t>Alternatives to Two-sample </a:t>
            </a:r>
            <a:r>
              <a:rPr lang="en-US" altLang="en-US" dirty="0"/>
              <a:t>t-tests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7C8297-A18F-B437-CAFB-4BBD82F58827}"/>
              </a:ext>
            </a:extLst>
          </p:cNvPr>
          <p:cNvSpPr txBox="1"/>
          <p:nvPr/>
        </p:nvSpPr>
        <p:spPr>
          <a:xfrm>
            <a:off x="762000" y="4457700"/>
            <a:ext cx="723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mathematician, a physicist, and an engineer are on a train going through Scotland. The engineer sees a black sheep, and says, "Aha! The sheep in Scotland are black!" The physicist shakes his head and says, "Ha! You're wrong!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All we can say is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some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sheep in Scotland are black!" The mathematician shakes his head sadly and says,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0BC4B3-C5CF-3E81-CC89-96075969F9DD}"/>
              </a:ext>
            </a:extLst>
          </p:cNvPr>
          <p:cNvSpPr txBox="1"/>
          <p:nvPr/>
        </p:nvSpPr>
        <p:spPr>
          <a:xfrm>
            <a:off x="762000" y="5867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"You're both wrong. All we can say is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at least one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sheep in Scotland is black </a:t>
            </a:r>
            <a:r>
              <a:rPr lang="en-US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 one side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7B48CB7-17AD-A6C4-DA0A-EC71A3CF8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CBA64-9306-9F56-40B0-2F1D018EC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(g) What about medians?</a:t>
            </a:r>
          </a:p>
          <a:p>
            <a:pPr lvl="1">
              <a:defRPr/>
            </a:pPr>
            <a:r>
              <a:rPr lang="en-US" dirty="0"/>
              <a:t>Highly significant! (p-value </a:t>
            </a:r>
            <a:r>
              <a:rPr lang="en-US" dirty="0">
                <a:sym typeface="Symbol" panose="05050102010706020507" pitchFamily="18" charset="2"/>
              </a:rPr>
              <a:t> 0.006)</a:t>
            </a:r>
            <a:endParaRPr lang="en-US" dirty="0"/>
          </a:p>
          <a:p>
            <a:pPr marL="17462" indent="0">
              <a:buFont typeface="Wingdings" panose="05000000000000000000" pitchFamily="2" charset="2"/>
              <a:buNone/>
              <a:defRPr/>
            </a:pPr>
            <a:r>
              <a:rPr lang="en-US" dirty="0"/>
              <a:t>(h) Confidence interval? </a:t>
            </a:r>
          </a:p>
          <a:p>
            <a:pPr marL="801687" lvl="1" indent="-457200">
              <a:defRPr/>
            </a:pPr>
            <a:r>
              <a:rPr lang="en-US" dirty="0"/>
              <a:t>-177.4 </a:t>
            </a:r>
            <a:r>
              <a:rPr lang="en-US" u="sng" dirty="0"/>
              <a:t>+</a:t>
            </a:r>
            <a:r>
              <a:rPr lang="en-US" dirty="0"/>
              <a:t> 2(70.082)</a:t>
            </a:r>
          </a:p>
          <a:p>
            <a:pPr marL="801687" lvl="1" indent="-457200">
              <a:defRPr/>
            </a:pPr>
            <a:r>
              <a:rPr lang="en-US" dirty="0"/>
              <a:t>(-317.56, -37.24)</a:t>
            </a:r>
          </a:p>
          <a:p>
            <a:pPr marL="801687" lvl="1" indent="-457200">
              <a:defRPr/>
            </a:pPr>
            <a:r>
              <a:rPr lang="en-US" dirty="0"/>
              <a:t>I’m 95% confident (?) that the median rainfall is 37.24 to 317.56 acre-ft larger with cloud seeding than without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87B7E-1903-B44B-8E2F-C67F0206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4.7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B431E-0B1E-C435-0DD8-4B7C02475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" indent="0">
              <a:buFont typeface="Wingdings" panose="05000000000000000000" pitchFamily="2" charset="2"/>
              <a:buNone/>
              <a:defRPr/>
            </a:pPr>
            <a:r>
              <a:rPr lang="en-US" dirty="0"/>
              <a:t>(i) Transformation</a:t>
            </a:r>
          </a:p>
          <a:p>
            <a:pPr marL="474662" indent="-457200">
              <a:defRPr/>
            </a:pPr>
            <a:r>
              <a:rPr lang="en-US" dirty="0"/>
              <a:t>Put the data into Excel/Sheets or R and find ln(rainfall)</a:t>
            </a:r>
          </a:p>
          <a:p>
            <a:pPr marL="801687" lvl="1" indent="-457200">
              <a:defRPr/>
            </a:pPr>
            <a:r>
              <a:rPr lang="en-US" dirty="0"/>
              <a:t>More normal?</a:t>
            </a:r>
          </a:p>
          <a:p>
            <a:pPr marL="801687" lvl="1" indent="-457200">
              <a:defRPr/>
            </a:pPr>
            <a:r>
              <a:rPr lang="en-US" dirty="0"/>
              <a:t>Variability more similar?</a:t>
            </a:r>
          </a:p>
          <a:p>
            <a:pPr marL="801687" lvl="1" indent="-457200">
              <a:defRPr/>
            </a:pPr>
            <a:r>
              <a:rPr lang="en-US" dirty="0"/>
              <a:t>t-procedures?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0AA500F-3D43-7D64-E57C-D5AE7162F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02908-4164-9415-30BC-9D4450B3D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(l)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More similar to analysis with medians</a:t>
            </a:r>
          </a:p>
          <a:p>
            <a:r>
              <a:rPr lang="en-US" altLang="en-US" dirty="0"/>
              <a:t>In fact…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A8237C-671B-D274-BAB1-59FD69F1F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68992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56FE91A-BC87-8FF9-FB13-7C8F67D8D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Confidence 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676A6-DE78-A56A-11A7-0C1B19D77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CI for 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baseline="-25000" dirty="0" err="1"/>
              <a:t>seeded</a:t>
            </a:r>
            <a:r>
              <a:rPr lang="en-US" dirty="0"/>
              <a:t> – 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baseline="-25000" dirty="0" err="1"/>
              <a:t>unseeded</a:t>
            </a: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mean(log(rain))</a:t>
            </a:r>
            <a:r>
              <a:rPr lang="en-US" baseline="-25000" dirty="0"/>
              <a:t> seeded</a:t>
            </a:r>
            <a:r>
              <a:rPr lang="en-US" dirty="0"/>
              <a:t> - mean(log(rain))</a:t>
            </a:r>
            <a:r>
              <a:rPr lang="en-US" baseline="-25000" dirty="0"/>
              <a:t>unseeded</a:t>
            </a: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But log(rain) data are much more symmetric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median(log(rain))</a:t>
            </a:r>
            <a:r>
              <a:rPr lang="en-US" baseline="-25000" dirty="0"/>
              <a:t> seeded</a:t>
            </a:r>
            <a:r>
              <a:rPr lang="en-US" dirty="0"/>
              <a:t>- median(log(rain))</a:t>
            </a:r>
            <a:r>
              <a:rPr lang="en-US" baseline="-25000" dirty="0"/>
              <a:t>unseeded</a:t>
            </a: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But medians just look at ordering of values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log(median(rain))</a:t>
            </a:r>
            <a:r>
              <a:rPr lang="en-US" baseline="-25000" dirty="0"/>
              <a:t> seeded</a:t>
            </a:r>
            <a:r>
              <a:rPr lang="en-US" dirty="0"/>
              <a:t>- log(median(rain))</a:t>
            </a:r>
            <a:r>
              <a:rPr lang="en-US" baseline="-25000" dirty="0"/>
              <a:t>unseeded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But with logs, log(a)-log(b) = log(a/b)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log(median(rain)</a:t>
            </a:r>
            <a:r>
              <a:rPr lang="en-US" baseline="-25000" dirty="0"/>
              <a:t> seeded</a:t>
            </a:r>
            <a:r>
              <a:rPr lang="en-US" dirty="0"/>
              <a:t> / median(rain)</a:t>
            </a:r>
            <a:r>
              <a:rPr lang="en-US" baseline="-25000" dirty="0"/>
              <a:t>unseeded</a:t>
            </a:r>
            <a:r>
              <a:rPr lang="en-US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But I want to be in original units!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baseline="-25000" dirty="0" err="1"/>
              <a:t>seeded</a:t>
            </a:r>
            <a:r>
              <a:rPr lang="en-US" dirty="0"/>
              <a:t> – 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baseline="-25000" dirty="0" err="1"/>
              <a:t>unseeded</a:t>
            </a:r>
            <a:r>
              <a:rPr lang="en-US" dirty="0"/>
              <a:t>) = </a:t>
            </a:r>
            <a:r>
              <a:rPr lang="en-US" sz="2400" dirty="0"/>
              <a:t>median(rain)</a:t>
            </a:r>
            <a:r>
              <a:rPr lang="en-US" sz="2400" baseline="-25000" dirty="0"/>
              <a:t> seeded</a:t>
            </a:r>
            <a:r>
              <a:rPr lang="en-US" sz="2400" dirty="0"/>
              <a:t> / median(rain)</a:t>
            </a:r>
            <a:r>
              <a:rPr lang="en-US" sz="2400" baseline="-25000" dirty="0"/>
              <a:t>unseeded</a:t>
            </a: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F00C-0C3C-C1B5-F44F-DAF6DE8D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technically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6619-0898-5E93-2B76-54ADA5B13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600" b="0" i="0" u="none" strike="noStrike" baseline="0" dirty="0"/>
              <a:t>We are 95% confident that the long-run </a:t>
            </a:r>
            <a:r>
              <a:rPr lang="en-US" sz="2600" b="0" i="0" u="none" strike="noStrike" baseline="0" dirty="0">
                <a:solidFill>
                  <a:srgbClr val="0070C0"/>
                </a:solidFill>
              </a:rPr>
              <a:t>median</a:t>
            </a:r>
            <a:r>
              <a:rPr lang="en-US" sz="2600" b="0" i="0" u="none" strike="noStrike" baseline="0" dirty="0"/>
              <a:t> volume of rainfall on days when clouds are seeded is 1.3 to 7.7 </a:t>
            </a:r>
            <a:r>
              <a:rPr lang="en-US" sz="2600" b="0" i="0" u="none" strike="noStrike" baseline="0" dirty="0">
                <a:solidFill>
                  <a:srgbClr val="0070C0"/>
                </a:solidFill>
              </a:rPr>
              <a:t>times larger </a:t>
            </a:r>
            <a:r>
              <a:rPr lang="en-US" sz="2600" b="0" i="0" u="none" strike="noStrike" baseline="0" dirty="0"/>
              <a:t>as opposed to when they are not seeded.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39070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E11A54A9-042F-40CB-AAA9-F941F1FD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Do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F767234-348F-435E-BCDF-42849AEA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Optional: Does cloud seeding work?</a:t>
            </a:r>
          </a:p>
          <a:p>
            <a:r>
              <a:rPr lang="en-US" altLang="en-US" sz="3200" dirty="0"/>
              <a:t>Submit HW 7</a:t>
            </a:r>
          </a:p>
          <a:p>
            <a:r>
              <a:rPr lang="en-US" altLang="en-US" sz="3200" dirty="0"/>
              <a:t>Quiz 8 due Monday night</a:t>
            </a:r>
          </a:p>
          <a:p>
            <a:endParaRPr lang="en-US" altLang="en-US" sz="3200" dirty="0"/>
          </a:p>
          <a:p>
            <a:r>
              <a:rPr lang="en-US" altLang="en-US" sz="3200" dirty="0"/>
              <a:t>For Tuesday</a:t>
            </a:r>
          </a:p>
          <a:p>
            <a:pPr lvl="1"/>
            <a:r>
              <a:rPr lang="en-US" altLang="en-US" sz="2800" dirty="0"/>
              <a:t>Investigation 4.8 (a)-(f) in Canvas</a:t>
            </a:r>
          </a:p>
          <a:p>
            <a:pPr lvl="1"/>
            <a:r>
              <a:rPr lang="en-US" altLang="en-US" sz="2800" dirty="0"/>
              <a:t>Resources module &gt; Brief overview of Power and Types of Errors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1BB-9FE9-42B8-ABB3-1252E916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“Pooled </a:t>
            </a:r>
            <a:r>
              <a:rPr lang="en-US" i="1" dirty="0"/>
              <a:t>t</a:t>
            </a:r>
            <a:r>
              <a:rPr lang="en-US" dirty="0"/>
              <a:t>-test”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BD104F-925F-4ECA-8404-FCC44C3984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If assume population variances are equal</a:t>
                </a:r>
              </a:p>
              <a:p>
                <a:pPr lvl="1"/>
                <a:r>
                  <a:rPr lang="en-US" dirty="0"/>
                  <a:t>(Might make more sense in a randomized experiment?  Treatment only shifts data?)</a:t>
                </a:r>
              </a:p>
              <a:p>
                <a:r>
                  <a:rPr lang="en-US" dirty="0"/>
                  <a:t>can estimate SE(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differently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can result in higher power, but at a cost</a:t>
                </a:r>
              </a:p>
              <a:p>
                <a:pPr lvl="1"/>
                <a:r>
                  <a:rPr lang="en-US" dirty="0"/>
                  <a:t>Difficult to verify “pop variances are equal”</a:t>
                </a:r>
              </a:p>
              <a:p>
                <a:pPr lvl="1"/>
                <a:r>
                  <a:rPr lang="en-US" dirty="0"/>
                  <a:t>For now can check 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max</a:t>
                </a:r>
                <a:r>
                  <a:rPr lang="en-US" dirty="0"/>
                  <a:t> / </a:t>
                </a:r>
                <a:r>
                  <a:rPr lang="en-US" dirty="0" err="1"/>
                  <a:t>s</a:t>
                </a:r>
                <a:r>
                  <a:rPr lang="en-US" baseline="-25000" dirty="0" err="1"/>
                  <a:t>min</a:t>
                </a:r>
                <a:r>
                  <a:rPr lang="en-US" dirty="0"/>
                  <a:t> &lt; 2</a:t>
                </a:r>
              </a:p>
              <a:p>
                <a:pPr lvl="1"/>
                <a:r>
                  <a:rPr lang="en-US" dirty="0"/>
                  <a:t>Still assuming “independent samples”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BD104F-925F-4ECA-8404-FCC44C3984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4" t="-2423" r="-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4B2EF40-AEAB-4C3A-95FE-818B68F1C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3338367"/>
            <a:ext cx="3124200" cy="8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9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CD256505-1047-412E-AAC6-BC2D8EA6C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Previously – Comparing two groups on a quantitative response variable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6579485-E325-408B-9BC5-818E8BC98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sz="2600" dirty="0"/>
              <a:t>Want to compare two “population means” or two “long run treatment means”</a:t>
            </a:r>
          </a:p>
          <a:p>
            <a:pPr eaLnBrk="1" hangingPunct="1">
              <a:defRPr/>
            </a:pPr>
            <a:r>
              <a:rPr lang="en-US" altLang="en-US" sz="2600" dirty="0"/>
              <a:t>Simulation</a:t>
            </a:r>
          </a:p>
          <a:p>
            <a:pPr lvl="1" eaLnBrk="1" hangingPunct="1">
              <a:defRPr/>
            </a:pPr>
            <a:r>
              <a:rPr lang="en-US" altLang="en-US" sz="2200" dirty="0"/>
              <a:t>Random sampling/Bootstrapping </a:t>
            </a:r>
          </a:p>
          <a:p>
            <a:pPr lvl="1" eaLnBrk="1" hangingPunct="1">
              <a:defRPr/>
            </a:pPr>
            <a:r>
              <a:rPr lang="en-US" altLang="en-US" sz="2200" dirty="0"/>
              <a:t>Random assignment </a:t>
            </a:r>
          </a:p>
          <a:p>
            <a:pPr eaLnBrk="1" hangingPunct="1">
              <a:defRPr/>
            </a:pPr>
            <a:r>
              <a:rPr lang="en-US" altLang="en-US" sz="2600" dirty="0"/>
              <a:t>Exact (Randomization test)</a:t>
            </a:r>
          </a:p>
          <a:p>
            <a:pPr lvl="1" eaLnBrk="1" hangingPunct="1">
              <a:defRPr/>
            </a:pPr>
            <a:r>
              <a:rPr lang="en-US" altLang="en-US" sz="2200" dirty="0"/>
              <a:t>Not really viable (had to list them all out, find statistic for each)</a:t>
            </a:r>
          </a:p>
          <a:p>
            <a:pPr eaLnBrk="1" hangingPunct="1">
              <a:defRPr/>
            </a:pPr>
            <a:r>
              <a:rPr lang="en-US" altLang="en-US" sz="2600" dirty="0"/>
              <a:t>Theory-based</a:t>
            </a:r>
          </a:p>
          <a:p>
            <a:pPr lvl="1" eaLnBrk="1" hangingPunct="1">
              <a:defRPr/>
            </a:pPr>
            <a:r>
              <a:rPr lang="en-US" altLang="en-US" sz="2200" dirty="0"/>
              <a:t>Two-sample </a:t>
            </a:r>
            <a:r>
              <a:rPr lang="en-US" altLang="en-US" sz="2200" i="1" dirty="0"/>
              <a:t>t</a:t>
            </a:r>
            <a:r>
              <a:rPr lang="en-US" altLang="en-US" sz="2200" dirty="0"/>
              <a:t>-test and </a:t>
            </a:r>
            <a:r>
              <a:rPr lang="en-US" altLang="en-US" sz="2200" i="1" dirty="0"/>
              <a:t>t</a:t>
            </a:r>
            <a:r>
              <a:rPr lang="en-US" altLang="en-US" sz="2200" dirty="0"/>
              <a:t>-confidence interval</a:t>
            </a:r>
          </a:p>
          <a:p>
            <a:pPr lvl="1" eaLnBrk="1" hangingPunct="1">
              <a:defRPr/>
            </a:pPr>
            <a:r>
              <a:rPr lang="en-US" altLang="en-US" sz="2200" dirty="0"/>
              <a:t>Validity conditions</a:t>
            </a:r>
          </a:p>
          <a:p>
            <a:pPr lvl="2" eaLnBrk="1" hangingPunct="1">
              <a:defRPr/>
            </a:pPr>
            <a:r>
              <a:rPr lang="en-US" altLang="en-US" sz="1900" dirty="0"/>
              <a:t>Both populations normally distributed or both sample sizes large (e.g., above 20)</a:t>
            </a:r>
          </a:p>
          <a:p>
            <a:pPr lvl="2" eaLnBrk="1" hangingPunct="1">
              <a:defRPr/>
            </a:pPr>
            <a:r>
              <a:rPr lang="en-US" altLang="en-US" sz="1900" dirty="0"/>
              <a:t>For random sampling: large populations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C4BC-0D22-4C41-9F76-18E95A21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72475-DC32-48FB-9CD1-87AC549ED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two means in a randomization test are not “independent”</a:t>
            </a:r>
          </a:p>
          <a:p>
            <a:pPr lvl="1"/>
            <a:r>
              <a:rPr lang="en-US" dirty="0"/>
              <a:t>If independent, knowing one mean came out larger than usual, wouldn’t impact the other mean</a:t>
            </a:r>
          </a:p>
          <a:p>
            <a:pPr lvl="1"/>
            <a:r>
              <a:rPr lang="en-US" dirty="0"/>
              <a:t>Here, if one is larger, the other must be smaller, so tend to get larger (pos and neg) differences</a:t>
            </a:r>
          </a:p>
          <a:p>
            <a:r>
              <a:rPr lang="en-US" dirty="0"/>
              <a:t>Randomization tests assume no differences between the treatments</a:t>
            </a:r>
          </a:p>
          <a:p>
            <a:pPr lvl="1"/>
            <a:r>
              <a:rPr lang="en-US" dirty="0"/>
              <a:t>All variation is “by chance”</a:t>
            </a:r>
          </a:p>
          <a:p>
            <a:pPr lvl="2"/>
            <a:r>
              <a:rPr lang="en-US" dirty="0"/>
              <a:t>The more “wrong” the null hypothesis is, the bigger discrepancy in the estimate of variability</a:t>
            </a:r>
          </a:p>
          <a:p>
            <a:pPr lvl="1"/>
            <a:r>
              <a:rPr lang="en-US" dirty="0"/>
              <a:t>Might want to remove “treatment effect” before shuffling…</a:t>
            </a:r>
          </a:p>
        </p:txBody>
      </p:sp>
    </p:spTree>
    <p:extLst>
      <p:ext uri="{BB962C8B-B14F-4D97-AF65-F5344CB8AC3E}">
        <p14:creationId xmlns:p14="http://schemas.microsoft.com/office/powerpoint/2010/main" val="7111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132C-66B7-FC99-B294-832AC686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 4.5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0726D-C5A4-64C4-1BB5-5C55D4D9B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Random assignment to the schools</a:t>
            </a:r>
          </a:p>
          <a:p>
            <a:pPr lvl="1"/>
            <a:r>
              <a:rPr lang="en-US" dirty="0"/>
              <a:t>Is a “randomized experiment” but could still be confounding</a:t>
            </a:r>
          </a:p>
          <a:p>
            <a:r>
              <a:rPr lang="en-US" dirty="0"/>
              <a:t>Evidence that the population distributions (</a:t>
            </a:r>
            <a:r>
              <a:rPr lang="en-US" dirty="0" err="1"/>
              <a:t>hrs</a:t>
            </a:r>
            <a:r>
              <a:rPr lang="en-US" dirty="0"/>
              <a:t> of TV watched) are not normally distributed?</a:t>
            </a:r>
          </a:p>
          <a:p>
            <a:pPr lvl="1"/>
            <a:r>
              <a:rPr lang="en-US" dirty="0"/>
              <a:t>But both sample sizes were large</a:t>
            </a:r>
          </a:p>
          <a:p>
            <a:r>
              <a:rPr lang="en-US" dirty="0"/>
              <a:t>If only given the “summary statistics”</a:t>
            </a:r>
          </a:p>
          <a:p>
            <a:pPr lvl="1"/>
            <a:r>
              <a:rPr lang="en-US" dirty="0"/>
              <a:t>Can’t perform simulation	</a:t>
            </a:r>
          </a:p>
          <a:p>
            <a:pPr lvl="1"/>
            <a:r>
              <a:rPr lang="en-US" dirty="0"/>
              <a:t>Can’t use </a:t>
            </a:r>
            <a:r>
              <a:rPr lang="en-US" dirty="0" err="1"/>
              <a:t>t.test</a:t>
            </a:r>
            <a:r>
              <a:rPr lang="en-US" dirty="0"/>
              <a:t> in R</a:t>
            </a:r>
          </a:p>
        </p:txBody>
      </p:sp>
    </p:spTree>
    <p:extLst>
      <p:ext uri="{BB962C8B-B14F-4D97-AF65-F5344CB8AC3E}">
        <p14:creationId xmlns:p14="http://schemas.microsoft.com/office/powerpoint/2010/main" val="292880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9050-A63F-4691-A163-BD50158D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 4.3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3532B-D92E-4099-8C42-15D376B45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r>
              <a:rPr lang="en-US" sz="2600" b="0" i="0" u="none" strike="noStrike" baseline="0" dirty="0">
                <a:solidFill>
                  <a:srgbClr val="000000"/>
                </a:solidFill>
              </a:rPr>
              <a:t>Suppose the researchers decide to look at a subset of children in this study that belong to the same social-economic class (with the expectation that their television watching habits will be more similar to each other). Discuss one advantage and one disadvantage to this approach in terms of detecting a difference between the control group and the intervention group at the conclusion of the study.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</a:rPr>
              <a:t>Disadvantage – can only generalize to that SE class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</a:rPr>
              <a:t>Advantage – With less variability in the data, are more likely to detect a treatment effect (when one exists) = power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7925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873FB-870F-231A-73E8-4D91DC1D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7AE07-1575-08BA-A6B8-597BE6138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careful with the work “group”</a:t>
            </a:r>
          </a:p>
          <a:p>
            <a:pPr lvl="1"/>
            <a:r>
              <a:rPr lang="en-US" dirty="0"/>
              <a:t>When I see “group” I read “sample”</a:t>
            </a:r>
          </a:p>
          <a:p>
            <a:r>
              <a:rPr lang="en-US" dirty="0"/>
              <a:t>We are only comparing means (vs. always)</a:t>
            </a:r>
          </a:p>
          <a:p>
            <a:r>
              <a:rPr lang="en-US" dirty="0"/>
              <a:t>Back up your statements</a:t>
            </a:r>
          </a:p>
          <a:p>
            <a:pPr lvl="1"/>
            <a:r>
              <a:rPr lang="en-US" dirty="0"/>
              <a:t>E.g., the p-value is small, the sample size is large</a:t>
            </a:r>
          </a:p>
          <a:p>
            <a:r>
              <a:rPr lang="en-US" dirty="0"/>
              <a:t>p-value interpretation vs. evaluation</a:t>
            </a:r>
          </a:p>
          <a:p>
            <a:pPr lvl="1"/>
            <a:r>
              <a:rPr lang="en-US" dirty="0"/>
              <a:t>Assuming the null hypothesis is true (context)</a:t>
            </a:r>
          </a:p>
          <a:p>
            <a:r>
              <a:rPr lang="en-US" dirty="0"/>
              <a:t>Size of SD vs. similarity of SDs</a:t>
            </a:r>
          </a:p>
          <a:p>
            <a:r>
              <a:rPr lang="en-US" dirty="0"/>
              <a:t>Include your names!</a:t>
            </a:r>
          </a:p>
          <a:p>
            <a:pPr lvl="1"/>
            <a:r>
              <a:rPr lang="en-US" dirty="0"/>
              <a:t>Separate files for HW problems</a:t>
            </a:r>
          </a:p>
        </p:txBody>
      </p:sp>
    </p:spTree>
    <p:extLst>
      <p:ext uri="{BB962C8B-B14F-4D97-AF65-F5344CB8AC3E}">
        <p14:creationId xmlns:p14="http://schemas.microsoft.com/office/powerpoint/2010/main" val="321877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027A-324C-E1E8-8586-C64D8E5F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4.6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3B7B3-D75A-2076-FD89-1594AC13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42ACF99-BC25-A7B8-997B-9548B3035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5153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C9EFAA-4417-3170-2B35-901BF7C8F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78362"/>
            <a:ext cx="4752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692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A14FDC1-4B8B-F6EB-520A-F56F62C8C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4.7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DD30186-EF97-4EA2-BB50-F7DCCB3AF6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(a)-(f)</a:t>
            </a:r>
          </a:p>
          <a:p>
            <a:pPr lvl="1"/>
            <a:r>
              <a:rPr lang="en-US" altLang="en-US" dirty="0"/>
              <a:t>“preliminary evidence”</a:t>
            </a:r>
          </a:p>
          <a:p>
            <a:pPr lvl="1"/>
            <a:r>
              <a:rPr lang="en-US" altLang="en-US" dirty="0"/>
              <a:t>Difference in means: 277.4 acre-feet</a:t>
            </a:r>
          </a:p>
          <a:p>
            <a:pPr lvl="1"/>
            <a:r>
              <a:rPr lang="en-US" altLang="en-US" dirty="0"/>
              <a:t>Difference in medians: 177.8 acre-feet</a:t>
            </a:r>
          </a:p>
          <a:p>
            <a:pPr lvl="1"/>
            <a:r>
              <a:rPr lang="en-US" altLang="en-US" dirty="0"/>
              <a:t>t-test?  Alternatives?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F7AC506-DC43-7FAE-0DAF-00974EDA6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847AE-1F83-1F08-D009-9BA7AC4D8A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95% CI for difference in means </a:t>
            </a:r>
          </a:p>
          <a:p>
            <a:pPr lvl="1"/>
            <a:r>
              <a:rPr lang="en-US" altLang="en-US" dirty="0"/>
              <a:t>(-559.54, 4.75)</a:t>
            </a:r>
          </a:p>
          <a:p>
            <a:r>
              <a:rPr lang="en-US" altLang="en-US" dirty="0"/>
              <a:t>I’m 95% confident (not!) that the mean rainfall is up to 559.54 acre-feet higher with cloud seeding vs. without seeding…</a:t>
            </a:r>
          </a:p>
          <a:p>
            <a:r>
              <a:rPr lang="en-US" altLang="en-US" dirty="0"/>
              <a:t>Is plausible there is no difference in the long-run means…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17419</TotalTime>
  <Words>975</Words>
  <Application>Microsoft Office PowerPoint</Application>
  <PresentationFormat>On-screen Show (4:3)</PresentationFormat>
  <Paragraphs>115</Paragraphs>
  <Slides>16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Garamond</vt:lpstr>
      <vt:lpstr>Symbol</vt:lpstr>
      <vt:lpstr>Times New Roman</vt:lpstr>
      <vt:lpstr>Wingdings</vt:lpstr>
      <vt:lpstr>Default Theme</vt:lpstr>
      <vt:lpstr>Stat 301 – Day 33</vt:lpstr>
      <vt:lpstr>Previously – Comparing two groups on a quantitative response variable</vt:lpstr>
      <vt:lpstr>Notes</vt:lpstr>
      <vt:lpstr>PP 4.5</vt:lpstr>
      <vt:lpstr>PP 4.3</vt:lpstr>
      <vt:lpstr>Reminders</vt:lpstr>
      <vt:lpstr>Investigation 4.6</vt:lpstr>
      <vt:lpstr>Investigation 4.7 </vt:lpstr>
      <vt:lpstr>Investigation 4.7</vt:lpstr>
      <vt:lpstr>Investigation 4.7</vt:lpstr>
      <vt:lpstr>Investigation 4.7</vt:lpstr>
      <vt:lpstr>Investigation 4.7</vt:lpstr>
      <vt:lpstr>Confidence interval</vt:lpstr>
      <vt:lpstr>So technically</vt:lpstr>
      <vt:lpstr>To Do</vt:lpstr>
      <vt:lpstr>“Pooled t-test”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ITS/CSS</dc:creator>
  <cp:lastModifiedBy>Beth L. Chance</cp:lastModifiedBy>
  <cp:revision>160</cp:revision>
  <cp:lastPrinted>2011-10-11T06:02:45Z</cp:lastPrinted>
  <dcterms:created xsi:type="dcterms:W3CDTF">2011-10-11T03:00:58Z</dcterms:created>
  <dcterms:modified xsi:type="dcterms:W3CDTF">2024-03-08T06:10:43Z</dcterms:modified>
</cp:coreProperties>
</file>