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415" r:id="rId2"/>
    <p:sldId id="443" r:id="rId3"/>
    <p:sldId id="428" r:id="rId4"/>
    <p:sldId id="441" r:id="rId5"/>
    <p:sldId id="432" r:id="rId6"/>
    <p:sldId id="412" r:id="rId7"/>
    <p:sldId id="434" r:id="rId8"/>
    <p:sldId id="438" r:id="rId9"/>
    <p:sldId id="439" r:id="rId10"/>
    <p:sldId id="435" r:id="rId11"/>
    <p:sldId id="436" r:id="rId12"/>
    <p:sldId id="418" r:id="rId13"/>
    <p:sldId id="421" r:id="rId14"/>
    <p:sldId id="442" r:id="rId15"/>
    <p:sldId id="422" r:id="rId16"/>
    <p:sldId id="437" r:id="rId17"/>
    <p:sldId id="440" r:id="rId18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69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AB22C5-6A9B-4E8F-BD71-64B97447CC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F107EC-9650-4AB9-B0C3-86D3A0935C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11F3138-D85E-4E4A-8C26-53920CD4B60B}" type="datetimeFigureOut">
              <a:rPr lang="en-US"/>
              <a:pPr>
                <a:defRPr/>
              </a:pPr>
              <a:t>3/6/2024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3692B8-3E9D-4201-9DD9-D387387991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46C24-BE45-4BE5-B7CE-4947A8DB92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7A9C999-8800-4B2C-B1D0-9494464F7E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EEF043-F504-4E84-85E7-C4DA70845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69B399-849E-40FC-8FD2-7B9CBDE4DEF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B967805-6158-445A-AC28-3F4BA37FF5E5}" type="datetimeFigureOut">
              <a:rPr lang="en-US"/>
              <a:pPr>
                <a:defRPr/>
              </a:pPr>
              <a:t>3/5/2024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62696F4-6C2B-41F7-BCE8-321615065C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EC3773-654F-48BB-93CB-C33AD0B11F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5C085-2E22-4BD6-9270-A1930E3D6E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47E08-AF42-4184-9163-69E99CA7A5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D998029-93D2-47DC-9315-898B4264B94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82DC1D8E-2331-4B1C-AECB-FEE88AA55A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19551713-1AC4-4A66-891D-2EE336DED3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Simulate differently, won’t worry about exact tests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40CEA66E-E44C-4181-BE17-50B4BF23EC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FB9372-FB16-4ADA-942F-296AA9A99653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298FFC69-CA41-4AFD-9D16-9F80379C1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0222EA90-8433-4E8A-A155-4D3CC32D2B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1E62568-E2D2-4B02-BA2E-19287F026A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2624978-E2C9-4E49-B972-9D5BE88A8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0A2A444-0ED5-4BB3-BF0A-17C18B029B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53818-0D82-4F6D-B32D-7EB4B1FFAE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26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44CCD1-966B-4A9E-9775-3CB5777280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F8D9A7-AAEF-44DE-AC61-2D525B59A8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BCE86B-2DDC-4549-99B9-CEB04D427A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619E78-5545-4BFE-A610-BB0C03A8B2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53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8A8ACE-FDF5-4AE8-96B7-D3DBD0D478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3745CB-F6A4-4CED-91B3-094FCC5E97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F844F0-BD80-4045-93B6-05476CA459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294839-BB2C-41BB-933A-7233E56396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76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7E8DD2-B8BA-4DED-BC5B-5E6E6CE6B5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F3ED92-F051-4C0D-A61A-7EC34268F5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3B4B4C-0626-446E-8D77-618902A441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30FE7E-5FEA-4EFD-8F83-CE890881D3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20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356314-48F9-40DA-8162-8A6A95DED1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4C1195-CA85-4DC5-93B9-D05A466B42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4A2F61-7059-4DF4-BA67-060D1D8B29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41EF8-E167-4F7A-8ADD-BB48EBAA81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75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E47518-A9A7-4725-9262-911C66F93A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D9544D-ECE0-4E0F-8CF5-3261049C14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91DE25-66FC-4434-BF6F-9EB93CC599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B8105-34DD-4E9F-B471-6661F329C9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30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D8AB9C0-9852-45F7-90B1-D331D7F778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FBAF60A-8845-4ECE-B822-52E2735235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F9F5E55-EA8C-4BB1-BB11-AEF594F5D4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06BBE-C87B-4F51-B4AB-394186680C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41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618EED0-1845-4E5B-9AB7-31F7E0B479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D38765F-C8CF-47C1-8A4D-43E1E18DA9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71454AF-D302-4EB8-89B2-955360E8F2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AD6AE-0690-4A85-BDE8-245250AA17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11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1B61EC3-BB1D-474E-9D6E-EA5423B205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F259339-42F5-4853-85E4-AE91B03A1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A1F27FD-BBDA-4A23-A400-7626177A8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161EE-EF5B-4867-88BB-67F45655D3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90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9D5199-8291-473C-86F5-DC3C05C89F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F21489-9B73-4C6D-B244-9C862B3633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CE12CB-E449-4B21-A348-6623895A44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FA3DC-B7D5-45AC-A518-2FBE5F064B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10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184153-A505-4F62-8CCF-5E504757C2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79E3FE-7746-44AE-AD1B-763B2A6D14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131E4E-6D1F-4431-8A0A-59C53FB331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E96F2-A171-48B9-8E17-BDEE35BEC0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622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633A2E7-9C98-45A5-8028-D348360FE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C374A34-A62D-43B9-B895-8874280ADE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0738377B-B3C2-4133-92AF-4A4CAA20DCC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AC360B63-49D1-4E56-9198-D597A9A033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4BAE7528-D86B-4431-919B-0017ED3A7AD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fld id="{3A81B137-F565-4D9C-ABB5-2735E93254A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4962B54B-6A92-4BAC-B3B4-FB7576EC0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4397E571-C958-48CD-90C8-A03B31F49E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1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10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1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951F9E5B-7BDC-4FD4-9528-FAAE399381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Stat 301 – Day 33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6AC7F9A9-BB7B-475C-AC74-A7EFDA9FF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464663"/>
            <a:ext cx="7315200" cy="1752600"/>
          </a:xfrm>
        </p:spPr>
        <p:txBody>
          <a:bodyPr/>
          <a:lstStyle/>
          <a:p>
            <a:pPr eaLnBrk="1" hangingPunct="1"/>
            <a:r>
              <a:rPr lang="en-US" altLang="en-US" dirty="0"/>
              <a:t>Comparing Two Means </a:t>
            </a:r>
          </a:p>
          <a:p>
            <a:pPr eaLnBrk="1" hangingPunct="1"/>
            <a:r>
              <a:rPr lang="en-US" altLang="en-US" dirty="0"/>
              <a:t>cont.</a:t>
            </a:r>
          </a:p>
        </p:txBody>
      </p:sp>
      <p:pic>
        <p:nvPicPr>
          <p:cNvPr id="3" name="Picture 2" descr="Cartoon of a cartoon of a person in a hospital bed&#10;&#10;Description automatically generated">
            <a:extLst>
              <a:ext uri="{FF2B5EF4-FFF2-40B4-BE49-F238E27FC236}">
                <a16:creationId xmlns:a16="http://schemas.microsoft.com/office/drawing/2014/main" id="{C3C80845-FB50-2A8E-2441-482DD2C0B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725" y="2057400"/>
            <a:ext cx="3213538" cy="450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03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8D279-8F47-4D78-A260-8F61CDC4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model this with the normal distribution?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9F46A3-F611-4205-948E-292457B6C3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12.17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14.7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= 5.93</a:t>
                </a:r>
              </a:p>
              <a:p>
                <a:r>
                  <a:rPr lang="en-US" dirty="0"/>
                  <a:t>Not a great match…</a:t>
                </a:r>
              </a:p>
              <a:p>
                <a:r>
                  <a:rPr lang="en-US" dirty="0"/>
                  <a:t>What if we use it anyway?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15.92−0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5.93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=2.685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Need a reference distribution</a:t>
                </a:r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9F46A3-F611-4205-948E-292457B6C3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031081C-48D3-4C6E-9AB3-4590355655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101"/>
          <a:stretch/>
        </p:blipFill>
        <p:spPr>
          <a:xfrm>
            <a:off x="5486400" y="1066800"/>
            <a:ext cx="3124200" cy="25763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B5C5FF-96BD-4916-BD29-0E42A85F4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865562"/>
            <a:ext cx="3243262" cy="1476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6E6DC2-D557-4B6A-8736-02A70FB763E6}"/>
              </a:ext>
            </a:extLst>
          </p:cNvPr>
          <p:cNvSpPr txBox="1"/>
          <p:nvPr/>
        </p:nvSpPr>
        <p:spPr>
          <a:xfrm>
            <a:off x="6400800" y="5562600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p-value = .00733</a:t>
            </a:r>
          </a:p>
        </p:txBody>
      </p:sp>
    </p:spTree>
    <p:extLst>
      <p:ext uri="{BB962C8B-B14F-4D97-AF65-F5344CB8AC3E}">
        <p14:creationId xmlns:p14="http://schemas.microsoft.com/office/powerpoint/2010/main" val="1856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66538-7B67-41C6-839A-ADD67D16E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model this with the t-distribution?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4FD932-773D-4BE7-9929-77EED35AD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50" y="1828800"/>
            <a:ext cx="3305175" cy="37814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39077-02F7-4D08-83F1-0BDD07FBB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0" y="1676400"/>
            <a:ext cx="4953000" cy="4530725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t</a:t>
            </a:r>
            <a:r>
              <a:rPr lang="en-US" dirty="0"/>
              <a:t> distribution still provides a reasonable approximation to the randomization distribution of the standardized statistic!!!</a:t>
            </a:r>
          </a:p>
          <a:p>
            <a:pPr lvl="1"/>
            <a:r>
              <a:rPr lang="en-US" altLang="en-US" dirty="0"/>
              <a:t>Larger differences in means go with smaller standard deviations…</a:t>
            </a:r>
          </a:p>
        </p:txBody>
      </p:sp>
    </p:spTree>
    <p:extLst>
      <p:ext uri="{BB962C8B-B14F-4D97-AF65-F5344CB8AC3E}">
        <p14:creationId xmlns:p14="http://schemas.microsoft.com/office/powerpoint/2010/main" val="245107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A80ED-6614-449B-A356-4735392F3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44684-DD92-43B0-8165-AE3C3E29D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none" strike="noStrike" baseline="0" dirty="0"/>
              <a:t>15.92 </a:t>
            </a:r>
            <a:r>
              <a:rPr lang="en-US" b="0" i="0" u="sng" strike="noStrike" baseline="0" dirty="0"/>
              <a:t>+</a:t>
            </a:r>
            <a:r>
              <a:rPr lang="en-US" b="0" i="0" strike="noStrike" baseline="0" dirty="0"/>
              <a:t> </a:t>
            </a:r>
            <a:r>
              <a:rPr lang="en-US" b="0" i="1" strike="noStrike" baseline="0" dirty="0"/>
              <a:t>t</a:t>
            </a:r>
            <a:r>
              <a:rPr lang="en-US" b="0" strike="noStrike" baseline="0" dirty="0"/>
              <a:t>*(5.93) = </a:t>
            </a:r>
            <a:r>
              <a:rPr lang="en-US" b="0" i="0" u="none" strike="noStrike" baseline="0" dirty="0"/>
              <a:t>(3.44, 28.40)</a:t>
            </a:r>
          </a:p>
          <a:p>
            <a:r>
              <a:rPr lang="en-US" dirty="0"/>
              <a:t>I’m 95% confident that the long-run treatment mean improvement score is 3.44 to 28.40 ms faster if allowed unrestricted sleep than if sleep deprived</a:t>
            </a:r>
          </a:p>
        </p:txBody>
      </p:sp>
    </p:spTree>
    <p:extLst>
      <p:ext uri="{BB962C8B-B14F-4D97-AF65-F5344CB8AC3E}">
        <p14:creationId xmlns:p14="http://schemas.microsoft.com/office/powerpoint/2010/main" val="247567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206745A0-00E4-42B0-ACD1-84B7751A3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B83C-CD47-4F74-B8A8-7AA3CC5C6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Can use the </a:t>
            </a:r>
            <a:r>
              <a:rPr lang="en-US" altLang="en-US" i="1"/>
              <a:t>t</a:t>
            </a:r>
            <a:r>
              <a:rPr lang="en-US" altLang="en-US"/>
              <a:t>-procedures with either</a:t>
            </a:r>
          </a:p>
          <a:p>
            <a:pPr lvl="1"/>
            <a:r>
              <a:rPr lang="en-US" altLang="en-US"/>
              <a:t>Independent random samples (large populations)</a:t>
            </a:r>
          </a:p>
          <a:p>
            <a:pPr lvl="1"/>
            <a:r>
              <a:rPr lang="en-US" altLang="en-US"/>
              <a:t>Randomized experiment</a:t>
            </a:r>
          </a:p>
          <a:p>
            <a:r>
              <a:rPr lang="en-US" altLang="en-US"/>
              <a:t>As long as normally distributed data or large sample sizes</a:t>
            </a:r>
          </a:p>
          <a:p>
            <a:pPr lvl="1"/>
            <a:r>
              <a:rPr lang="en-US" altLang="en-US"/>
              <a:t>We will always use “unpooled” version</a:t>
            </a:r>
          </a:p>
          <a:p>
            <a:pPr lvl="1"/>
            <a:r>
              <a:rPr lang="en-US" altLang="en-US"/>
              <a:t>Let computer estimate degrees of freedom</a:t>
            </a:r>
          </a:p>
          <a:p>
            <a:r>
              <a:rPr lang="en-US" altLang="en-US"/>
              <a:t>Worry about which source of randomness when draw final 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A1AD6-8791-6676-8F25-2BC2DFDC0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 4.5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BB337-179F-21B6-D1CC-D2DD2F8CD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24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39DA1F07-6702-4AA2-849A-64E569506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Investigation 4.6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F25DD358-4554-4D16-9E40-3AECB3D28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58019D82-4DDC-436E-AEFD-E5857864A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85153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13D66F-B99B-4369-B1B8-4FEBA3B31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4752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E11A54A9-042F-40CB-AAA9-F941F1FD4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To Do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1F767234-348F-435E-BCDF-42849AEA0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Submit PQ 4.5</a:t>
            </a:r>
          </a:p>
          <a:p>
            <a:pPr lvl="1"/>
            <a:r>
              <a:rPr lang="en-US" altLang="en-US" sz="2800" dirty="0"/>
              <a:t>Baseline = “time 0”</a:t>
            </a:r>
          </a:p>
          <a:p>
            <a:r>
              <a:rPr lang="en-US" altLang="en-US" sz="3200" dirty="0"/>
              <a:t>Work through Investigation 4.6 in Course Kata</a:t>
            </a:r>
          </a:p>
          <a:p>
            <a:r>
              <a:rPr lang="en-US" altLang="en-US" sz="3200" dirty="0"/>
              <a:t>HW 7</a:t>
            </a:r>
          </a:p>
          <a:p>
            <a:r>
              <a:rPr lang="en-US" altLang="en-US" sz="3200" dirty="0"/>
              <a:t>Tomorrow Investigation 4.7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CFA55F-1211-AB06-77D0-D4154E3C2450}"/>
              </a:ext>
            </a:extLst>
          </p:cNvPr>
          <p:cNvSpPr txBox="1"/>
          <p:nvPr/>
        </p:nvSpPr>
        <p:spPr>
          <a:xfrm>
            <a:off x="5029200" y="457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Office hour tomorrow 2:30-3:30pm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BEDB0-0897-3043-BFED-BDE038653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AE17C-CAB4-EAA7-CB9D-8131C192B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Dung beetles…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100BCA-8D33-61BA-B6AE-24623C80D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09537"/>
            <a:ext cx="3267075" cy="6638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4FE3A6-A683-195C-CBEF-4B48A79E171A}"/>
                  </a:ext>
                </a:extLst>
              </p:cNvPr>
              <p:cNvSpPr txBox="1"/>
              <p:nvPr/>
            </p:nvSpPr>
            <p:spPr>
              <a:xfrm>
                <a:off x="640081" y="2286000"/>
                <a:ext cx="45719" cy="1187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46.930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=22.12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4FE3A6-A683-195C-CBEF-4B48A79E1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1" y="2286000"/>
                <a:ext cx="45719" cy="1187697"/>
              </a:xfrm>
              <a:prstGeom prst="rect">
                <a:avLst/>
              </a:prstGeom>
              <a:blipFill>
                <a:blip r:embed="rId3"/>
                <a:stretch>
                  <a:fillRect l="-62500" r="-28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82D4EE-07D2-20D7-3893-84C1582761E2}"/>
                  </a:ext>
                </a:extLst>
              </p:cNvPr>
              <p:cNvSpPr txBox="1"/>
              <p:nvPr/>
            </p:nvSpPr>
            <p:spPr>
              <a:xfrm>
                <a:off x="762000" y="3581400"/>
                <a:ext cx="2438400" cy="1187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22.19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15.52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=9.03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82D4EE-07D2-20D7-3893-84C158276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581400"/>
                <a:ext cx="2438400" cy="11876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06BC417B-5550-19F4-5979-577555DB9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568700"/>
            <a:ext cx="33147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1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1A38A-DA80-8854-C441-01B1D1332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groups - quantitative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9733B-158F-F4EB-AB72-72387C28F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</a:t>
            </a:r>
            <a:r>
              <a:rPr lang="en-US"/>
              <a:t>error bars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DACE3AA-9791-0469-82AC-DEEAD185F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15287"/>
            <a:ext cx="4714875" cy="378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9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858E6-536A-4F5C-A720-CC4182FAA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Two Means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D4826-9AF4-4C0E-BE79-A7DCEA45D3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 random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3B3D7-3801-4951-9B3C-06B4C075C7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622C5C-E5EF-48F9-9C04-11F39C10B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Random assignment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C8B6B9-B6BD-4295-98A5-59F188A9093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ED034C81-6E52-492A-A1B2-418141DEEAF5}"/>
              </a:ext>
            </a:extLst>
          </p:cNvPr>
          <p:cNvSpPr/>
          <p:nvPr/>
        </p:nvSpPr>
        <p:spPr>
          <a:xfrm>
            <a:off x="304800" y="2362200"/>
            <a:ext cx="1447800" cy="1143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E8D56206-B5FC-466A-B986-44C6981A2EEC}"/>
              </a:ext>
            </a:extLst>
          </p:cNvPr>
          <p:cNvSpPr/>
          <p:nvPr/>
        </p:nvSpPr>
        <p:spPr>
          <a:xfrm>
            <a:off x="2324894" y="2345635"/>
            <a:ext cx="1447800" cy="1143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8B3CD5-0D39-4F93-B88B-EC3078B61668}"/>
                  </a:ext>
                </a:extLst>
              </p:cNvPr>
              <p:cNvSpPr txBox="1"/>
              <p:nvPr/>
            </p:nvSpPr>
            <p:spPr>
              <a:xfrm>
                <a:off x="685800" y="26670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8B3CD5-0D39-4F93-B88B-EC3078B61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667000"/>
                <a:ext cx="609600" cy="369332"/>
              </a:xfrm>
              <a:prstGeom prst="rect">
                <a:avLst/>
              </a:prstGeom>
              <a:blipFill>
                <a:blip r:embed="rId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D4B169-E884-4A0F-8BE7-E517D35866C1}"/>
                  </a:ext>
                </a:extLst>
              </p:cNvPr>
              <p:cNvSpPr txBox="1"/>
              <p:nvPr/>
            </p:nvSpPr>
            <p:spPr>
              <a:xfrm>
                <a:off x="2589213" y="26670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D4B169-E884-4A0F-8BE7-E517D3586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213" y="2667000"/>
                <a:ext cx="838200" cy="369332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37186A-0F15-4A14-B797-B1F1974F129F}"/>
              </a:ext>
            </a:extLst>
          </p:cNvPr>
          <p:cNvCxnSpPr/>
          <p:nvPr/>
        </p:nvCxnSpPr>
        <p:spPr>
          <a:xfrm>
            <a:off x="838200" y="3208616"/>
            <a:ext cx="0" cy="677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996774A-93F2-466A-86BE-EADF16D740E2}"/>
              </a:ext>
            </a:extLst>
          </p:cNvPr>
          <p:cNvCxnSpPr/>
          <p:nvPr/>
        </p:nvCxnSpPr>
        <p:spPr>
          <a:xfrm>
            <a:off x="990600" y="3361016"/>
            <a:ext cx="0" cy="677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6C9978C-5EA6-4055-AFAC-546625618249}"/>
              </a:ext>
            </a:extLst>
          </p:cNvPr>
          <p:cNvCxnSpPr/>
          <p:nvPr/>
        </p:nvCxnSpPr>
        <p:spPr>
          <a:xfrm>
            <a:off x="1143000" y="3208616"/>
            <a:ext cx="0" cy="677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1E542F-33BA-4F5F-AC28-B85CC910D555}"/>
              </a:ext>
            </a:extLst>
          </p:cNvPr>
          <p:cNvCxnSpPr/>
          <p:nvPr/>
        </p:nvCxnSpPr>
        <p:spPr>
          <a:xfrm>
            <a:off x="1371600" y="3048000"/>
            <a:ext cx="0" cy="677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1FAAFE9-F42B-4793-B994-238A9EACD96F}"/>
              </a:ext>
            </a:extLst>
          </p:cNvPr>
          <p:cNvCxnSpPr/>
          <p:nvPr/>
        </p:nvCxnSpPr>
        <p:spPr>
          <a:xfrm>
            <a:off x="2743200" y="3262486"/>
            <a:ext cx="0" cy="677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1F8BD8B-055B-42CA-8F44-F5DFB5B8FBAB}"/>
              </a:ext>
            </a:extLst>
          </p:cNvPr>
          <p:cNvCxnSpPr/>
          <p:nvPr/>
        </p:nvCxnSpPr>
        <p:spPr>
          <a:xfrm>
            <a:off x="2895600" y="3414886"/>
            <a:ext cx="0" cy="677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2DD31DD-C121-4622-831E-B0F354730E4B}"/>
              </a:ext>
            </a:extLst>
          </p:cNvPr>
          <p:cNvCxnSpPr/>
          <p:nvPr/>
        </p:nvCxnSpPr>
        <p:spPr>
          <a:xfrm>
            <a:off x="3048000" y="3262486"/>
            <a:ext cx="0" cy="677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FDD3D1E-661A-472E-A5D7-F0440C170701}"/>
              </a:ext>
            </a:extLst>
          </p:cNvPr>
          <p:cNvCxnSpPr/>
          <p:nvPr/>
        </p:nvCxnSpPr>
        <p:spPr>
          <a:xfrm>
            <a:off x="3276600" y="3101870"/>
            <a:ext cx="0" cy="677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B1D1940-E4A2-4A0F-A9DF-3C19F339CFAA}"/>
                  </a:ext>
                </a:extLst>
              </p:cNvPr>
              <p:cNvSpPr txBox="1"/>
              <p:nvPr/>
            </p:nvSpPr>
            <p:spPr>
              <a:xfrm>
                <a:off x="556711" y="3907804"/>
                <a:ext cx="4719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B1D1940-E4A2-4A0F-A9DF-3C19F339C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11" y="3907804"/>
                <a:ext cx="471989" cy="369332"/>
              </a:xfrm>
              <a:prstGeom prst="rect">
                <a:avLst/>
              </a:prstGeom>
              <a:blipFill>
                <a:blip r:embed="rId4"/>
                <a:stretch>
                  <a:fillRect r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3E5364-EC46-4154-BFE6-600BDEA2183D}"/>
                  </a:ext>
                </a:extLst>
              </p:cNvPr>
              <p:cNvSpPr txBox="1"/>
              <p:nvPr/>
            </p:nvSpPr>
            <p:spPr>
              <a:xfrm>
                <a:off x="792705" y="4026218"/>
                <a:ext cx="4719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3E5364-EC46-4154-BFE6-600BDEA21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05" y="4026218"/>
                <a:ext cx="471989" cy="369332"/>
              </a:xfrm>
              <a:prstGeom prst="rect">
                <a:avLst/>
              </a:prstGeom>
              <a:blipFill>
                <a:blip r:embed="rId5"/>
                <a:stretch>
                  <a:fillRect r="-19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010F8EC-A9FE-4C9E-87A2-75173482801E}"/>
                  </a:ext>
                </a:extLst>
              </p:cNvPr>
              <p:cNvSpPr txBox="1"/>
              <p:nvPr/>
            </p:nvSpPr>
            <p:spPr>
              <a:xfrm>
                <a:off x="931111" y="3829884"/>
                <a:ext cx="4719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010F8EC-A9FE-4C9E-87A2-751734828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111" y="3829884"/>
                <a:ext cx="471989" cy="369332"/>
              </a:xfrm>
              <a:prstGeom prst="rect">
                <a:avLst/>
              </a:prstGeom>
              <a:blipFill>
                <a:blip r:embed="rId6"/>
                <a:stretch>
                  <a:fillRect r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B6E9FA-219D-45E0-BC31-7CBB24CF57B1}"/>
                  </a:ext>
                </a:extLst>
              </p:cNvPr>
              <p:cNvSpPr txBox="1"/>
              <p:nvPr/>
            </p:nvSpPr>
            <p:spPr>
              <a:xfrm>
                <a:off x="1202824" y="3685116"/>
                <a:ext cx="4719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B6E9FA-219D-45E0-BC31-7CBB24CF5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824" y="3685116"/>
                <a:ext cx="471989" cy="369332"/>
              </a:xfrm>
              <a:prstGeom prst="rect">
                <a:avLst/>
              </a:prstGeom>
              <a:blipFill>
                <a:blip r:embed="rId7"/>
                <a:stretch>
                  <a:fillRect r="-17949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1E34DD-DB95-4408-B2BF-AFB95D4A9E08}"/>
                  </a:ext>
                </a:extLst>
              </p:cNvPr>
              <p:cNvSpPr txBox="1"/>
              <p:nvPr/>
            </p:nvSpPr>
            <p:spPr>
              <a:xfrm>
                <a:off x="2507205" y="3911984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1E34DD-DB95-4408-B2BF-AFB95D4A9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205" y="3911984"/>
                <a:ext cx="477310" cy="369332"/>
              </a:xfrm>
              <a:prstGeom prst="rect">
                <a:avLst/>
              </a:prstGeom>
              <a:blipFill>
                <a:blip r:embed="rId8"/>
                <a:stretch>
                  <a:fillRect r="-17722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51B5F27-B81F-4E40-95B8-78C18F881F66}"/>
                  </a:ext>
                </a:extLst>
              </p:cNvPr>
              <p:cNvSpPr txBox="1"/>
              <p:nvPr/>
            </p:nvSpPr>
            <p:spPr>
              <a:xfrm>
                <a:off x="2822589" y="4014550"/>
                <a:ext cx="3095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51B5F27-B81F-4E40-95B8-78C18F881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589" y="4014550"/>
                <a:ext cx="309563" cy="369332"/>
              </a:xfrm>
              <a:prstGeom prst="rect">
                <a:avLst/>
              </a:prstGeom>
              <a:blipFill>
                <a:blip r:embed="rId9"/>
                <a:stretch>
                  <a:fillRect r="-19608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7A9418C-58D3-405F-9FC9-9DEFFD92FDF2}"/>
                  </a:ext>
                </a:extLst>
              </p:cNvPr>
              <p:cNvSpPr txBox="1"/>
              <p:nvPr/>
            </p:nvSpPr>
            <p:spPr>
              <a:xfrm>
                <a:off x="2923145" y="3834928"/>
                <a:ext cx="3095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7A9418C-58D3-405F-9FC9-9DEFFD92F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145" y="3834928"/>
                <a:ext cx="309563" cy="369332"/>
              </a:xfrm>
              <a:prstGeom prst="rect">
                <a:avLst/>
              </a:prstGeom>
              <a:blipFill>
                <a:blip r:embed="rId10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7C256A2-9640-4064-A715-43A6347B2ADD}"/>
                  </a:ext>
                </a:extLst>
              </p:cNvPr>
              <p:cNvSpPr txBox="1"/>
              <p:nvPr/>
            </p:nvSpPr>
            <p:spPr>
              <a:xfrm>
                <a:off x="3232708" y="3781861"/>
                <a:ext cx="3095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7C256A2-9640-4064-A715-43A6347B2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708" y="3781861"/>
                <a:ext cx="309563" cy="369332"/>
              </a:xfrm>
              <a:prstGeom prst="rect">
                <a:avLst/>
              </a:prstGeom>
              <a:blipFill>
                <a:blip r:embed="rId11"/>
                <a:stretch>
                  <a:fillRect r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C2CC30-E9A5-4D05-9786-D44A7FE10A8A}"/>
                  </a:ext>
                </a:extLst>
              </p:cNvPr>
              <p:cNvSpPr txBox="1"/>
              <p:nvPr/>
            </p:nvSpPr>
            <p:spPr>
              <a:xfrm>
                <a:off x="1553160" y="5829215"/>
                <a:ext cx="167954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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C2CC30-E9A5-4D05-9786-D44A7FE10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160" y="5829215"/>
                <a:ext cx="167954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F1257FB0-AB43-4CD2-B2D6-544E1F9EAF5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4860"/>
          <a:stretch/>
        </p:blipFill>
        <p:spPr>
          <a:xfrm>
            <a:off x="1587049" y="4772799"/>
            <a:ext cx="1567878" cy="1184068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D8DDD5A-ADD4-489B-A677-79E58451911F}"/>
              </a:ext>
            </a:extLst>
          </p:cNvPr>
          <p:cNvCxnSpPr>
            <a:cxnSpLocks/>
            <a:stCxn id="32" idx="0"/>
            <a:endCxn id="32" idx="2"/>
          </p:cNvCxnSpPr>
          <p:nvPr/>
        </p:nvCxnSpPr>
        <p:spPr>
          <a:xfrm>
            <a:off x="2370988" y="4772799"/>
            <a:ext cx="0" cy="1184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102035E-A628-4888-B087-EABB8B0EEDC0}"/>
                  </a:ext>
                </a:extLst>
              </p:cNvPr>
              <p:cNvSpPr txBox="1"/>
              <p:nvPr/>
            </p:nvSpPr>
            <p:spPr>
              <a:xfrm>
                <a:off x="2057400" y="4495800"/>
                <a:ext cx="7223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102035E-A628-4888-B087-EABB8B0EE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495800"/>
                <a:ext cx="722313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>
            <a:extLst>
              <a:ext uri="{FF2B5EF4-FFF2-40B4-BE49-F238E27FC236}">
                <a16:creationId xmlns:a16="http://schemas.microsoft.com/office/drawing/2014/main" id="{AE923D2C-0C5A-4EEE-AABE-FAB14F4F98A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29200" y="2131832"/>
            <a:ext cx="2446728" cy="175436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B9D98E2-916F-46CA-832C-232C5665F4B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74102" y="2143404"/>
            <a:ext cx="2894154" cy="17321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E00B26E-7438-4CC9-BD2A-45B726046EF5}"/>
                  </a:ext>
                </a:extLst>
              </p:cNvPr>
              <p:cNvSpPr txBox="1"/>
              <p:nvPr/>
            </p:nvSpPr>
            <p:spPr>
              <a:xfrm>
                <a:off x="4270348" y="3750510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E00B26E-7438-4CC9-BD2A-45B726046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348" y="3750510"/>
                <a:ext cx="457200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3688D3B-A333-4D6A-82A7-B257991C5F21}"/>
                  </a:ext>
                </a:extLst>
              </p:cNvPr>
              <p:cNvSpPr txBox="1"/>
              <p:nvPr/>
            </p:nvSpPr>
            <p:spPr>
              <a:xfrm>
                <a:off x="5757311" y="5820478"/>
                <a:ext cx="167954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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3688D3B-A333-4D6A-82A7-B257991C5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311" y="5820478"/>
                <a:ext cx="1679547" cy="369332"/>
              </a:xfrm>
              <a:prstGeom prst="rect">
                <a:avLst/>
              </a:prstGeom>
              <a:blipFill>
                <a:blip r:embed="rId1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id="{CF096154-0199-4ED4-84C2-DF635774448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4860"/>
          <a:stretch/>
        </p:blipFill>
        <p:spPr>
          <a:xfrm>
            <a:off x="5791200" y="4764062"/>
            <a:ext cx="1567878" cy="1184068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B66CAE2-589A-4598-8E31-FFCD6B2D6592}"/>
              </a:ext>
            </a:extLst>
          </p:cNvPr>
          <p:cNvCxnSpPr>
            <a:cxnSpLocks/>
          </p:cNvCxnSpPr>
          <p:nvPr/>
        </p:nvCxnSpPr>
        <p:spPr>
          <a:xfrm>
            <a:off x="6579704" y="4711147"/>
            <a:ext cx="0" cy="1184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7A3909D-5FD2-4831-AB8A-3E052D5C942C}"/>
              </a:ext>
            </a:extLst>
          </p:cNvPr>
          <p:cNvSpPr txBox="1"/>
          <p:nvPr/>
        </p:nvSpPr>
        <p:spPr>
          <a:xfrm>
            <a:off x="6432450" y="448917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4301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1" grpId="0"/>
      <p:bldP spid="43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0D86E-39FF-4612-D948-DA522A750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deprivation study…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7FC52-6931-08FE-6B07-F25B1C10BD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Bootstrapping (pooled)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EB4CC-CDE2-2092-34BF-A3C1AB0A0E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959EFF-71AC-E6D2-5719-78FA1ADF70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Randomization test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562F91-F7DF-18A7-C601-7EA0273C5C8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BD2396-2BE3-E1AD-5070-3E4E35303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07" y="2514600"/>
            <a:ext cx="3609975" cy="2905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2C3D3B-8813-C2ED-93CE-CE9ECF873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5" y="2417762"/>
            <a:ext cx="3724275" cy="2905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37F789-DE29-93D8-6ADF-68592666C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12" y="3582826"/>
            <a:ext cx="3657600" cy="30289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45EB72-89AD-5667-C42C-EA1FF8CD6E65}"/>
              </a:ext>
            </a:extLst>
          </p:cNvPr>
          <p:cNvSpPr txBox="1"/>
          <p:nvPr/>
        </p:nvSpPr>
        <p:spPr>
          <a:xfrm>
            <a:off x="2590800" y="3657600"/>
            <a:ext cx="2054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(</a:t>
            </a:r>
            <a:r>
              <a:rPr lang="en-US" sz="2400" b="1" dirty="0" err="1"/>
              <a:t>unpooled</a:t>
            </a:r>
            <a:r>
              <a:rPr lang="en-US" sz="2400" b="1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89CAEF-74F3-6934-C8EA-5B3A25DB0426}"/>
                  </a:ext>
                </a:extLst>
              </p:cNvPr>
              <p:cNvSpPr txBox="1"/>
              <p:nvPr/>
            </p:nvSpPr>
            <p:spPr>
              <a:xfrm>
                <a:off x="5867400" y="580332"/>
                <a:ext cx="2190984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12.17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14.73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= 5.93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89CAEF-74F3-6934-C8EA-5B3A25DB0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580332"/>
                <a:ext cx="2190984" cy="563680"/>
              </a:xfrm>
              <a:prstGeom prst="rect">
                <a:avLst/>
              </a:prstGeom>
              <a:blipFill>
                <a:blip r:embed="rId5"/>
                <a:stretch>
                  <a:fillRect r="-5850" b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43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858E6-536A-4F5C-A720-CC4182FAA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 – Comparing 2 Treatment Means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C3B3D7-3801-4951-9B3C-06B4C075C7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Random assignment (fixed response values)</a:t>
                </a:r>
                <a:endParaRPr lang="en-US" baseline="-25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b="0" i="1" dirty="0"/>
                  <a:t> </a:t>
                </a:r>
                <a:r>
                  <a:rPr lang="en-US" b="0" dirty="0"/>
                  <a:t>no association between RV and EV</a:t>
                </a:r>
                <a:endParaRPr lang="en-US" b="0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(“long-run treatment means”)</a:t>
                </a:r>
              </a:p>
              <a:p>
                <a:r>
                  <a:rPr lang="en-US" dirty="0"/>
                  <a:t>How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behave in random shuffles?</a:t>
                </a:r>
              </a:p>
              <a:p>
                <a:pPr lvl="1"/>
                <a:r>
                  <a:rPr lang="en-US" dirty="0"/>
                  <a:t>Simulation:</a:t>
                </a:r>
              </a:p>
              <a:p>
                <a:pPr lvl="2"/>
                <a:r>
                  <a:rPr lang="en-US" dirty="0"/>
                  <a:t>Assume “scores fixed”</a:t>
                </a:r>
              </a:p>
              <a:p>
                <a:pPr lvl="2"/>
                <a:r>
                  <a:rPr lang="en-US" dirty="0"/>
                  <a:t>Reshuffle to groups (11 and 10)</a:t>
                </a:r>
              </a:p>
              <a:p>
                <a:pPr lvl="2"/>
                <a:r>
                  <a:rPr lang="en-US" dirty="0"/>
                  <a:t>Record difference in means</a:t>
                </a:r>
              </a:p>
              <a:p>
                <a:pPr lvl="1"/>
                <a:r>
                  <a:rPr lang="en-US" dirty="0"/>
                  <a:t>“Randomization distribution”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C3B3D7-3801-4951-9B3C-06B4C075C7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2826" b="-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BE8DE62-D03A-9897-434F-D7E613070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581400"/>
            <a:ext cx="2064281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4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858E6-536A-4F5C-A720-CC4182FAA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 – Comparing 2 Treatment Means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C3B3D7-3801-4951-9B3C-06B4C075C7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Random assignment (fixed response values)</a:t>
                </a:r>
                <a:endParaRPr lang="en-US" baseline="-25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(“long-run treatment means”)</a:t>
                </a:r>
              </a:p>
              <a:p>
                <a:r>
                  <a:rPr lang="en-US" dirty="0"/>
                  <a:t>How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behave in random shuffles?</a:t>
                </a:r>
              </a:p>
              <a:p>
                <a:pPr lvl="1"/>
                <a:r>
                  <a:rPr lang="en-US" dirty="0"/>
                  <a:t>“exact randomization distribution”</a:t>
                </a:r>
              </a:p>
              <a:p>
                <a:pPr lvl="2"/>
                <a:r>
                  <a:rPr lang="en-US" dirty="0"/>
                  <a:t>0.0069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C3B3D7-3801-4951-9B3C-06B4C075C7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02EA5F7-E5E5-47A8-BBCE-9C39D298B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191000"/>
            <a:ext cx="6019800" cy="25763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B4EF79-784D-4395-A9AB-DC3C1187E9C0}"/>
              </a:ext>
            </a:extLst>
          </p:cNvPr>
          <p:cNvSpPr txBox="1"/>
          <p:nvPr/>
        </p:nvSpPr>
        <p:spPr>
          <a:xfrm>
            <a:off x="6394882" y="4419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pvalue</a:t>
            </a:r>
            <a:r>
              <a:rPr lang="en-US" dirty="0"/>
              <a:t>=sum(diffs &gt;= 15.92)/</a:t>
            </a:r>
            <a:r>
              <a:rPr lang="en-US" dirty="0" err="1"/>
              <a:t>ncol</a:t>
            </a:r>
            <a:r>
              <a:rPr lang="en-US" dirty="0"/>
              <a:t>(</a:t>
            </a:r>
            <a:r>
              <a:rPr lang="en-US" dirty="0" err="1"/>
              <a:t>allcombs</a:t>
            </a:r>
            <a:r>
              <a:rPr lang="en-US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610EED-5A1B-4D27-B553-5F0B4F1B9DF5}"/>
              </a:ext>
            </a:extLst>
          </p:cNvPr>
          <p:cNvSpPr txBox="1"/>
          <p:nvPr/>
        </p:nvSpPr>
        <p:spPr>
          <a:xfrm>
            <a:off x="6394882" y="5105400"/>
            <a:ext cx="2596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exact p-value = 0.0072</a:t>
            </a:r>
          </a:p>
        </p:txBody>
      </p:sp>
    </p:spTree>
    <p:extLst>
      <p:ext uri="{BB962C8B-B14F-4D97-AF65-F5344CB8AC3E}">
        <p14:creationId xmlns:p14="http://schemas.microsoft.com/office/powerpoint/2010/main" val="368968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8D279-8F47-4D78-A260-8F61CDC4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model this with the normal distribution?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9F46A3-F611-4205-948E-292457B6C3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53072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12.17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14.7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= 5.93</a:t>
                </a:r>
              </a:p>
              <a:p>
                <a:r>
                  <a:rPr lang="en-US" dirty="0"/>
                  <a:t>Not a great match…</a:t>
                </a:r>
              </a:p>
              <a:p>
                <a:pPr lvl="1"/>
                <a:r>
                  <a:rPr lang="en-US" dirty="0"/>
                  <a:t>Assumes independent random samples</a:t>
                </a:r>
              </a:p>
              <a:p>
                <a:pPr lvl="1"/>
                <a:r>
                  <a:rPr lang="en-US" dirty="0"/>
                  <a:t>But if all the high scores go to one group, we know all the low scores are in the other group</a:t>
                </a:r>
              </a:p>
              <a:p>
                <a:pPr lvl="1"/>
                <a:r>
                  <a:rPr lang="en-US" dirty="0"/>
                  <a:t>So instead of variances adding, need to consider that relationship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9F46A3-F611-4205-948E-292457B6C3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530725"/>
              </a:xfrm>
              <a:blipFill>
                <a:blip r:embed="rId2"/>
                <a:stretch>
                  <a:fillRect l="-593" b="-6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031081C-48D3-4C6E-9AB3-4590355655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101"/>
          <a:stretch/>
        </p:blipFill>
        <p:spPr>
          <a:xfrm>
            <a:off x="5486400" y="1066800"/>
            <a:ext cx="3124200" cy="257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8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D0A7D4-5214-403D-5421-BB956C8B4D0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D0A7D4-5214-403D-5421-BB956C8B4D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815" t="-10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FFAF21-2F5A-4D83-5402-655D86238E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Considering the (common) population standard deviation, finite population correction, and the correlation (-1) between the two means … that formula actually simplifies to*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:r>
                  <a:rPr lang="en-US" i="1" dirty="0"/>
                  <a:t>s</a:t>
                </a:r>
                <a:r>
                  <a:rPr lang="en-US" dirty="0"/>
                  <a:t> is the standard deviation of all </a:t>
                </a:r>
                <a:r>
                  <a:rPr lang="en-US" i="1" dirty="0"/>
                  <a:t>N = n</a:t>
                </a:r>
                <a:r>
                  <a:rPr lang="en-US" baseline="-25000" dirty="0"/>
                  <a:t>1</a:t>
                </a:r>
                <a:r>
                  <a:rPr lang="en-US" dirty="0"/>
                  <a:t>+</a:t>
                </a:r>
                <a:r>
                  <a:rPr lang="en-US" i="1" dirty="0"/>
                  <a:t> n</a:t>
                </a:r>
                <a:r>
                  <a:rPr lang="en-US" i="1" baseline="-25000" dirty="0"/>
                  <a:t>2</a:t>
                </a:r>
                <a:r>
                  <a:rPr lang="en-US" dirty="0"/>
                  <a:t> observations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FFAF21-2F5A-4D83-5402-655D86238E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4" t="-2826" b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117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8D6FD21-BE3B-94C6-752B-D95180EF6B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8D6FD21-BE3B-94C6-752B-D95180EF6B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815" t="-10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1ED4-1AE6-5BA1-48B9-FD6731A1F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 the null hypothesis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Note, this isn’t the same as “averaging” the two SDs together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663B20-BB56-E665-3A73-77A368E20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133600"/>
            <a:ext cx="3238500" cy="1543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0E2B68-510E-04F5-D0F9-870AB9C9A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766" y="5011277"/>
            <a:ext cx="2000250" cy="1247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86B0C18-51AD-CF7D-A662-1160C56BB650}"/>
                  </a:ext>
                </a:extLst>
              </p:cNvPr>
              <p:cNvSpPr txBox="1"/>
              <p:nvPr/>
            </p:nvSpPr>
            <p:spPr>
              <a:xfrm flipH="1">
                <a:off x="4972050" y="2291201"/>
                <a:ext cx="3124200" cy="91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15.428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=6.74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86B0C18-51AD-CF7D-A662-1160C56BB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72050" y="2291201"/>
                <a:ext cx="3124200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B568C4-41A0-86FD-DF63-3D0A026C29DE}"/>
                  </a:ext>
                </a:extLst>
              </p:cNvPr>
              <p:cNvSpPr txBox="1"/>
              <p:nvPr/>
            </p:nvSpPr>
            <p:spPr>
              <a:xfrm flipH="1">
                <a:off x="4815016" y="5179816"/>
                <a:ext cx="3124200" cy="91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13.44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=5.87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B568C4-41A0-86FD-DF63-3D0A026C2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15016" y="5179816"/>
                <a:ext cx="3124200" cy="910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106A2D-15AF-C95A-6595-EF1A53596319}"/>
                  </a:ext>
                </a:extLst>
              </p:cNvPr>
              <p:cNvSpPr txBox="1"/>
              <p:nvPr/>
            </p:nvSpPr>
            <p:spPr>
              <a:xfrm>
                <a:off x="5029200" y="4306253"/>
                <a:ext cx="2895600" cy="933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12.17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den>
                          </m:f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14.73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ra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=5.93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106A2D-15AF-C95A-6595-EF1A53596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306253"/>
                <a:ext cx="2895600" cy="9330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E2932272-597F-864D-CC45-4E64C72AC1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416" y="4802701"/>
            <a:ext cx="2133600" cy="151078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B324EFD-64B1-1E40-D91E-E55E140A9E89}"/>
              </a:ext>
            </a:extLst>
          </p:cNvPr>
          <p:cNvCxnSpPr>
            <a:cxnSpLocks/>
          </p:cNvCxnSpPr>
          <p:nvPr/>
        </p:nvCxnSpPr>
        <p:spPr>
          <a:xfrm>
            <a:off x="1905000" y="3000430"/>
            <a:ext cx="20574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F455ED6-6CAB-029F-C1C4-F807995BFB97}"/>
              </a:ext>
            </a:extLst>
          </p:cNvPr>
          <p:cNvCxnSpPr>
            <a:cxnSpLocks/>
          </p:cNvCxnSpPr>
          <p:nvPr/>
        </p:nvCxnSpPr>
        <p:spPr>
          <a:xfrm>
            <a:off x="890716" y="4827415"/>
            <a:ext cx="823784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98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12" grpId="0"/>
    </p:bldLst>
  </p:timing>
</p:sld>
</file>

<file path=ppt/theme/theme1.xml><?xml version="1.0" encoding="utf-8"?>
<a:theme xmlns:a="http://schemas.openxmlformats.org/drawingml/2006/main" name="Default Them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26303</TotalTime>
  <Words>557</Words>
  <Application>Microsoft Office PowerPoint</Application>
  <PresentationFormat>On-screen Show (4:3)</PresentationFormat>
  <Paragraphs>103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Garamond</vt:lpstr>
      <vt:lpstr>Wingdings</vt:lpstr>
      <vt:lpstr>Default Theme</vt:lpstr>
      <vt:lpstr>Stat 301 – Day 33</vt:lpstr>
      <vt:lpstr>Comparing groups - quantitative</vt:lpstr>
      <vt:lpstr>Comparing Two Means</vt:lpstr>
      <vt:lpstr>Sleep deprivation study…</vt:lpstr>
      <vt:lpstr>Last Time – Comparing 2 Treatment Means</vt:lpstr>
      <vt:lpstr>Last Time – Comparing 2 Treatment Means</vt:lpstr>
      <vt:lpstr>Can we model this with the normal distribution?</vt:lpstr>
      <vt:lpstr>How find SE(x ̅_1-x ̅_2 ) </vt:lpstr>
      <vt:lpstr>How find SE(x ̅_1-x ̅_2 ) </vt:lpstr>
      <vt:lpstr>Can we model this with the normal distribution?</vt:lpstr>
      <vt:lpstr>Can we model this with the t-distribution?</vt:lpstr>
      <vt:lpstr>Confidence interval</vt:lpstr>
      <vt:lpstr>Moral</vt:lpstr>
      <vt:lpstr>Practice Question 4.5</vt:lpstr>
      <vt:lpstr>Investigation 4.6</vt:lpstr>
      <vt:lpstr>To Do</vt:lpstr>
      <vt:lpstr>Side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ITS/CSS</dc:creator>
  <cp:lastModifiedBy>Beth L. Chance</cp:lastModifiedBy>
  <cp:revision>161</cp:revision>
  <cp:lastPrinted>2011-10-11T06:02:45Z</cp:lastPrinted>
  <dcterms:created xsi:type="dcterms:W3CDTF">2011-10-11T03:00:58Z</dcterms:created>
  <dcterms:modified xsi:type="dcterms:W3CDTF">2024-03-07T17:51:45Z</dcterms:modified>
</cp:coreProperties>
</file>