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415" r:id="rId2"/>
    <p:sldId id="434" r:id="rId3"/>
    <p:sldId id="437" r:id="rId4"/>
    <p:sldId id="438" r:id="rId5"/>
    <p:sldId id="399" r:id="rId6"/>
    <p:sldId id="400" r:id="rId7"/>
    <p:sldId id="401" r:id="rId8"/>
    <p:sldId id="430" r:id="rId9"/>
    <p:sldId id="433" r:id="rId10"/>
    <p:sldId id="431" r:id="rId11"/>
    <p:sldId id="436" r:id="rId12"/>
    <p:sldId id="435" r:id="rId13"/>
    <p:sldId id="330" r:id="rId14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6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AB22C5-6A9B-4E8F-BD71-64B97447CC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107EC-9650-4AB9-B0C3-86D3A0935C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11F3138-D85E-4E4A-8C26-53920CD4B60B}" type="datetimeFigureOut">
              <a:rPr lang="en-US"/>
              <a:pPr>
                <a:defRPr/>
              </a:pPr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692B8-3E9D-4201-9DD9-D38738799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46C24-BE45-4BE5-B7CE-4947A8DB92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7A9C999-8800-4B2C-B1D0-9494464F7E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EEF043-F504-4E84-85E7-C4DA70845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69B399-849E-40FC-8FD2-7B9CBDE4DE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967805-6158-445A-AC28-3F4BA37FF5E5}" type="datetimeFigureOut">
              <a:rPr lang="en-US"/>
              <a:pPr>
                <a:defRPr/>
              </a:pPr>
              <a:t>3/5/2024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62696F4-6C2B-41F7-BCE8-321615065C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EC3773-654F-48BB-93CB-C33AD0B11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5C085-2E22-4BD6-9270-A1930E3D6E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47E08-AF42-4184-9163-69E99CA7A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998029-93D2-47DC-9315-898B4264B9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298FFC69-CA41-4AFD-9D16-9F80379C1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0222EA90-8433-4E8A-A155-4D3CC32D2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1E62568-E2D2-4B02-BA2E-19287F026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2624978-E2C9-4E49-B972-9D5BE88A8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0A2A444-0ED5-4BB3-BF0A-17C18B029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53818-0D82-4F6D-B32D-7EB4B1FFAE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6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44CCD1-966B-4A9E-9775-3CB5777280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8D9A7-AAEF-44DE-AC61-2D525B59A8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BCE86B-2DDC-4549-99B9-CEB04D427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19E78-5545-4BFE-A610-BB0C03A8B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53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8A8ACE-FDF5-4AE8-96B7-D3DBD0D47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3745CB-F6A4-4CED-91B3-094FCC5E9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F844F0-BD80-4045-93B6-05476CA459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94839-BB2C-41BB-933A-7233E5639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76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7E8DD2-B8BA-4DED-BC5B-5E6E6CE6B5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3ED92-F051-4C0D-A61A-7EC34268F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3B4B4C-0626-446E-8D77-618902A44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0FE7E-5FEA-4EFD-8F83-CE890881D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20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56314-48F9-40DA-8162-8A6A95DED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4C1195-CA85-4DC5-93B9-D05A466B4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4A2F61-7059-4DF4-BA67-060D1D8B29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41EF8-E167-4F7A-8ADD-BB48EBAA81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75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E47518-A9A7-4725-9262-911C66F93A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D9544D-ECE0-4E0F-8CF5-3261049C14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91DE25-66FC-4434-BF6F-9EB93CC59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B8105-34DD-4E9F-B471-6661F329C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0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8AB9C0-9852-45F7-90B1-D331D7F77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BAF60A-8845-4ECE-B822-52E273523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9F5E55-EA8C-4BB1-BB11-AEF594F5D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06BBE-C87B-4F51-B4AB-394186680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4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18EED0-1845-4E5B-9AB7-31F7E0B47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38765F-C8CF-47C1-8A4D-43E1E18DA9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71454AF-D302-4EB8-89B2-955360E8F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AD6AE-0690-4A85-BDE8-245250AA17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11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B61EC3-BB1D-474E-9D6E-EA5423B20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259339-42F5-4853-85E4-AE91B03A1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1F27FD-BBDA-4A23-A400-7626177A8C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161EE-EF5B-4867-88BB-67F45655D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90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9D5199-8291-473C-86F5-DC3C05C89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F21489-9B73-4C6D-B244-9C862B363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E12CB-E449-4B21-A348-6623895A4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FA3DC-B7D5-45AC-A518-2FBE5F064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10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84153-A505-4F62-8CCF-5E504757C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79E3FE-7746-44AE-AD1B-763B2A6D1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131E4E-6D1F-4431-8A0A-59C53FB33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E96F2-A171-48B9-8E17-BDEE35BEC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62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33A2E7-9C98-45A5-8028-D348360FE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374A34-A62D-43B9-B895-8874280AD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738377B-B3C2-4133-92AF-4A4CAA20DC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C360B63-49D1-4E56-9198-D597A9A033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BAE7528-D86B-4431-919B-0017ED3A7A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fld id="{3A81B137-F565-4D9C-ABB5-2735E93254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4962B54B-6A92-4BAC-B3B4-FB7576EC0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4397E571-C958-48CD-90C8-A03B31F49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A6E48.38C5F8D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2.png@01DA6E48.38C5F8D0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51F9E5B-7BDC-4FD4-9528-FAAE39938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32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AC7F9A9-BB7B-475C-AC74-A7EFDA9FF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64663"/>
            <a:ext cx="7315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Randomization test (Quantitative response)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063139-5B27-8F51-64D7-D283D1AC5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37" y="3429000"/>
            <a:ext cx="4733925" cy="33045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751BB1-55A9-59EA-9A9F-13FB0B252080}"/>
              </a:ext>
            </a:extLst>
          </p:cNvPr>
          <p:cNvSpPr txBox="1"/>
          <p:nvPr/>
        </p:nvSpPr>
        <p:spPr>
          <a:xfrm>
            <a:off x="41148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 for today: Inv 4.4(a)-(i)</a:t>
            </a:r>
          </a:p>
        </p:txBody>
      </p:sp>
    </p:spTree>
    <p:extLst>
      <p:ext uri="{BB962C8B-B14F-4D97-AF65-F5344CB8AC3E}">
        <p14:creationId xmlns:p14="http://schemas.microsoft.com/office/powerpoint/2010/main" val="2945403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92964-A382-482C-B0CA-29974D1C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D9072-33B5-4BB2-A837-D427A7993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 index cards to represent the 21 subjects in the study</a:t>
            </a:r>
          </a:p>
          <a:p>
            <a:r>
              <a:rPr lang="en-US" dirty="0"/>
              <a:t>Write the improvement scores on the cards  (-10.7, 4.5, 2.2…) to represent the treatment having no effect on the outcome</a:t>
            </a:r>
          </a:p>
          <a:p>
            <a:r>
              <a:rPr lang="en-US" dirty="0"/>
              <a:t>Shuffle into group of 11 and 10 to represent the random assignment in the study</a:t>
            </a:r>
          </a:p>
          <a:p>
            <a:r>
              <a:rPr lang="en-US" dirty="0"/>
              <a:t>Compute the difference in the group means</a:t>
            </a:r>
          </a:p>
          <a:p>
            <a:r>
              <a:rPr lang="en-US" dirty="0"/>
              <a:t>Repeat many, many times</a:t>
            </a:r>
          </a:p>
        </p:txBody>
      </p:sp>
    </p:spTree>
    <p:extLst>
      <p:ext uri="{BB962C8B-B14F-4D97-AF65-F5344CB8AC3E}">
        <p14:creationId xmlns:p14="http://schemas.microsoft.com/office/powerpoint/2010/main" val="186555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7DEE6-08C4-B4FD-E12B-A7640014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 4.4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5D925-1E63-85C7-6452-E3A4C2CD7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(s) Significance?</a:t>
            </a:r>
          </a:p>
          <a:p>
            <a:pPr lvl="1"/>
            <a:r>
              <a:rPr lang="en-US" dirty="0"/>
              <a:t>Yes, p-value is small (&lt; .05). The chance of random assignment alone (assuming no treatment effect) producing a difference in sample means as large as 15.92 or larger is below .05.</a:t>
            </a:r>
          </a:p>
          <a:p>
            <a:r>
              <a:rPr lang="en-US" dirty="0"/>
              <a:t>(t) Causation?</a:t>
            </a:r>
          </a:p>
          <a:p>
            <a:pPr lvl="1"/>
            <a:r>
              <a:rPr lang="en-US" dirty="0"/>
              <a:t>Yes, random assignment with a small p-value</a:t>
            </a:r>
          </a:p>
          <a:p>
            <a:r>
              <a:rPr lang="en-US" dirty="0"/>
              <a:t>(u) Generalizability?</a:t>
            </a:r>
          </a:p>
          <a:p>
            <a:pPr lvl="1"/>
            <a:r>
              <a:rPr lang="en-US" dirty="0"/>
              <a:t>College-aged volunteers</a:t>
            </a:r>
          </a:p>
        </p:txBody>
      </p:sp>
    </p:spTree>
    <p:extLst>
      <p:ext uri="{BB962C8B-B14F-4D97-AF65-F5344CB8AC3E}">
        <p14:creationId xmlns:p14="http://schemas.microsoft.com/office/powerpoint/2010/main" val="203485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02A6E-5DF3-5CAD-8CD0-2B5072FE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 4.4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4BBCD-489B-D9F9-550F-967B2304D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6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11A54A9-042F-40CB-AAA9-F941F1FD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Do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F767234-348F-435E-BCDF-42849AEA0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Before tomorrow: Inv 4.4 (v) and (w)</a:t>
            </a:r>
          </a:p>
          <a:p>
            <a:pPr lvl="1"/>
            <a:r>
              <a:rPr lang="en-US" altLang="en-US" sz="2000" dirty="0"/>
              <a:t>Exact p-value</a:t>
            </a:r>
          </a:p>
          <a:p>
            <a:r>
              <a:rPr lang="en-US" altLang="en-US" sz="2800" dirty="0"/>
              <a:t>Submit Practice Question 4.4</a:t>
            </a:r>
          </a:p>
          <a:p>
            <a:r>
              <a:rPr lang="en-US" altLang="en-US" sz="2800" dirty="0"/>
              <a:t>Tomorrow: Normal approximation to randomization distribution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A8BE13-7097-9B34-F4BB-5E3AE2E4A1D8}"/>
              </a:ext>
            </a:extLst>
          </p:cNvPr>
          <p:cNvSpPr txBox="1"/>
          <p:nvPr/>
        </p:nvSpPr>
        <p:spPr>
          <a:xfrm>
            <a:off x="5867400" y="494308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Office hours</a:t>
            </a:r>
          </a:p>
          <a:p>
            <a:r>
              <a:rPr lang="en-US" dirty="0">
                <a:solidFill>
                  <a:srgbClr val="0070C0"/>
                </a:solidFill>
              </a:rPr>
              <a:t>Today 2:30-3:30</a:t>
            </a:r>
          </a:p>
          <a:p>
            <a:r>
              <a:rPr lang="en-US" dirty="0">
                <a:solidFill>
                  <a:srgbClr val="0070C0"/>
                </a:solidFill>
              </a:rPr>
              <a:t>Tomorrow 10-11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FFAC-C7FA-1A3F-56B7-9F46AA09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2F3F7-58C5-980B-4291-27CE88286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2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HW 7</a:t>
            </a:r>
          </a:p>
          <a:p>
            <a:r>
              <a:rPr lang="en-US" dirty="0"/>
              <a:t>Optional applet explorations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9CE4CFBD-5B50-2764-B82F-99FD9039B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58929"/>
            <a:ext cx="20574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>
            <a:extLst>
              <a:ext uri="{FF2B5EF4-FFF2-40B4-BE49-F238E27FC236}">
                <a16:creationId xmlns:a16="http://schemas.microsoft.com/office/drawing/2014/main" id="{5AE7B750-196F-E377-9A79-4EBF3616C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97229"/>
            <a:ext cx="58864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E34D1F3-BC34-44EA-66A5-34476A556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-802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94E572-284D-95C8-9FFF-233F85FC0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80172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8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F8F-AA4E-F20B-097D-5E793FCF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 – Two-sample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1E19D-81ED-CB75-5F5A-259C389DF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that impact the statistical significance when comparing two sample means</a:t>
            </a:r>
          </a:p>
          <a:p>
            <a:pPr lvl="1"/>
            <a:r>
              <a:rPr lang="en-US" dirty="0"/>
              <a:t>Size of the difference in means</a:t>
            </a:r>
          </a:p>
          <a:p>
            <a:pPr lvl="1"/>
            <a:r>
              <a:rPr lang="en-US" dirty="0"/>
              <a:t>Sample sizes of the groups</a:t>
            </a:r>
          </a:p>
          <a:p>
            <a:pPr lvl="1"/>
            <a:r>
              <a:rPr lang="en-US" dirty="0"/>
              <a:t>Sizes of the sample (‘within group’) standard deviations</a:t>
            </a:r>
          </a:p>
          <a:p>
            <a:pPr lvl="2"/>
            <a:r>
              <a:rPr lang="en-US" dirty="0"/>
              <a:t>More “noise” in the data means harder to eliminate ‘random </a:t>
            </a:r>
            <a:r>
              <a:rPr lang="en-US" dirty="0" err="1"/>
              <a:t>chance’</a:t>
            </a:r>
            <a:r>
              <a:rPr lang="en-US" dirty="0"/>
              <a:t> as an explanation for the difference</a:t>
            </a:r>
          </a:p>
          <a:p>
            <a:pPr lvl="2"/>
            <a:r>
              <a:rPr lang="en-US" dirty="0"/>
              <a:t>Related to the idea of “power” – want your procedure to be sensitive enough to detect genuine differences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E1D2F9-BCB0-ABE9-72DC-945F8D727E4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DE9D9"/>
              </a:clrFrom>
              <a:clrTo>
                <a:srgbClr val="FDE9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800" y="2209800"/>
            <a:ext cx="11811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8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30F0C-0418-2B43-E51A-3862705F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4E617-8F93-5C1F-DBDF-E071D81DB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Baseline data… prior to intervention</a:t>
            </a:r>
          </a:p>
          <a:p>
            <a:pPr marL="0" indent="0">
              <a:buNone/>
            </a:pPr>
            <a:r>
              <a:rPr lang="en-US" dirty="0"/>
              <a:t>(b) Explain 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(c) Tie back to (a) and (b)?  </a:t>
            </a:r>
          </a:p>
          <a:p>
            <a:pPr lvl="1"/>
            <a:r>
              <a:rPr lang="en-US" i="1" dirty="0"/>
              <a:t>Confounding variables</a:t>
            </a:r>
            <a:r>
              <a:rPr lang="en-US" dirty="0"/>
              <a:t> not at play here?</a:t>
            </a:r>
            <a:endParaRPr lang="en-US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944B2E-5379-1B0D-842D-3A5B37E82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458980"/>
            <a:ext cx="6743700" cy="514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E7D6E1-5972-C676-CEFD-B617F7668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762228"/>
            <a:ext cx="2352675" cy="13335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0B932B-FBA9-37A1-7FB2-7FB04CE3B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2688305"/>
            <a:ext cx="2286000" cy="144895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5865DE-A917-CA4B-1FCB-6CC8115C6ADE}"/>
              </a:ext>
            </a:extLst>
          </p:cNvPr>
          <p:cNvSpPr txBox="1"/>
          <p:nvPr/>
        </p:nvSpPr>
        <p:spPr>
          <a:xfrm>
            <a:off x="5486400" y="3810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highlight changes in your resubmission!</a:t>
            </a:r>
          </a:p>
        </p:txBody>
      </p:sp>
    </p:spTree>
    <p:extLst>
      <p:ext uri="{BB962C8B-B14F-4D97-AF65-F5344CB8AC3E}">
        <p14:creationId xmlns:p14="http://schemas.microsoft.com/office/powerpoint/2010/main" val="287532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0599FBFE-A212-423E-B7F4-1CC48BD23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Investigation 4.4</a:t>
            </a:r>
          </a:p>
        </p:txBody>
      </p:sp>
      <p:sp>
        <p:nvSpPr>
          <p:cNvPr id="15363" name="Rectangle 9">
            <a:extLst>
              <a:ext uri="{FF2B5EF4-FFF2-40B4-BE49-F238E27FC236}">
                <a16:creationId xmlns:a16="http://schemas.microsoft.com/office/drawing/2014/main" id="{4FA8CBAA-A44B-481D-A80B-3FD04D0C9B0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altLang="en-US" sz="2600"/>
          </a:p>
        </p:txBody>
      </p:sp>
      <p:sp>
        <p:nvSpPr>
          <p:cNvPr id="15364" name="Rectangle 10">
            <a:extLst>
              <a:ext uri="{FF2B5EF4-FFF2-40B4-BE49-F238E27FC236}">
                <a16:creationId xmlns:a16="http://schemas.microsoft.com/office/drawing/2014/main" id="{39BCA02D-5575-4735-AD89-965F4E91041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/>
              <a:t>   “Sleep is required for memory consolidation - the process by which experience or training is transformed into improvements in performance.”</a:t>
            </a:r>
          </a:p>
        </p:txBody>
      </p:sp>
      <p:pic>
        <p:nvPicPr>
          <p:cNvPr id="15365" name="Picture 7" descr="Cover image detail">
            <a:extLst>
              <a:ext uri="{FF2B5EF4-FFF2-40B4-BE49-F238E27FC236}">
                <a16:creationId xmlns:a16="http://schemas.microsoft.com/office/drawing/2014/main" id="{9561CA76-E25B-4645-86B1-94B18AE99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390525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">
            <a:extLst>
              <a:ext uri="{FF2B5EF4-FFF2-40B4-BE49-F238E27FC236}">
                <a16:creationId xmlns:a16="http://schemas.microsoft.com/office/drawing/2014/main" id="{1DE973B4-54B7-456B-9B2B-AD1DD7867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Visual Discrimination Tasks</a:t>
            </a:r>
          </a:p>
        </p:txBody>
      </p:sp>
      <p:pic>
        <p:nvPicPr>
          <p:cNvPr id="16387" name="Picture 4">
            <a:extLst>
              <a:ext uri="{FF2B5EF4-FFF2-40B4-BE49-F238E27FC236}">
                <a16:creationId xmlns:a16="http://schemas.microsoft.com/office/drawing/2014/main" id="{F2198C0D-C829-4285-AE11-11D11A6E4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67"/>
          <a:stretch>
            <a:fillRect/>
          </a:stretch>
        </p:blipFill>
        <p:spPr bwMode="auto">
          <a:xfrm>
            <a:off x="838200" y="1600200"/>
            <a:ext cx="44323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>
            <a:extLst>
              <a:ext uri="{FF2B5EF4-FFF2-40B4-BE49-F238E27FC236}">
                <a16:creationId xmlns:a16="http://schemas.microsoft.com/office/drawing/2014/main" id="{00E67DBC-D8B7-456C-87AB-B8B7A8C2B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838200" y="1600200"/>
            <a:ext cx="44307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>
            <a:extLst>
              <a:ext uri="{FF2B5EF4-FFF2-40B4-BE49-F238E27FC236}">
                <a16:creationId xmlns:a16="http://schemas.microsoft.com/office/drawing/2014/main" id="{9C0B55BF-B438-4E6B-92CA-8516150D7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3" r="33334"/>
          <a:stretch>
            <a:fillRect/>
          </a:stretch>
        </p:blipFill>
        <p:spPr bwMode="auto">
          <a:xfrm>
            <a:off x="838200" y="1600200"/>
            <a:ext cx="44323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9">
            <a:extLst>
              <a:ext uri="{FF2B5EF4-FFF2-40B4-BE49-F238E27FC236}">
                <a16:creationId xmlns:a16="http://schemas.microsoft.com/office/drawing/2014/main" id="{8FDAC356-97A6-44C9-9EE7-37D6AF17C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/>
          <a:stretch>
            <a:fillRect/>
          </a:stretch>
        </p:blipFill>
        <p:spPr bwMode="auto">
          <a:xfrm>
            <a:off x="838200" y="1600200"/>
            <a:ext cx="44307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91" name="Object 10">
            <a:extLst>
              <a:ext uri="{FF2B5EF4-FFF2-40B4-BE49-F238E27FC236}">
                <a16:creationId xmlns:a16="http://schemas.microsoft.com/office/drawing/2014/main" id="{76B08892-3A04-4768-80BE-BF0EE20DEEC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743200" y="1833563"/>
          <a:ext cx="21510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16391" name="Object 10">
                        <a:extLst>
                          <a:ext uri="{FF2B5EF4-FFF2-40B4-BE49-F238E27FC236}">
                            <a16:creationId xmlns:a16="http://schemas.microsoft.com/office/drawing/2014/main" id="{76B08892-3A04-4768-80BE-BF0EE20DEEC3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33563"/>
                        <a:ext cx="2151063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4A15A21-CC37-44D7-9F89-77F21954B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Stickgold, James, Hobson (2000)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E988C40-B36A-4ADC-B807-4C5B54E63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Investigated whether you can make up for a missed night’s sleep</a:t>
            </a:r>
          </a:p>
          <a:p>
            <a:pPr lvl="1" eaLnBrk="1" hangingPunct="1"/>
            <a:r>
              <a:rPr lang="en-US" altLang="en-US"/>
              <a:t>60-90 minute training sessoin</a:t>
            </a:r>
          </a:p>
          <a:p>
            <a:pPr lvl="1" eaLnBrk="1" hangingPunct="1"/>
            <a:r>
              <a:rPr lang="en-US" altLang="en-US"/>
              <a:t>Group A: Sleep deprived one night, unrestricted sleep 2 nights</a:t>
            </a:r>
          </a:p>
          <a:p>
            <a:pPr lvl="1" eaLnBrk="1" hangingPunct="1"/>
            <a:r>
              <a:rPr lang="en-US" altLang="en-US"/>
              <a:t>Group B: Unrestricted sleep all 3 nights</a:t>
            </a:r>
          </a:p>
          <a:p>
            <a:pPr lvl="1" eaLnBrk="1" hangingPunct="1"/>
            <a:r>
              <a:rPr lang="en-US" altLang="en-US"/>
              <a:t>Retested after 72 hours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CBE93F2E-5AFE-4A4E-A6BE-17DB0F012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09775"/>
            <a:ext cx="509587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01EFA-B0E9-4D20-B420-8CB084DF8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33C-9808-4EBD-BADF-A8C35EF5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Observed difference in means</a:t>
            </a:r>
          </a:p>
          <a:p>
            <a:pPr lvl="1"/>
            <a:r>
              <a:rPr lang="en-US" dirty="0"/>
              <a:t>Unrestricted – Deprived: 19.82 – 3.90 = 15.92 ms</a:t>
            </a:r>
          </a:p>
          <a:p>
            <a:pPr lvl="1"/>
            <a:endParaRPr lang="en-US" dirty="0"/>
          </a:p>
          <a:p>
            <a:r>
              <a:rPr lang="en-US" dirty="0"/>
              <a:t>Is this a statistically significant difference?</a:t>
            </a:r>
          </a:p>
          <a:p>
            <a:r>
              <a:rPr lang="en-US" dirty="0"/>
              <a:t>How large do you think the difference is in the long run?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A1929B-6E2E-43D4-A913-690770501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385087"/>
            <a:ext cx="7772400" cy="159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8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C256-75A6-B718-61E4-DBB8881F5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inference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06ED71-0F57-4A7D-F44A-483CA2A179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Null hypothesis:  </a:t>
                </a:r>
              </a:p>
              <a:p>
                <a:pPr lvl="1"/>
                <a:r>
                  <a:rPr lang="en-US" dirty="0"/>
                  <a:t>There is no association between sleep condition and improvement score</a:t>
                </a:r>
              </a:p>
              <a:p>
                <a:pPr lvl="2"/>
                <a:r>
                  <a:rPr lang="en-US" dirty="0"/>
                  <a:t>No tendency for more improvement, on average, for the unrestricted </a:t>
                </a:r>
                <a:r>
                  <a:rPr lang="en-US" dirty="0">
                    <a:solidFill>
                      <a:srgbClr val="0070C0"/>
                    </a:solidFill>
                  </a:rPr>
                  <a:t>treatment</a:t>
                </a:r>
              </a:p>
              <a:p>
                <a:r>
                  <a:rPr lang="en-US" dirty="0"/>
                  <a:t>Parameter:</a:t>
                </a:r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𝑢𝑛𝑟𝑒𝑠</m:t>
                        </m:r>
                      </m:sub>
                    </m:sSub>
                  </m:oMath>
                </a14:m>
                <a:r>
                  <a:rPr lang="en-US" dirty="0"/>
                  <a:t> represent the difference in the </a:t>
                </a:r>
                <a:r>
                  <a:rPr lang="en-US" i="1" dirty="0">
                    <a:solidFill>
                      <a:srgbClr val="0070C0"/>
                    </a:solidFill>
                  </a:rPr>
                  <a:t>long-run</a:t>
                </a:r>
                <a:r>
                  <a:rPr lang="en-US" i="1" dirty="0"/>
                  <a:t> treatment means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06ED71-0F57-4A7D-F44A-483CA2A179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9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24885</TotalTime>
  <Words>467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Garamond</vt:lpstr>
      <vt:lpstr>Wingdings</vt:lpstr>
      <vt:lpstr>Default Theme</vt:lpstr>
      <vt:lpstr>Equation</vt:lpstr>
      <vt:lpstr>Stat 301 – Day 32</vt:lpstr>
      <vt:lpstr>Announcements</vt:lpstr>
      <vt:lpstr>Last Time – Two-sample tests</vt:lpstr>
      <vt:lpstr>PQ</vt:lpstr>
      <vt:lpstr>Investigation 4.4</vt:lpstr>
      <vt:lpstr>Visual Discrimination Tasks</vt:lpstr>
      <vt:lpstr>Stickgold, James, Hobson (2000)</vt:lpstr>
      <vt:lpstr>Sample data</vt:lpstr>
      <vt:lpstr>Statistical inference</vt:lpstr>
      <vt:lpstr>Simulation</vt:lpstr>
      <vt:lpstr>Inv 4.4</vt:lpstr>
      <vt:lpstr>PQ 4.4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ITS/CSS</dc:creator>
  <cp:lastModifiedBy>Beth L. Chance</cp:lastModifiedBy>
  <cp:revision>171</cp:revision>
  <cp:lastPrinted>2011-10-11T06:02:45Z</cp:lastPrinted>
  <dcterms:created xsi:type="dcterms:W3CDTF">2011-10-11T03:00:58Z</dcterms:created>
  <dcterms:modified xsi:type="dcterms:W3CDTF">2024-03-06T19:46:58Z</dcterms:modified>
</cp:coreProperties>
</file>