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7"/>
  </p:notesMasterIdLst>
  <p:handoutMasterIdLst>
    <p:handoutMasterId r:id="rId28"/>
  </p:handoutMasterIdLst>
  <p:sldIdLst>
    <p:sldId id="415" r:id="rId2"/>
    <p:sldId id="258" r:id="rId3"/>
    <p:sldId id="440" r:id="rId4"/>
    <p:sldId id="441" r:id="rId5"/>
    <p:sldId id="414" r:id="rId6"/>
    <p:sldId id="432" r:id="rId7"/>
    <p:sldId id="445" r:id="rId8"/>
    <p:sldId id="416" r:id="rId9"/>
    <p:sldId id="442" r:id="rId10"/>
    <p:sldId id="436" r:id="rId11"/>
    <p:sldId id="437" r:id="rId12"/>
    <p:sldId id="438" r:id="rId13"/>
    <p:sldId id="439" r:id="rId14"/>
    <p:sldId id="417" r:id="rId15"/>
    <p:sldId id="443" r:id="rId16"/>
    <p:sldId id="418" r:id="rId17"/>
    <p:sldId id="419" r:id="rId18"/>
    <p:sldId id="444" r:id="rId19"/>
    <p:sldId id="399" r:id="rId20"/>
    <p:sldId id="400" r:id="rId21"/>
    <p:sldId id="401" r:id="rId22"/>
    <p:sldId id="430" r:id="rId23"/>
    <p:sldId id="433" r:id="rId24"/>
    <p:sldId id="431" r:id="rId25"/>
    <p:sldId id="330" r:id="rId26"/>
  </p:sldIdLst>
  <p:sldSz cx="9144000" cy="6858000" type="screen4x3"/>
  <p:notesSz cx="6881813"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3" d="100"/>
          <a:sy n="123" d="100"/>
        </p:scale>
        <p:origin x="125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AB22C5-6A9B-4E8F-BD71-64B97447CC2F}"/>
              </a:ext>
            </a:extLst>
          </p:cNvPr>
          <p:cNvSpPr>
            <a:spLocks noGrp="1"/>
          </p:cNvSpPr>
          <p:nvPr>
            <p:ph type="hdr" sz="quarter"/>
          </p:nvPr>
        </p:nvSpPr>
        <p:spPr>
          <a:xfrm>
            <a:off x="0" y="0"/>
            <a:ext cx="2982913" cy="465138"/>
          </a:xfrm>
          <a:prstGeom prst="rect">
            <a:avLst/>
          </a:prstGeom>
        </p:spPr>
        <p:txBody>
          <a:bodyPr vert="horz" lIns="92446" tIns="46223" rIns="92446" bIns="46223" rtlCol="0"/>
          <a:lstStyle>
            <a:lvl1pPr algn="l" eaLnBrk="1" hangingPunct="1">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D3F107EC-9650-4AB9-B0C3-86D3A0935CCD}"/>
              </a:ext>
            </a:extLst>
          </p:cNvPr>
          <p:cNvSpPr>
            <a:spLocks noGrp="1"/>
          </p:cNvSpPr>
          <p:nvPr>
            <p:ph type="dt" sz="quarter" idx="1"/>
          </p:nvPr>
        </p:nvSpPr>
        <p:spPr>
          <a:xfrm>
            <a:off x="3897313" y="0"/>
            <a:ext cx="2982912" cy="465138"/>
          </a:xfrm>
          <a:prstGeom prst="rect">
            <a:avLst/>
          </a:prstGeom>
        </p:spPr>
        <p:txBody>
          <a:bodyPr vert="horz" lIns="92446" tIns="46223" rIns="92446" bIns="46223" rtlCol="0"/>
          <a:lstStyle>
            <a:lvl1pPr algn="r" eaLnBrk="1" hangingPunct="1">
              <a:defRPr sz="1200">
                <a:latin typeface="Arial" charset="0"/>
              </a:defRPr>
            </a:lvl1pPr>
          </a:lstStyle>
          <a:p>
            <a:pPr>
              <a:defRPr/>
            </a:pPr>
            <a:fld id="{511F3138-D85E-4E4A-8C26-53920CD4B60B}" type="datetimeFigureOut">
              <a:rPr lang="en-US"/>
              <a:pPr>
                <a:defRPr/>
              </a:pPr>
              <a:t>3/6/2024</a:t>
            </a:fld>
            <a:endParaRPr lang="en-US"/>
          </a:p>
        </p:txBody>
      </p:sp>
      <p:sp>
        <p:nvSpPr>
          <p:cNvPr id="4" name="Footer Placeholder 3">
            <a:extLst>
              <a:ext uri="{FF2B5EF4-FFF2-40B4-BE49-F238E27FC236}">
                <a16:creationId xmlns:a16="http://schemas.microsoft.com/office/drawing/2014/main" id="{F33692B8-3E9D-4201-9DD9-D38738799144}"/>
              </a:ext>
            </a:extLst>
          </p:cNvPr>
          <p:cNvSpPr>
            <a:spLocks noGrp="1"/>
          </p:cNvSpPr>
          <p:nvPr>
            <p:ph type="ftr" sz="quarter" idx="2"/>
          </p:nvPr>
        </p:nvSpPr>
        <p:spPr>
          <a:xfrm>
            <a:off x="0" y="8829675"/>
            <a:ext cx="2982913" cy="465138"/>
          </a:xfrm>
          <a:prstGeom prst="rect">
            <a:avLst/>
          </a:prstGeom>
        </p:spPr>
        <p:txBody>
          <a:bodyPr vert="horz" lIns="92446" tIns="46223" rIns="92446" bIns="46223" rtlCol="0" anchor="b"/>
          <a:lstStyle>
            <a:lvl1pPr algn="l" eaLnBrk="1" hangingPunct="1">
              <a:defRPr sz="1200">
                <a:latin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5A546C24-BE45-4BE5-B7CE-4947A8DB929B}"/>
              </a:ext>
            </a:extLst>
          </p:cNvPr>
          <p:cNvSpPr>
            <a:spLocks noGrp="1"/>
          </p:cNvSpPr>
          <p:nvPr>
            <p:ph type="sldNum" sz="quarter" idx="3"/>
          </p:nvPr>
        </p:nvSpPr>
        <p:spPr>
          <a:xfrm>
            <a:off x="3897313" y="8829675"/>
            <a:ext cx="2982912" cy="465138"/>
          </a:xfrm>
          <a:prstGeom prst="rect">
            <a:avLst/>
          </a:prstGeom>
        </p:spPr>
        <p:txBody>
          <a:bodyPr vert="horz" wrap="square" lIns="92446" tIns="46223" rIns="92446" bIns="46223" numCol="1" anchor="b" anchorCtr="0" compatLnSpc="1">
            <a:prstTxWarp prst="textNoShape">
              <a:avLst/>
            </a:prstTxWarp>
          </a:bodyPr>
          <a:lstStyle>
            <a:lvl1pPr algn="r" eaLnBrk="1" hangingPunct="1">
              <a:defRPr sz="1200"/>
            </a:lvl1pPr>
          </a:lstStyle>
          <a:p>
            <a:fld id="{27A9C999-8800-4B2C-B1D0-9494464F7E1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EEF043-F504-4E84-85E7-C4DA708453D1}"/>
              </a:ext>
            </a:extLst>
          </p:cNvPr>
          <p:cNvSpPr>
            <a:spLocks noGrp="1"/>
          </p:cNvSpPr>
          <p:nvPr>
            <p:ph type="hdr" sz="quarter"/>
          </p:nvPr>
        </p:nvSpPr>
        <p:spPr>
          <a:xfrm>
            <a:off x="0" y="0"/>
            <a:ext cx="2982913" cy="465138"/>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id="{7469B399-849E-40FC-8FD2-7B9CBDE4DEF7}"/>
              </a:ext>
            </a:extLst>
          </p:cNvPr>
          <p:cNvSpPr>
            <a:spLocks noGrp="1"/>
          </p:cNvSpPr>
          <p:nvPr>
            <p:ph type="dt" idx="1"/>
          </p:nvPr>
        </p:nvSpPr>
        <p:spPr>
          <a:xfrm>
            <a:off x="3897313" y="0"/>
            <a:ext cx="2982912" cy="465138"/>
          </a:xfrm>
          <a:prstGeom prst="rect">
            <a:avLst/>
          </a:prstGeom>
        </p:spPr>
        <p:txBody>
          <a:bodyPr vert="horz" lIns="91440" tIns="45720" rIns="91440" bIns="45720" rtlCol="0"/>
          <a:lstStyle>
            <a:lvl1pPr algn="r" eaLnBrk="1" hangingPunct="1">
              <a:defRPr sz="1200"/>
            </a:lvl1pPr>
          </a:lstStyle>
          <a:p>
            <a:pPr>
              <a:defRPr/>
            </a:pPr>
            <a:fld id="{3B967805-6158-445A-AC28-3F4BA37FF5E5}" type="datetimeFigureOut">
              <a:rPr lang="en-US"/>
              <a:pPr>
                <a:defRPr/>
              </a:pPr>
              <a:t>3/6/2024</a:t>
            </a:fld>
            <a:endParaRPr lang="en-US"/>
          </a:p>
        </p:txBody>
      </p:sp>
      <p:sp>
        <p:nvSpPr>
          <p:cNvPr id="4" name="Slide Image Placeholder 3">
            <a:extLst>
              <a:ext uri="{FF2B5EF4-FFF2-40B4-BE49-F238E27FC236}">
                <a16:creationId xmlns:a16="http://schemas.microsoft.com/office/drawing/2014/main" id="{062696F4-6C2B-41F7-BCE8-321615065CF4}"/>
              </a:ext>
            </a:extLst>
          </p:cNvPr>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4EC3773-654F-48BB-93CB-C33AD0B11F86}"/>
              </a:ext>
            </a:extLst>
          </p:cNvPr>
          <p:cNvSpPr>
            <a:spLocks noGrp="1"/>
          </p:cNvSpPr>
          <p:nvPr>
            <p:ph type="body" sz="quarter" idx="3"/>
          </p:nvPr>
        </p:nvSpPr>
        <p:spPr>
          <a:xfrm>
            <a:off x="688975" y="4416425"/>
            <a:ext cx="5505450" cy="4183063"/>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805C085-2E22-4BD6-9270-A1930E3D6E48}"/>
              </a:ext>
            </a:extLst>
          </p:cNvPr>
          <p:cNvSpPr>
            <a:spLocks noGrp="1"/>
          </p:cNvSpPr>
          <p:nvPr>
            <p:ph type="ftr" sz="quarter" idx="4"/>
          </p:nvPr>
        </p:nvSpPr>
        <p:spPr>
          <a:xfrm>
            <a:off x="0" y="8829675"/>
            <a:ext cx="2982913" cy="465138"/>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id="{52F47E08-AF42-4184-9163-69E99CA7A59F}"/>
              </a:ext>
            </a:extLst>
          </p:cNvPr>
          <p:cNvSpPr>
            <a:spLocks noGrp="1"/>
          </p:cNvSpPr>
          <p:nvPr>
            <p:ph type="sldNum" sz="quarter" idx="5"/>
          </p:nvPr>
        </p:nvSpPr>
        <p:spPr>
          <a:xfrm>
            <a:off x="3897313" y="8829675"/>
            <a:ext cx="2982912"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1D998029-93D2-47DC-9315-898B4264B94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a:extLst>
              <a:ext uri="{FF2B5EF4-FFF2-40B4-BE49-F238E27FC236}">
                <a16:creationId xmlns:a16="http://schemas.microsoft.com/office/drawing/2014/main" id="{298FFC69-CA41-4AFD-9D16-9F80379C1349}"/>
              </a:ext>
            </a:extLst>
          </p:cNvPr>
          <p:cNvSpPr>
            <a:spLocks noChangeArrowheads="1"/>
          </p:cNvSpPr>
          <p:nvPr/>
        </p:nvSpPr>
        <p:spPr bwMode="auto">
          <a:xfrm>
            <a:off x="609600" y="1219200"/>
            <a:ext cx="7924800" cy="9144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a:extLst>
              <a:ext uri="{FF2B5EF4-FFF2-40B4-BE49-F238E27FC236}">
                <a16:creationId xmlns:a16="http://schemas.microsoft.com/office/drawing/2014/main" id="{0222EA90-8433-4E8A-A155-4D3CC32D2B8D}"/>
              </a:ext>
            </a:extLst>
          </p:cNvPr>
          <p:cNvSpPr>
            <a:spLocks noChangeShapeType="1"/>
          </p:cNvSpPr>
          <p:nvPr/>
        </p:nvSpPr>
        <p:spPr bwMode="auto">
          <a:xfrm>
            <a:off x="1981200" y="3962400"/>
            <a:ext cx="6511925"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6"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6147"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a:extLst>
              <a:ext uri="{FF2B5EF4-FFF2-40B4-BE49-F238E27FC236}">
                <a16:creationId xmlns:a16="http://schemas.microsoft.com/office/drawing/2014/main" id="{31E62568-E2D2-4B02-BA2E-19287F026A35}"/>
              </a:ext>
            </a:extLst>
          </p:cNvPr>
          <p:cNvSpPr>
            <a:spLocks noGrp="1" noChangeArrowheads="1"/>
          </p:cNvSpPr>
          <p:nvPr>
            <p:ph type="dt" sz="half" idx="10"/>
          </p:nvPr>
        </p:nvSpPr>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E2624978-E2C9-4E49-B972-9D5BE88A8693}"/>
              </a:ext>
            </a:extLst>
          </p:cNvPr>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60A2A444-0ED5-4BB3-BF0A-17C18B029BED}"/>
              </a:ext>
            </a:extLst>
          </p:cNvPr>
          <p:cNvSpPr>
            <a:spLocks noGrp="1" noChangeArrowheads="1"/>
          </p:cNvSpPr>
          <p:nvPr>
            <p:ph type="sldNum" sz="quarter" idx="12"/>
          </p:nvPr>
        </p:nvSpPr>
        <p:spPr/>
        <p:txBody>
          <a:bodyPr/>
          <a:lstStyle>
            <a:lvl1pPr>
              <a:defRPr/>
            </a:lvl1pPr>
          </a:lstStyle>
          <a:p>
            <a:fld id="{45C53818-0D82-4F6D-B32D-7EB4B1FFAE5B}" type="slidenum">
              <a:rPr lang="en-US" altLang="en-US"/>
              <a:pPr/>
              <a:t>‹#›</a:t>
            </a:fld>
            <a:endParaRPr lang="en-US" altLang="en-US"/>
          </a:p>
        </p:txBody>
      </p:sp>
    </p:spTree>
    <p:extLst>
      <p:ext uri="{BB962C8B-B14F-4D97-AF65-F5344CB8AC3E}">
        <p14:creationId xmlns:p14="http://schemas.microsoft.com/office/powerpoint/2010/main" val="3589261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544CCD1-966B-4A9E-9775-3CB57772804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4F8D9A7-AAEF-44DE-AC61-2D525B59A8D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3BCE86B-2DDC-4549-99B9-CEB04D427AB2}"/>
              </a:ext>
            </a:extLst>
          </p:cNvPr>
          <p:cNvSpPr>
            <a:spLocks noGrp="1" noChangeArrowheads="1"/>
          </p:cNvSpPr>
          <p:nvPr>
            <p:ph type="sldNum" sz="quarter" idx="12"/>
          </p:nvPr>
        </p:nvSpPr>
        <p:spPr>
          <a:ln/>
        </p:spPr>
        <p:txBody>
          <a:bodyPr/>
          <a:lstStyle>
            <a:lvl1pPr>
              <a:defRPr/>
            </a:lvl1pPr>
          </a:lstStyle>
          <a:p>
            <a:fld id="{0E619E78-5545-4BFE-A610-BB0C03A8B2E4}" type="slidenum">
              <a:rPr lang="en-US" altLang="en-US"/>
              <a:pPr/>
              <a:t>‹#›</a:t>
            </a:fld>
            <a:endParaRPr lang="en-US" altLang="en-US"/>
          </a:p>
        </p:txBody>
      </p:sp>
    </p:spTree>
    <p:extLst>
      <p:ext uri="{BB962C8B-B14F-4D97-AF65-F5344CB8AC3E}">
        <p14:creationId xmlns:p14="http://schemas.microsoft.com/office/powerpoint/2010/main" val="4002535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A8A8ACE-FDF5-4AE8-96B7-D3DBD0D4781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503745CB-F6A4-4CED-91B3-094FCC5E971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EF844F0-BD80-4045-93B6-05476CA459C3}"/>
              </a:ext>
            </a:extLst>
          </p:cNvPr>
          <p:cNvSpPr>
            <a:spLocks noGrp="1" noChangeArrowheads="1"/>
          </p:cNvSpPr>
          <p:nvPr>
            <p:ph type="sldNum" sz="quarter" idx="12"/>
          </p:nvPr>
        </p:nvSpPr>
        <p:spPr>
          <a:ln/>
        </p:spPr>
        <p:txBody>
          <a:bodyPr/>
          <a:lstStyle>
            <a:lvl1pPr>
              <a:defRPr/>
            </a:lvl1pPr>
          </a:lstStyle>
          <a:p>
            <a:fld id="{0B294839-BB2C-41BB-933A-7233E563966A}" type="slidenum">
              <a:rPr lang="en-US" altLang="en-US"/>
              <a:pPr/>
              <a:t>‹#›</a:t>
            </a:fld>
            <a:endParaRPr lang="en-US" altLang="en-US"/>
          </a:p>
        </p:txBody>
      </p:sp>
    </p:spTree>
    <p:extLst>
      <p:ext uri="{BB962C8B-B14F-4D97-AF65-F5344CB8AC3E}">
        <p14:creationId xmlns:p14="http://schemas.microsoft.com/office/powerpoint/2010/main" val="3709762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37E8DD2-B8BA-4DED-BC5B-5E6E6CE6B52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EF3ED92-F051-4C0D-A61A-7EC34268F5E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C3B4B4C-0626-446E-8D77-618902A44188}"/>
              </a:ext>
            </a:extLst>
          </p:cNvPr>
          <p:cNvSpPr>
            <a:spLocks noGrp="1" noChangeArrowheads="1"/>
          </p:cNvSpPr>
          <p:nvPr>
            <p:ph type="sldNum" sz="quarter" idx="12"/>
          </p:nvPr>
        </p:nvSpPr>
        <p:spPr>
          <a:ln/>
        </p:spPr>
        <p:txBody>
          <a:bodyPr/>
          <a:lstStyle>
            <a:lvl1pPr>
              <a:defRPr/>
            </a:lvl1pPr>
          </a:lstStyle>
          <a:p>
            <a:fld id="{B130FE7E-5FEA-4EFD-8F83-CE890881D340}" type="slidenum">
              <a:rPr lang="en-US" altLang="en-US"/>
              <a:pPr/>
              <a:t>‹#›</a:t>
            </a:fld>
            <a:endParaRPr lang="en-US" altLang="en-US"/>
          </a:p>
        </p:txBody>
      </p:sp>
    </p:spTree>
    <p:extLst>
      <p:ext uri="{BB962C8B-B14F-4D97-AF65-F5344CB8AC3E}">
        <p14:creationId xmlns:p14="http://schemas.microsoft.com/office/powerpoint/2010/main" val="1264208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F356314-48F9-40DA-8162-8A6A95DED1D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B4C1195-CA85-4DC5-93B9-D05A466B423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F4A2F61-7059-4DF4-BA67-060D1D8B2939}"/>
              </a:ext>
            </a:extLst>
          </p:cNvPr>
          <p:cNvSpPr>
            <a:spLocks noGrp="1" noChangeArrowheads="1"/>
          </p:cNvSpPr>
          <p:nvPr>
            <p:ph type="sldNum" sz="quarter" idx="12"/>
          </p:nvPr>
        </p:nvSpPr>
        <p:spPr>
          <a:ln/>
        </p:spPr>
        <p:txBody>
          <a:bodyPr/>
          <a:lstStyle>
            <a:lvl1pPr>
              <a:defRPr/>
            </a:lvl1pPr>
          </a:lstStyle>
          <a:p>
            <a:fld id="{1B641EF8-E167-4F7A-8ADD-BB48EBAA8113}" type="slidenum">
              <a:rPr lang="en-US" altLang="en-US"/>
              <a:pPr/>
              <a:t>‹#›</a:t>
            </a:fld>
            <a:endParaRPr lang="en-US" altLang="en-US"/>
          </a:p>
        </p:txBody>
      </p:sp>
    </p:spTree>
    <p:extLst>
      <p:ext uri="{BB962C8B-B14F-4D97-AF65-F5344CB8AC3E}">
        <p14:creationId xmlns:p14="http://schemas.microsoft.com/office/powerpoint/2010/main" val="1073757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DE47518-A9A7-4725-9262-911C66F93AC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20D9544D-ECE0-4E0F-8CF5-3261049C14D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ED91DE25-66FC-4434-BF6F-9EB93CC599D4}"/>
              </a:ext>
            </a:extLst>
          </p:cNvPr>
          <p:cNvSpPr>
            <a:spLocks noGrp="1" noChangeArrowheads="1"/>
          </p:cNvSpPr>
          <p:nvPr>
            <p:ph type="sldNum" sz="quarter" idx="12"/>
          </p:nvPr>
        </p:nvSpPr>
        <p:spPr>
          <a:ln/>
        </p:spPr>
        <p:txBody>
          <a:bodyPr/>
          <a:lstStyle>
            <a:lvl1pPr>
              <a:defRPr/>
            </a:lvl1pPr>
          </a:lstStyle>
          <a:p>
            <a:fld id="{CE6B8105-34DD-4E9F-B471-6661F329C915}" type="slidenum">
              <a:rPr lang="en-US" altLang="en-US"/>
              <a:pPr/>
              <a:t>‹#›</a:t>
            </a:fld>
            <a:endParaRPr lang="en-US" altLang="en-US"/>
          </a:p>
        </p:txBody>
      </p:sp>
    </p:spTree>
    <p:extLst>
      <p:ext uri="{BB962C8B-B14F-4D97-AF65-F5344CB8AC3E}">
        <p14:creationId xmlns:p14="http://schemas.microsoft.com/office/powerpoint/2010/main" val="4211303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D8AB9C0-9852-45F7-90B1-D331D7F7789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5FBAF60A-8845-4ECE-B822-52E27352353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EF9F5E55-EA8C-4BB1-BB11-AEF594F5D4CD}"/>
              </a:ext>
            </a:extLst>
          </p:cNvPr>
          <p:cNvSpPr>
            <a:spLocks noGrp="1" noChangeArrowheads="1"/>
          </p:cNvSpPr>
          <p:nvPr>
            <p:ph type="sldNum" sz="quarter" idx="12"/>
          </p:nvPr>
        </p:nvSpPr>
        <p:spPr>
          <a:ln/>
        </p:spPr>
        <p:txBody>
          <a:bodyPr/>
          <a:lstStyle>
            <a:lvl1pPr>
              <a:defRPr/>
            </a:lvl1pPr>
          </a:lstStyle>
          <a:p>
            <a:fld id="{FE806BBE-C87B-4F51-B4AB-394186680C48}" type="slidenum">
              <a:rPr lang="en-US" altLang="en-US"/>
              <a:pPr/>
              <a:t>‹#›</a:t>
            </a:fld>
            <a:endParaRPr lang="en-US" altLang="en-US"/>
          </a:p>
        </p:txBody>
      </p:sp>
    </p:spTree>
    <p:extLst>
      <p:ext uri="{BB962C8B-B14F-4D97-AF65-F5344CB8AC3E}">
        <p14:creationId xmlns:p14="http://schemas.microsoft.com/office/powerpoint/2010/main" val="3587413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618EED0-1845-4E5B-9AB7-31F7E0B4797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1D38765F-C8CF-47C1-8A4D-43E1E18DA9D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D71454AF-D302-4EB8-89B2-955360E8F207}"/>
              </a:ext>
            </a:extLst>
          </p:cNvPr>
          <p:cNvSpPr>
            <a:spLocks noGrp="1" noChangeArrowheads="1"/>
          </p:cNvSpPr>
          <p:nvPr>
            <p:ph type="sldNum" sz="quarter" idx="12"/>
          </p:nvPr>
        </p:nvSpPr>
        <p:spPr>
          <a:ln/>
        </p:spPr>
        <p:txBody>
          <a:bodyPr/>
          <a:lstStyle>
            <a:lvl1pPr>
              <a:defRPr/>
            </a:lvl1pPr>
          </a:lstStyle>
          <a:p>
            <a:fld id="{737AD6AE-0690-4A85-BDE8-245250AA1767}" type="slidenum">
              <a:rPr lang="en-US" altLang="en-US"/>
              <a:pPr/>
              <a:t>‹#›</a:t>
            </a:fld>
            <a:endParaRPr lang="en-US" altLang="en-US"/>
          </a:p>
        </p:txBody>
      </p:sp>
    </p:spTree>
    <p:extLst>
      <p:ext uri="{BB962C8B-B14F-4D97-AF65-F5344CB8AC3E}">
        <p14:creationId xmlns:p14="http://schemas.microsoft.com/office/powerpoint/2010/main" val="2490111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1B61EC3-BB1D-474E-9D6E-EA5423B2054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CF259339-42F5-4853-85E4-AE91B03A1AA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2A1F27FD-BBDA-4A23-A400-7626177A8CB5}"/>
              </a:ext>
            </a:extLst>
          </p:cNvPr>
          <p:cNvSpPr>
            <a:spLocks noGrp="1" noChangeArrowheads="1"/>
          </p:cNvSpPr>
          <p:nvPr>
            <p:ph type="sldNum" sz="quarter" idx="12"/>
          </p:nvPr>
        </p:nvSpPr>
        <p:spPr>
          <a:ln/>
        </p:spPr>
        <p:txBody>
          <a:bodyPr/>
          <a:lstStyle>
            <a:lvl1pPr>
              <a:defRPr/>
            </a:lvl1pPr>
          </a:lstStyle>
          <a:p>
            <a:fld id="{8CA161EE-EF5B-4867-88BB-67F45655D3A5}" type="slidenum">
              <a:rPr lang="en-US" altLang="en-US"/>
              <a:pPr/>
              <a:t>‹#›</a:t>
            </a:fld>
            <a:endParaRPr lang="en-US" altLang="en-US"/>
          </a:p>
        </p:txBody>
      </p:sp>
    </p:spTree>
    <p:extLst>
      <p:ext uri="{BB962C8B-B14F-4D97-AF65-F5344CB8AC3E}">
        <p14:creationId xmlns:p14="http://schemas.microsoft.com/office/powerpoint/2010/main" val="1484907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19D5199-8291-473C-86F5-DC3C05C89F9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5CF21489-9B73-4C6D-B244-9C862B36337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99CE12CB-E449-4B21-A348-6623895A447A}"/>
              </a:ext>
            </a:extLst>
          </p:cNvPr>
          <p:cNvSpPr>
            <a:spLocks noGrp="1" noChangeArrowheads="1"/>
          </p:cNvSpPr>
          <p:nvPr>
            <p:ph type="sldNum" sz="quarter" idx="12"/>
          </p:nvPr>
        </p:nvSpPr>
        <p:spPr>
          <a:ln/>
        </p:spPr>
        <p:txBody>
          <a:bodyPr/>
          <a:lstStyle>
            <a:lvl1pPr>
              <a:defRPr/>
            </a:lvl1pPr>
          </a:lstStyle>
          <a:p>
            <a:fld id="{6FCFA3DC-B7D5-45AC-A518-2FBE5F064B81}" type="slidenum">
              <a:rPr lang="en-US" altLang="en-US"/>
              <a:pPr/>
              <a:t>‹#›</a:t>
            </a:fld>
            <a:endParaRPr lang="en-US" altLang="en-US"/>
          </a:p>
        </p:txBody>
      </p:sp>
    </p:spTree>
    <p:extLst>
      <p:ext uri="{BB962C8B-B14F-4D97-AF65-F5344CB8AC3E}">
        <p14:creationId xmlns:p14="http://schemas.microsoft.com/office/powerpoint/2010/main" val="1963101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5184153-A505-4F62-8CCF-5E504757C2A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A479E3FE-7746-44AE-AD1B-763B2A6D140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DB131E4E-6D1F-4431-8A0A-59C53FB331CE}"/>
              </a:ext>
            </a:extLst>
          </p:cNvPr>
          <p:cNvSpPr>
            <a:spLocks noGrp="1" noChangeArrowheads="1"/>
          </p:cNvSpPr>
          <p:nvPr>
            <p:ph type="sldNum" sz="quarter" idx="12"/>
          </p:nvPr>
        </p:nvSpPr>
        <p:spPr>
          <a:ln/>
        </p:spPr>
        <p:txBody>
          <a:bodyPr/>
          <a:lstStyle>
            <a:lvl1pPr>
              <a:defRPr/>
            </a:lvl1pPr>
          </a:lstStyle>
          <a:p>
            <a:fld id="{24BE96F2-A171-48B9-8E17-BDEE35BEC065}" type="slidenum">
              <a:rPr lang="en-US" altLang="en-US"/>
              <a:pPr/>
              <a:t>‹#›</a:t>
            </a:fld>
            <a:endParaRPr lang="en-US" altLang="en-US"/>
          </a:p>
        </p:txBody>
      </p:sp>
    </p:spTree>
    <p:extLst>
      <p:ext uri="{BB962C8B-B14F-4D97-AF65-F5344CB8AC3E}">
        <p14:creationId xmlns:p14="http://schemas.microsoft.com/office/powerpoint/2010/main" val="1796622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633A2E7-9C98-45A5-8028-D348360FE6C9}"/>
              </a:ext>
            </a:extLst>
          </p:cNvPr>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C374A34-A62D-43B9-B895-8874280ADEEF}"/>
              </a:ext>
            </a:extLst>
          </p:cNvPr>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4" name="Rectangle 4">
            <a:extLst>
              <a:ext uri="{FF2B5EF4-FFF2-40B4-BE49-F238E27FC236}">
                <a16:creationId xmlns:a16="http://schemas.microsoft.com/office/drawing/2014/main" id="{0738377B-B3C2-4133-92AF-4A4CAA20DCC5}"/>
              </a:ext>
            </a:extLst>
          </p:cNvPr>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mj-lt"/>
              </a:defRPr>
            </a:lvl1pPr>
          </a:lstStyle>
          <a:p>
            <a:pPr>
              <a:defRPr/>
            </a:pPr>
            <a:endParaRPr lang="en-US" altLang="en-US"/>
          </a:p>
        </p:txBody>
      </p:sp>
      <p:sp>
        <p:nvSpPr>
          <p:cNvPr id="5125" name="Rectangle 5">
            <a:extLst>
              <a:ext uri="{FF2B5EF4-FFF2-40B4-BE49-F238E27FC236}">
                <a16:creationId xmlns:a16="http://schemas.microsoft.com/office/drawing/2014/main" id="{AC360B63-49D1-4E56-9198-D597A9A03341}"/>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mj-lt"/>
              </a:defRPr>
            </a:lvl1pPr>
          </a:lstStyle>
          <a:p>
            <a:pPr>
              <a:defRPr/>
            </a:pPr>
            <a:endParaRPr lang="en-US" altLang="en-US"/>
          </a:p>
        </p:txBody>
      </p:sp>
      <p:sp>
        <p:nvSpPr>
          <p:cNvPr id="5126" name="Rectangle 6">
            <a:extLst>
              <a:ext uri="{FF2B5EF4-FFF2-40B4-BE49-F238E27FC236}">
                <a16:creationId xmlns:a16="http://schemas.microsoft.com/office/drawing/2014/main" id="{4BAE7528-D86B-4431-919B-0017ED3A7ADC}"/>
              </a:ext>
            </a:extLst>
          </p:cNvPr>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Garamond" panose="02020404030301010803" pitchFamily="18" charset="0"/>
              </a:defRPr>
            </a:lvl1pPr>
          </a:lstStyle>
          <a:p>
            <a:fld id="{3A81B137-F565-4D9C-ABB5-2735E93254AA}" type="slidenum">
              <a:rPr lang="en-US" altLang="en-US"/>
              <a:pPr/>
              <a:t>‹#›</a:t>
            </a:fld>
            <a:endParaRPr lang="en-US" altLang="en-US"/>
          </a:p>
        </p:txBody>
      </p:sp>
      <p:sp>
        <p:nvSpPr>
          <p:cNvPr id="1031" name="Freeform 7">
            <a:extLst>
              <a:ext uri="{FF2B5EF4-FFF2-40B4-BE49-F238E27FC236}">
                <a16:creationId xmlns:a16="http://schemas.microsoft.com/office/drawing/2014/main" id="{4962B54B-6A92-4BAC-B3B4-FB7576EC01CA}"/>
              </a:ext>
            </a:extLst>
          </p:cNvPr>
          <p:cNvSpPr>
            <a:spLocks noChangeArrowheads="1"/>
          </p:cNvSpPr>
          <p:nvPr/>
        </p:nvSpPr>
        <p:spPr bwMode="auto">
          <a:xfrm>
            <a:off x="381000" y="228600"/>
            <a:ext cx="8229600"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2" name="Line 8">
            <a:extLst>
              <a:ext uri="{FF2B5EF4-FFF2-40B4-BE49-F238E27FC236}">
                <a16:creationId xmlns:a16="http://schemas.microsoft.com/office/drawing/2014/main" id="{4397E571-C958-48CD-90C8-A03B31F49EE9}"/>
              </a:ext>
            </a:extLst>
          </p:cNvPr>
          <p:cNvSpPr>
            <a:spLocks noChangeShapeType="1"/>
          </p:cNvSpPr>
          <p:nvPr/>
        </p:nvSpPr>
        <p:spPr bwMode="auto">
          <a:xfrm>
            <a:off x="457200" y="617220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900"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eaLnBrk="1" fontAlgn="base" hangingPunct="1">
        <a:spcBef>
          <a:spcPct val="0"/>
        </a:spcBef>
        <a:spcAft>
          <a:spcPct val="0"/>
        </a:spcAft>
        <a:defRPr sz="4200">
          <a:solidFill>
            <a:schemeClr val="tx2"/>
          </a:solidFill>
          <a:latin typeface="Garamond" pitchFamily="18" charset="0"/>
        </a:defRPr>
      </a:lvl6pPr>
      <a:lvl7pPr marL="914400" algn="l" rtl="0" eaLnBrk="1" fontAlgn="base" hangingPunct="1">
        <a:spcBef>
          <a:spcPct val="0"/>
        </a:spcBef>
        <a:spcAft>
          <a:spcPct val="0"/>
        </a:spcAft>
        <a:defRPr sz="4200">
          <a:solidFill>
            <a:schemeClr val="tx2"/>
          </a:solidFill>
          <a:latin typeface="Garamond" pitchFamily="18" charset="0"/>
        </a:defRPr>
      </a:lvl7pPr>
      <a:lvl8pPr marL="1371600" algn="l" rtl="0" eaLnBrk="1" fontAlgn="base" hangingPunct="1">
        <a:spcBef>
          <a:spcPct val="0"/>
        </a:spcBef>
        <a:spcAft>
          <a:spcPct val="0"/>
        </a:spcAft>
        <a:defRPr sz="4200">
          <a:solidFill>
            <a:schemeClr val="tx2"/>
          </a:solidFill>
          <a:latin typeface="Garamond" pitchFamily="18" charset="0"/>
        </a:defRPr>
      </a:lvl8pPr>
      <a:lvl9pPr marL="1828800" algn="l" rtl="0" eaLnBrk="1" fontAlgn="base" hangingPunct="1">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23.wmf"/><Relationship Id="rId1" Type="http://schemas.openxmlformats.org/officeDocument/2006/relationships/slideLayout" Target="../slideLayouts/slideLayout2.xml"/><Relationship Id="rId4" Type="http://schemas.openxmlformats.org/officeDocument/2006/relationships/image" Target="../media/image24.wmf"/></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wmf"/><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951F9E5B-7BDC-4FD4-9528-FAAE39938109}"/>
              </a:ext>
            </a:extLst>
          </p:cNvPr>
          <p:cNvSpPr>
            <a:spLocks noGrp="1"/>
          </p:cNvSpPr>
          <p:nvPr>
            <p:ph type="ctrTitle"/>
          </p:nvPr>
        </p:nvSpPr>
        <p:spPr/>
        <p:txBody>
          <a:bodyPr/>
          <a:lstStyle/>
          <a:p>
            <a:pPr eaLnBrk="1" hangingPunct="1"/>
            <a:r>
              <a:rPr lang="en-US" altLang="en-US" dirty="0"/>
              <a:t>Stat 301 – Day 31</a:t>
            </a:r>
          </a:p>
        </p:txBody>
      </p:sp>
      <p:sp>
        <p:nvSpPr>
          <p:cNvPr id="5123" name="Subtitle 2">
            <a:extLst>
              <a:ext uri="{FF2B5EF4-FFF2-40B4-BE49-F238E27FC236}">
                <a16:creationId xmlns:a16="http://schemas.microsoft.com/office/drawing/2014/main" id="{6AC7F9A9-BB7B-475C-AC74-A7EFDA9FF847}"/>
              </a:ext>
            </a:extLst>
          </p:cNvPr>
          <p:cNvSpPr>
            <a:spLocks noGrp="1"/>
          </p:cNvSpPr>
          <p:nvPr>
            <p:ph type="subTitle" idx="1"/>
          </p:nvPr>
        </p:nvSpPr>
        <p:spPr>
          <a:xfrm>
            <a:off x="1143000" y="2464663"/>
            <a:ext cx="7315200" cy="1752600"/>
          </a:xfrm>
        </p:spPr>
        <p:txBody>
          <a:bodyPr/>
          <a:lstStyle/>
          <a:p>
            <a:pPr eaLnBrk="1" hangingPunct="1"/>
            <a:r>
              <a:rPr lang="en-US" altLang="en-US" dirty="0"/>
              <a:t>Factors </a:t>
            </a:r>
            <a:r>
              <a:rPr lang="en-US" altLang="en-US"/>
              <a:t>impacting p-values</a:t>
            </a:r>
            <a:endParaRPr lang="en-US" altLang="en-US" dirty="0"/>
          </a:p>
        </p:txBody>
      </p:sp>
      <p:sp>
        <p:nvSpPr>
          <p:cNvPr id="2" name="Rectangle 1">
            <a:extLst>
              <a:ext uri="{FF2B5EF4-FFF2-40B4-BE49-F238E27FC236}">
                <a16:creationId xmlns:a16="http://schemas.microsoft.com/office/drawing/2014/main" id="{A489CAED-D690-AC7E-6CD7-CEC92ACE54EF}"/>
              </a:ext>
            </a:extLst>
          </p:cNvPr>
          <p:cNvSpPr>
            <a:spLocks noChangeArrowheads="1"/>
          </p:cNvSpPr>
          <p:nvPr/>
        </p:nvSpPr>
        <p:spPr bwMode="auto">
          <a:xfrm>
            <a:off x="1066800" y="4251325"/>
            <a:ext cx="75438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000" b="0" i="0" dirty="0">
                <a:solidFill>
                  <a:srgbClr val="000000"/>
                </a:solidFill>
                <a:effectLst/>
                <a:latin typeface="Times New Roman" panose="02020603050405020304" pitchFamily="18" charset="0"/>
              </a:rPr>
              <a:t>Three statisticians and three mathematicians were going for a trip by train. Before the journey, the mathematicians bought 3 tickets but statisticians only bought one. When the conductor was approaching their compartment, all three statisticians crowded inside the nearest bathroom. The conductor, noticing that somebody was in the bathroom, knocked on the door. In reply he saw a hand with one ticket.</a:t>
            </a:r>
            <a:br>
              <a:rPr lang="en-US" sz="2000" dirty="0"/>
            </a:br>
            <a:endParaRPr lang="en-US" altLang="en-US" sz="2000" dirty="0">
              <a:latin typeface="Times New Roman" panose="02020603050405020304" pitchFamily="18" charset="0"/>
            </a:endParaRPr>
          </a:p>
        </p:txBody>
      </p:sp>
    </p:spTree>
    <p:extLst>
      <p:ext uri="{BB962C8B-B14F-4D97-AF65-F5344CB8AC3E}">
        <p14:creationId xmlns:p14="http://schemas.microsoft.com/office/powerpoint/2010/main" val="2945403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E1819-4CAF-203D-41C6-D638F7858485}"/>
              </a:ext>
            </a:extLst>
          </p:cNvPr>
          <p:cNvSpPr>
            <a:spLocks noGrp="1"/>
          </p:cNvSpPr>
          <p:nvPr>
            <p:ph type="title"/>
          </p:nvPr>
        </p:nvSpPr>
        <p:spPr/>
        <p:txBody>
          <a:bodyPr/>
          <a:lstStyle/>
          <a:p>
            <a:r>
              <a:rPr lang="en-US" dirty="0"/>
              <a:t>Demo (PQ 4.2, 4.3)</a:t>
            </a:r>
          </a:p>
        </p:txBody>
      </p:sp>
      <p:sp>
        <p:nvSpPr>
          <p:cNvPr id="3" name="Content Placeholder 2">
            <a:extLst>
              <a:ext uri="{FF2B5EF4-FFF2-40B4-BE49-F238E27FC236}">
                <a16:creationId xmlns:a16="http://schemas.microsoft.com/office/drawing/2014/main" id="{2D268A6E-2698-EED2-BA3D-B4F3E1F52D8A}"/>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732BCD5A-E5B8-BABD-891D-554489782DB1}"/>
              </a:ext>
            </a:extLst>
          </p:cNvPr>
          <p:cNvPicPr>
            <a:picLocks noChangeAspect="1"/>
          </p:cNvPicPr>
          <p:nvPr/>
        </p:nvPicPr>
        <p:blipFill>
          <a:blip r:embed="rId2"/>
          <a:stretch>
            <a:fillRect/>
          </a:stretch>
        </p:blipFill>
        <p:spPr>
          <a:xfrm>
            <a:off x="762000" y="1472565"/>
            <a:ext cx="1938099" cy="4648200"/>
          </a:xfrm>
          <a:prstGeom prst="rect">
            <a:avLst/>
          </a:prstGeom>
        </p:spPr>
      </p:pic>
      <p:pic>
        <p:nvPicPr>
          <p:cNvPr id="7" name="Picture 6">
            <a:extLst>
              <a:ext uri="{FF2B5EF4-FFF2-40B4-BE49-F238E27FC236}">
                <a16:creationId xmlns:a16="http://schemas.microsoft.com/office/drawing/2014/main" id="{7BB6555C-BED0-499D-447E-6B5DC892E4BF}"/>
              </a:ext>
            </a:extLst>
          </p:cNvPr>
          <p:cNvPicPr>
            <a:picLocks noChangeAspect="1"/>
          </p:cNvPicPr>
          <p:nvPr/>
        </p:nvPicPr>
        <p:blipFill>
          <a:blip r:embed="rId3"/>
          <a:stretch>
            <a:fillRect/>
          </a:stretch>
        </p:blipFill>
        <p:spPr>
          <a:xfrm>
            <a:off x="3253384" y="2209800"/>
            <a:ext cx="5108296" cy="3629078"/>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B748427-D7D7-EDD7-67DA-5B572772D4B2}"/>
                  </a:ext>
                </a:extLst>
              </p:cNvPr>
              <p:cNvSpPr txBox="1"/>
              <p:nvPr/>
            </p:nvSpPr>
            <p:spPr>
              <a:xfrm>
                <a:off x="7248943" y="1922833"/>
                <a:ext cx="1143000" cy="9106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𝑠</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1</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𝑠</m:t>
                                  </m:r>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2</m:t>
                                  </m:r>
                                </m:sub>
                              </m:sSub>
                            </m:den>
                          </m:f>
                        </m:e>
                      </m:rad>
                    </m:oMath>
                  </m:oMathPara>
                </a14:m>
                <a:endParaRPr lang="en-US" dirty="0"/>
              </a:p>
            </p:txBody>
          </p:sp>
        </mc:Choice>
        <mc:Fallback xmlns="">
          <p:sp>
            <p:nvSpPr>
              <p:cNvPr id="9" name="TextBox 8">
                <a:extLst>
                  <a:ext uri="{FF2B5EF4-FFF2-40B4-BE49-F238E27FC236}">
                    <a16:creationId xmlns:a16="http://schemas.microsoft.com/office/drawing/2014/main" id="{7B748427-D7D7-EDD7-67DA-5B572772D4B2}"/>
                  </a:ext>
                </a:extLst>
              </p:cNvPr>
              <p:cNvSpPr txBox="1">
                <a:spLocks noRot="1" noChangeAspect="1" noMove="1" noResize="1" noEditPoints="1" noAdjustHandles="1" noChangeArrowheads="1" noChangeShapeType="1" noTextEdit="1"/>
              </p:cNvSpPr>
              <p:nvPr/>
            </p:nvSpPr>
            <p:spPr>
              <a:xfrm>
                <a:off x="7248943" y="1922833"/>
                <a:ext cx="1143000" cy="910699"/>
              </a:xfrm>
              <a:prstGeom prst="rect">
                <a:avLst/>
              </a:prstGeom>
              <a:blipFill>
                <a:blip r:embed="rId4"/>
                <a:stretch>
                  <a:fillRect/>
                </a:stretch>
              </a:blipFill>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91B34550-5E09-A10C-A1E6-F0D395FA83F6}"/>
              </a:ext>
            </a:extLst>
          </p:cNvPr>
          <p:cNvCxnSpPr/>
          <p:nvPr/>
        </p:nvCxnSpPr>
        <p:spPr>
          <a:xfrm flipH="1">
            <a:off x="7315200" y="2438400"/>
            <a:ext cx="76200" cy="114300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pic>
        <p:nvPicPr>
          <p:cNvPr id="13" name="Picture 12">
            <a:extLst>
              <a:ext uri="{FF2B5EF4-FFF2-40B4-BE49-F238E27FC236}">
                <a16:creationId xmlns:a16="http://schemas.microsoft.com/office/drawing/2014/main" id="{6015F985-7DE5-165A-B518-D7F22B02B369}"/>
              </a:ext>
            </a:extLst>
          </p:cNvPr>
          <p:cNvPicPr>
            <a:picLocks noChangeAspect="1"/>
          </p:cNvPicPr>
          <p:nvPr/>
        </p:nvPicPr>
        <p:blipFill>
          <a:blip r:embed="rId5"/>
          <a:stretch>
            <a:fillRect/>
          </a:stretch>
        </p:blipFill>
        <p:spPr>
          <a:xfrm>
            <a:off x="3312199" y="1537917"/>
            <a:ext cx="2381250" cy="333375"/>
          </a:xfrm>
          <a:prstGeom prst="rect">
            <a:avLst/>
          </a:prstGeom>
        </p:spPr>
      </p:pic>
    </p:spTree>
    <p:extLst>
      <p:ext uri="{BB962C8B-B14F-4D97-AF65-F5344CB8AC3E}">
        <p14:creationId xmlns:p14="http://schemas.microsoft.com/office/powerpoint/2010/main" val="396045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3CAF4-410D-92C0-BB6E-21348FB19A32}"/>
              </a:ext>
            </a:extLst>
          </p:cNvPr>
          <p:cNvSpPr>
            <a:spLocks noGrp="1"/>
          </p:cNvSpPr>
          <p:nvPr>
            <p:ph type="title"/>
          </p:nvPr>
        </p:nvSpPr>
        <p:spPr/>
        <p:txBody>
          <a:bodyPr/>
          <a:lstStyle/>
          <a:p>
            <a:r>
              <a:rPr lang="en-US" dirty="0"/>
              <a:t>Demo (PQ 4.2, 4.3)</a:t>
            </a:r>
          </a:p>
        </p:txBody>
      </p:sp>
      <p:sp>
        <p:nvSpPr>
          <p:cNvPr id="3" name="Content Placeholder 2">
            <a:extLst>
              <a:ext uri="{FF2B5EF4-FFF2-40B4-BE49-F238E27FC236}">
                <a16:creationId xmlns:a16="http://schemas.microsoft.com/office/drawing/2014/main" id="{687D779B-12E0-7109-E92E-F7C95CEA1FA6}"/>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70407CD8-5615-FDBD-6AF4-92AF04035AB1}"/>
              </a:ext>
            </a:extLst>
          </p:cNvPr>
          <p:cNvPicPr>
            <a:picLocks noChangeAspect="1"/>
          </p:cNvPicPr>
          <p:nvPr/>
        </p:nvPicPr>
        <p:blipFill>
          <a:blip r:embed="rId2"/>
          <a:stretch>
            <a:fillRect/>
          </a:stretch>
        </p:blipFill>
        <p:spPr>
          <a:xfrm>
            <a:off x="3124200" y="1382135"/>
            <a:ext cx="5906529" cy="4966854"/>
          </a:xfrm>
          <a:prstGeom prst="rect">
            <a:avLst/>
          </a:prstGeom>
        </p:spPr>
      </p:pic>
      <p:pic>
        <p:nvPicPr>
          <p:cNvPr id="8" name="Picture 7">
            <a:extLst>
              <a:ext uri="{FF2B5EF4-FFF2-40B4-BE49-F238E27FC236}">
                <a16:creationId xmlns:a16="http://schemas.microsoft.com/office/drawing/2014/main" id="{E8339132-4FBC-3A1F-286F-257247C0EE64}"/>
              </a:ext>
            </a:extLst>
          </p:cNvPr>
          <p:cNvPicPr>
            <a:picLocks noChangeAspect="1"/>
          </p:cNvPicPr>
          <p:nvPr/>
        </p:nvPicPr>
        <p:blipFill>
          <a:blip r:embed="rId3"/>
          <a:stretch>
            <a:fillRect/>
          </a:stretch>
        </p:blipFill>
        <p:spPr>
          <a:xfrm>
            <a:off x="762000" y="1472565"/>
            <a:ext cx="1938099" cy="4648200"/>
          </a:xfrm>
          <a:prstGeom prst="rect">
            <a:avLst/>
          </a:prstGeom>
        </p:spPr>
      </p:pic>
    </p:spTree>
    <p:extLst>
      <p:ext uri="{BB962C8B-B14F-4D97-AF65-F5344CB8AC3E}">
        <p14:creationId xmlns:p14="http://schemas.microsoft.com/office/powerpoint/2010/main" val="3854319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BF28A-9095-0032-5981-7A5CC2D11BA1}"/>
              </a:ext>
            </a:extLst>
          </p:cNvPr>
          <p:cNvSpPr>
            <a:spLocks noGrp="1"/>
          </p:cNvSpPr>
          <p:nvPr>
            <p:ph type="title"/>
          </p:nvPr>
        </p:nvSpPr>
        <p:spPr/>
        <p:txBody>
          <a:bodyPr/>
          <a:lstStyle/>
          <a:p>
            <a:r>
              <a:rPr lang="en-US" dirty="0"/>
              <a:t>Demo (PQ 4.2, 4.3)</a:t>
            </a:r>
          </a:p>
        </p:txBody>
      </p:sp>
      <p:sp>
        <p:nvSpPr>
          <p:cNvPr id="3" name="Content Placeholder 2">
            <a:extLst>
              <a:ext uri="{FF2B5EF4-FFF2-40B4-BE49-F238E27FC236}">
                <a16:creationId xmlns:a16="http://schemas.microsoft.com/office/drawing/2014/main" id="{78A906C0-2C85-F34A-092D-B18A052104BF}"/>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19F30520-5C74-8C66-1F53-781BE63114C2}"/>
              </a:ext>
            </a:extLst>
          </p:cNvPr>
          <p:cNvPicPr>
            <a:picLocks noChangeAspect="1"/>
          </p:cNvPicPr>
          <p:nvPr/>
        </p:nvPicPr>
        <p:blipFill>
          <a:blip r:embed="rId2"/>
          <a:stretch>
            <a:fillRect/>
          </a:stretch>
        </p:blipFill>
        <p:spPr>
          <a:xfrm>
            <a:off x="990600" y="1792287"/>
            <a:ext cx="7162800" cy="4521200"/>
          </a:xfrm>
          <a:prstGeom prst="rect">
            <a:avLst/>
          </a:prstGeom>
        </p:spPr>
      </p:pic>
    </p:spTree>
    <p:extLst>
      <p:ext uri="{BB962C8B-B14F-4D97-AF65-F5344CB8AC3E}">
        <p14:creationId xmlns:p14="http://schemas.microsoft.com/office/powerpoint/2010/main" val="1024275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0796A-491D-92DF-FFBD-DA96C3D123BE}"/>
              </a:ext>
            </a:extLst>
          </p:cNvPr>
          <p:cNvSpPr>
            <a:spLocks noGrp="1"/>
          </p:cNvSpPr>
          <p:nvPr>
            <p:ph type="title"/>
          </p:nvPr>
        </p:nvSpPr>
        <p:spPr/>
        <p:txBody>
          <a:bodyPr/>
          <a:lstStyle/>
          <a:p>
            <a:r>
              <a:rPr lang="en-US" dirty="0"/>
              <a:t>Demo (PQ 4.2, 4.3)</a:t>
            </a:r>
          </a:p>
        </p:txBody>
      </p:sp>
      <p:sp>
        <p:nvSpPr>
          <p:cNvPr id="3" name="Content Placeholder 2">
            <a:extLst>
              <a:ext uri="{FF2B5EF4-FFF2-40B4-BE49-F238E27FC236}">
                <a16:creationId xmlns:a16="http://schemas.microsoft.com/office/drawing/2014/main" id="{0730A41D-1DD2-F3F2-EC7E-2FF7EB6E42A8}"/>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E27C342A-3B3C-9917-506B-629F50ED1EEC}"/>
              </a:ext>
            </a:extLst>
          </p:cNvPr>
          <p:cNvPicPr>
            <a:picLocks noChangeAspect="1"/>
          </p:cNvPicPr>
          <p:nvPr/>
        </p:nvPicPr>
        <p:blipFill>
          <a:blip r:embed="rId2"/>
          <a:stretch>
            <a:fillRect/>
          </a:stretch>
        </p:blipFill>
        <p:spPr>
          <a:xfrm>
            <a:off x="952500" y="1600200"/>
            <a:ext cx="7239000" cy="4576082"/>
          </a:xfrm>
          <a:prstGeom prst="rect">
            <a:avLst/>
          </a:prstGeom>
        </p:spPr>
      </p:pic>
    </p:spTree>
    <p:extLst>
      <p:ext uri="{BB962C8B-B14F-4D97-AF65-F5344CB8AC3E}">
        <p14:creationId xmlns:p14="http://schemas.microsoft.com/office/powerpoint/2010/main" val="976127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85CAC2C3-91B9-485F-9FB2-F4C335D9CB05}"/>
              </a:ext>
            </a:extLst>
          </p:cNvPr>
          <p:cNvSpPr>
            <a:spLocks noGrp="1"/>
          </p:cNvSpPr>
          <p:nvPr>
            <p:ph type="title"/>
          </p:nvPr>
        </p:nvSpPr>
        <p:spPr/>
        <p:txBody>
          <a:bodyPr/>
          <a:lstStyle/>
          <a:p>
            <a:r>
              <a:rPr lang="en-US" altLang="en-US" dirty="0"/>
              <a:t>Investigation 4.3</a:t>
            </a:r>
          </a:p>
        </p:txBody>
      </p:sp>
      <p:sp>
        <p:nvSpPr>
          <p:cNvPr id="11267" name="Content Placeholder 2">
            <a:extLst>
              <a:ext uri="{FF2B5EF4-FFF2-40B4-BE49-F238E27FC236}">
                <a16:creationId xmlns:a16="http://schemas.microsoft.com/office/drawing/2014/main" id="{3557CB22-B355-41EB-BA37-74E572AD7D63}"/>
              </a:ext>
            </a:extLst>
          </p:cNvPr>
          <p:cNvSpPr>
            <a:spLocks noGrp="1"/>
          </p:cNvSpPr>
          <p:nvPr>
            <p:ph idx="1"/>
          </p:nvPr>
        </p:nvSpPr>
        <p:spPr/>
        <p:txBody>
          <a:bodyPr/>
          <a:lstStyle/>
          <a:p>
            <a:r>
              <a:rPr lang="en-US" altLang="en-US" dirty="0"/>
              <a:t>Left-handedness and life expectancy</a:t>
            </a:r>
          </a:p>
          <a:p>
            <a:r>
              <a:rPr lang="en-US" altLang="en-US" dirty="0" err="1"/>
              <a:t>Coren</a:t>
            </a:r>
            <a:r>
              <a:rPr lang="en-US" altLang="en-US" dirty="0"/>
              <a:t> and Halpern (1991) found 987 records</a:t>
            </a:r>
          </a:p>
          <a:p>
            <a:pPr lvl="1"/>
            <a:r>
              <a:rPr lang="en-US" altLang="en-US" dirty="0"/>
              <a:t>Right handers: 75 years</a:t>
            </a:r>
          </a:p>
          <a:p>
            <a:pPr lvl="1"/>
            <a:r>
              <a:rPr lang="en-US" altLang="en-US" dirty="0"/>
              <a:t>Left handers: 66 years</a:t>
            </a:r>
          </a:p>
          <a:p>
            <a:r>
              <a:rPr lang="en-US" altLang="en-US" dirty="0"/>
              <a:t>Can this difference be explained by random chance (random sampling error) alone?</a:t>
            </a:r>
          </a:p>
          <a:p>
            <a:pPr lvl="1"/>
            <a:r>
              <a:rPr lang="en-US" altLang="en-US" dirty="0"/>
              <a:t>What additional information do you need to know? Why?</a:t>
            </a:r>
          </a:p>
        </p:txBody>
      </p:sp>
    </p:spTree>
    <p:extLst>
      <p:ext uri="{BB962C8B-B14F-4D97-AF65-F5344CB8AC3E}">
        <p14:creationId xmlns:p14="http://schemas.microsoft.com/office/powerpoint/2010/main" val="40836244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4233F-8F22-4596-8B13-01EF87D287EA}"/>
              </a:ext>
            </a:extLst>
          </p:cNvPr>
          <p:cNvSpPr>
            <a:spLocks noGrp="1"/>
          </p:cNvSpPr>
          <p:nvPr>
            <p:ph type="title"/>
          </p:nvPr>
        </p:nvSpPr>
        <p:spPr/>
        <p:txBody>
          <a:bodyPr/>
          <a:lstStyle/>
          <a:p>
            <a:r>
              <a:rPr lang="en-US" dirty="0"/>
              <a:t>Investigation 4.3</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C8D9F3A-2A9F-4AD0-858D-ACDFB601BF3B}"/>
                  </a:ext>
                </a:extLst>
              </p:cNvPr>
              <p:cNvSpPr>
                <a:spLocks noGrp="1"/>
              </p:cNvSpPr>
              <p:nvPr>
                <p:ph idx="1"/>
              </p:nvPr>
            </p:nvSpPr>
            <p:spPr/>
            <p:txBody>
              <a:bodyPr/>
              <a:lstStyle/>
              <a:p>
                <a:r>
                  <a:rPr lang="en-US"/>
                  <a:t>Hypotheses </a:t>
                </a:r>
                <a:endParaRPr lang="en-US" dirty="0"/>
              </a:p>
              <a:p>
                <a:pPr marL="0" indent="0">
                  <a:buNone/>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𝑙𝑒𝑓𝑡</m:t>
                            </m:r>
                          </m:sub>
                        </m:sSub>
                        <m:r>
                          <a:rPr lang="en-US" b="0" i="1" smtClean="0">
                            <a:latin typeface="Cambria Math" panose="02040503050406030204" pitchFamily="18" charset="0"/>
                          </a:rPr>
                          <m:t> − </m:t>
                        </m:r>
                        <m:r>
                          <a:rPr lang="en-US" b="0" i="1" smtClean="0">
                            <a:latin typeface="Cambria Math" panose="02040503050406030204" pitchFamily="18" charset="0"/>
                          </a:rPr>
                          <m:t>𝜇</m:t>
                        </m:r>
                      </m:e>
                      <m:sub>
                        <m:r>
                          <a:rPr lang="en-US" b="0" i="1" smtClean="0">
                            <a:latin typeface="Cambria Math" panose="02040503050406030204" pitchFamily="18" charset="0"/>
                          </a:rPr>
                          <m:t>𝑟𝑖𝑔h𝑡</m:t>
                        </m:r>
                      </m:sub>
                    </m:sSub>
                  </m:oMath>
                </a14:m>
                <a:r>
                  <a:rPr lang="en-US" dirty="0"/>
                  <a:t>= 0 (no association between handedness and life expectancy)</a:t>
                </a:r>
              </a:p>
              <a:p>
                <a:pPr marL="0" indent="0">
                  <a:buNone/>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𝑎</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𝑙𝑒𝑓𝑡</m:t>
                            </m:r>
                          </m:sub>
                        </m:sSub>
                        <m:r>
                          <a:rPr lang="en-US" b="0" i="1" smtClean="0">
                            <a:latin typeface="Cambria Math" panose="02040503050406030204" pitchFamily="18" charset="0"/>
                          </a:rPr>
                          <m:t> − </m:t>
                        </m:r>
                        <m:r>
                          <a:rPr lang="en-US" b="0" i="1" smtClean="0">
                            <a:latin typeface="Cambria Math" panose="02040503050406030204" pitchFamily="18" charset="0"/>
                          </a:rPr>
                          <m:t>𝜇</m:t>
                        </m:r>
                      </m:e>
                      <m:sub>
                        <m:r>
                          <a:rPr lang="en-US" b="0" i="1" smtClean="0">
                            <a:latin typeface="Cambria Math" panose="02040503050406030204" pitchFamily="18" charset="0"/>
                          </a:rPr>
                          <m:t>𝑟𝑖𝑔h𝑡</m:t>
                        </m:r>
                      </m:sub>
                    </m:sSub>
                    <m:r>
                      <a:rPr lang="en-US" b="0" i="0" smtClean="0">
                        <a:latin typeface="Cambria Math" panose="02040503050406030204" pitchFamily="18" charset="0"/>
                      </a:rPr>
                      <m:t>&lt;</m:t>
                    </m:r>
                  </m:oMath>
                </a14:m>
                <a:r>
                  <a:rPr lang="en-US" dirty="0"/>
                  <a:t> 0</a:t>
                </a:r>
              </a:p>
              <a:p>
                <a:pPr marL="0" indent="0">
                  <a:buNone/>
                </a:pPr>
                <a:endParaRPr lang="en-US" dirty="0"/>
              </a:p>
              <a:p>
                <a:r>
                  <a:rPr lang="en-US" dirty="0"/>
                  <a:t>Note: ignoring distinction between “means are the same” and “distributions are the same”</a:t>
                </a:r>
              </a:p>
              <a:p>
                <a:pPr marL="0" indent="0">
                  <a:buNone/>
                </a:pPr>
                <a:endParaRPr lang="en-US" dirty="0"/>
              </a:p>
              <a:p>
                <a:pPr marL="0"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4C8D9F3A-2A9F-4AD0-858D-ACDFB601BF3B}"/>
                  </a:ext>
                </a:extLst>
              </p:cNvPr>
              <p:cNvSpPr>
                <a:spLocks noGrp="1" noRot="1" noChangeAspect="1" noMove="1" noResize="1" noEditPoints="1" noAdjustHandles="1" noChangeArrowheads="1" noChangeShapeType="1" noTextEdit="1"/>
              </p:cNvSpPr>
              <p:nvPr>
                <p:ph idx="1"/>
              </p:nvPr>
            </p:nvSpPr>
            <p:spPr>
              <a:blipFill>
                <a:blip r:embed="rId2"/>
                <a:stretch>
                  <a:fillRect l="-1704" t="-1750"/>
                </a:stretch>
              </a:blipFill>
            </p:spPr>
            <p:txBody>
              <a:bodyPr/>
              <a:lstStyle/>
              <a:p>
                <a:r>
                  <a:rPr lang="en-US">
                    <a:noFill/>
                  </a:rPr>
                  <a:t> </a:t>
                </a:r>
              </a:p>
            </p:txBody>
          </p:sp>
        </mc:Fallback>
      </mc:AlternateContent>
    </p:spTree>
    <p:extLst>
      <p:ext uri="{BB962C8B-B14F-4D97-AF65-F5344CB8AC3E}">
        <p14:creationId xmlns:p14="http://schemas.microsoft.com/office/powerpoint/2010/main" val="796846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783BBED1-0E3C-4BA7-84AD-036CCFC1FFA9}"/>
              </a:ext>
            </a:extLst>
          </p:cNvPr>
          <p:cNvSpPr>
            <a:spLocks noGrp="1"/>
          </p:cNvSpPr>
          <p:nvPr>
            <p:ph type="title"/>
          </p:nvPr>
        </p:nvSpPr>
        <p:spPr/>
        <p:txBody>
          <a:bodyPr/>
          <a:lstStyle/>
          <a:p>
            <a:r>
              <a:rPr lang="en-US" altLang="en-US"/>
              <a:t>Investigation 4.3</a:t>
            </a:r>
          </a:p>
        </p:txBody>
      </p:sp>
      <p:sp>
        <p:nvSpPr>
          <p:cNvPr id="13315" name="Content Placeholder 2">
            <a:extLst>
              <a:ext uri="{FF2B5EF4-FFF2-40B4-BE49-F238E27FC236}">
                <a16:creationId xmlns:a16="http://schemas.microsoft.com/office/drawing/2014/main" id="{E9A59C16-167A-4945-B362-57E98F8778F2}"/>
              </a:ext>
            </a:extLst>
          </p:cNvPr>
          <p:cNvSpPr>
            <a:spLocks noGrp="1"/>
          </p:cNvSpPr>
          <p:nvPr>
            <p:ph idx="1"/>
          </p:nvPr>
        </p:nvSpPr>
        <p:spPr/>
        <p:txBody>
          <a:bodyPr/>
          <a:lstStyle/>
          <a:p>
            <a:endParaRPr lang="en-US" altLang="en-US"/>
          </a:p>
        </p:txBody>
      </p:sp>
      <p:pic>
        <p:nvPicPr>
          <p:cNvPr id="13316" name="Picture 3">
            <a:extLst>
              <a:ext uri="{FF2B5EF4-FFF2-40B4-BE49-F238E27FC236}">
                <a16:creationId xmlns:a16="http://schemas.microsoft.com/office/drawing/2014/main" id="{5A9E9B3C-0B52-4F05-B5F4-BC80167971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8763" y="2392363"/>
            <a:ext cx="8626475" cy="373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CFE690E8-9F68-48B9-8B2A-B2EB89EAC416}"/>
              </a:ext>
            </a:extLst>
          </p:cNvPr>
          <p:cNvSpPr/>
          <p:nvPr/>
        </p:nvSpPr>
        <p:spPr>
          <a:xfrm>
            <a:off x="258763" y="3733800"/>
            <a:ext cx="8504237" cy="228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a:extLst>
              <a:ext uri="{FF2B5EF4-FFF2-40B4-BE49-F238E27FC236}">
                <a16:creationId xmlns:a16="http://schemas.microsoft.com/office/drawing/2014/main" id="{03A0F834-D3F6-42C7-8314-B10F692E75BA}"/>
              </a:ext>
            </a:extLst>
          </p:cNvPr>
          <p:cNvSpPr/>
          <p:nvPr/>
        </p:nvSpPr>
        <p:spPr>
          <a:xfrm>
            <a:off x="258763" y="4267200"/>
            <a:ext cx="8428037"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a:extLst>
              <a:ext uri="{FF2B5EF4-FFF2-40B4-BE49-F238E27FC236}">
                <a16:creationId xmlns:a16="http://schemas.microsoft.com/office/drawing/2014/main" id="{168FB02F-1469-45C7-AA64-0778CFC0CE74}"/>
              </a:ext>
            </a:extLst>
          </p:cNvPr>
          <p:cNvSpPr/>
          <p:nvPr/>
        </p:nvSpPr>
        <p:spPr>
          <a:xfrm>
            <a:off x="258763" y="4876800"/>
            <a:ext cx="8504237" cy="12541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a:extLst>
              <a:ext uri="{FF2B5EF4-FFF2-40B4-BE49-F238E27FC236}">
                <a16:creationId xmlns:a16="http://schemas.microsoft.com/office/drawing/2014/main" id="{5789FF2B-F930-447F-87D3-AECEFD7A0CFD}"/>
              </a:ext>
            </a:extLst>
          </p:cNvPr>
          <p:cNvSpPr/>
          <p:nvPr/>
        </p:nvSpPr>
        <p:spPr>
          <a:xfrm>
            <a:off x="228600" y="2392363"/>
            <a:ext cx="8732838" cy="37385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a:extLst>
              <a:ext uri="{FF2B5EF4-FFF2-40B4-BE49-F238E27FC236}">
                <a16:creationId xmlns:a16="http://schemas.microsoft.com/office/drawing/2014/main" id="{C2698F32-B774-4F51-9A4F-601F1C5DE5CF}"/>
              </a:ext>
            </a:extLst>
          </p:cNvPr>
          <p:cNvSpPr/>
          <p:nvPr/>
        </p:nvSpPr>
        <p:spPr>
          <a:xfrm>
            <a:off x="228600" y="5486400"/>
            <a:ext cx="8732838" cy="644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1164125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2D9FEA5D-7998-42E7-B63A-A27E81B118C8}"/>
              </a:ext>
            </a:extLst>
          </p:cNvPr>
          <p:cNvSpPr>
            <a:spLocks noGrp="1"/>
          </p:cNvSpPr>
          <p:nvPr>
            <p:ph type="title"/>
          </p:nvPr>
        </p:nvSpPr>
        <p:spPr/>
        <p:txBody>
          <a:bodyPr/>
          <a:lstStyle/>
          <a:p>
            <a:r>
              <a:rPr lang="en-US" altLang="en-US"/>
              <a:t>Investigation 4.3</a:t>
            </a:r>
          </a:p>
        </p:txBody>
      </p:sp>
      <p:sp>
        <p:nvSpPr>
          <p:cNvPr id="3" name="Content Placeholder 2">
            <a:extLst>
              <a:ext uri="{FF2B5EF4-FFF2-40B4-BE49-F238E27FC236}">
                <a16:creationId xmlns:a16="http://schemas.microsoft.com/office/drawing/2014/main" id="{37D53CCC-3C83-49D4-AF4C-259C332865DE}"/>
              </a:ext>
            </a:extLst>
          </p:cNvPr>
          <p:cNvSpPr>
            <a:spLocks noGrp="1"/>
          </p:cNvSpPr>
          <p:nvPr>
            <p:ph idx="1"/>
          </p:nvPr>
        </p:nvSpPr>
        <p:spPr/>
        <p:txBody>
          <a:bodyPr/>
          <a:lstStyle/>
          <a:p>
            <a:pPr>
              <a:defRPr/>
            </a:pPr>
            <a:r>
              <a:rPr lang="en-US" dirty="0"/>
              <a:t>t-statistic = -5.66, p-value &lt; .0001</a:t>
            </a:r>
          </a:p>
          <a:p>
            <a:pPr lvl="1">
              <a:defRPr/>
            </a:pPr>
            <a:r>
              <a:rPr lang="en-US" dirty="0"/>
              <a:t>Less than 1 in 1000 (pairs of) random samples from right/left handed populations would give us a difference in sample means at least this large (</a:t>
            </a:r>
            <a:r>
              <a:rPr lang="en-US" u="sng" dirty="0"/>
              <a:t>&gt;</a:t>
            </a:r>
            <a:r>
              <a:rPr lang="en-US" dirty="0"/>
              <a:t> 9 years) if the population means were actually equal</a:t>
            </a:r>
          </a:p>
          <a:p>
            <a:pPr>
              <a:defRPr/>
            </a:pPr>
            <a:r>
              <a:rPr lang="en-US" dirty="0"/>
              <a:t>95% CI: (-12.15, -5.85)</a:t>
            </a:r>
          </a:p>
          <a:p>
            <a:pPr lvl="1">
              <a:defRPr/>
            </a:pPr>
            <a:r>
              <a:rPr lang="en-US" dirty="0"/>
              <a:t>I’m 95% confident that the mean age of death for the population of right handers is between 5.85 and 12.15 years larger than the mean age of death for the population of left handers</a:t>
            </a:r>
          </a:p>
          <a:p>
            <a:pPr marL="0" indent="0">
              <a:buFont typeface="Wingdings" panose="05000000000000000000" pitchFamily="2" charset="2"/>
              <a:buNone/>
              <a:defRPr/>
            </a:pPr>
            <a:endParaRPr lang="en-US" dirty="0"/>
          </a:p>
        </p:txBody>
      </p:sp>
    </p:spTree>
    <p:extLst>
      <p:ext uri="{BB962C8B-B14F-4D97-AF65-F5344CB8AC3E}">
        <p14:creationId xmlns:p14="http://schemas.microsoft.com/office/powerpoint/2010/main" val="17133844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4E14A-0411-B663-47AC-CEC75DC2C12D}"/>
              </a:ext>
            </a:extLst>
          </p:cNvPr>
          <p:cNvSpPr>
            <a:spLocks noGrp="1"/>
          </p:cNvSpPr>
          <p:nvPr>
            <p:ph type="title"/>
          </p:nvPr>
        </p:nvSpPr>
        <p:spPr/>
        <p:txBody>
          <a:bodyPr/>
          <a:lstStyle/>
          <a:p>
            <a:r>
              <a:rPr lang="en-US" dirty="0"/>
              <a:t>PQ 4.3</a:t>
            </a:r>
          </a:p>
        </p:txBody>
      </p:sp>
      <p:sp>
        <p:nvSpPr>
          <p:cNvPr id="3" name="Content Placeholder 2">
            <a:extLst>
              <a:ext uri="{FF2B5EF4-FFF2-40B4-BE49-F238E27FC236}">
                <a16:creationId xmlns:a16="http://schemas.microsoft.com/office/drawing/2014/main" id="{9CEBC545-4E84-BE6B-D34A-694A3171CAB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891351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8">
            <a:extLst>
              <a:ext uri="{FF2B5EF4-FFF2-40B4-BE49-F238E27FC236}">
                <a16:creationId xmlns:a16="http://schemas.microsoft.com/office/drawing/2014/main" id="{0599FBFE-A212-423E-B7F4-1CC48BD23B65}"/>
              </a:ext>
            </a:extLst>
          </p:cNvPr>
          <p:cNvSpPr>
            <a:spLocks noGrp="1" noChangeArrowheads="1"/>
          </p:cNvSpPr>
          <p:nvPr>
            <p:ph type="title"/>
          </p:nvPr>
        </p:nvSpPr>
        <p:spPr/>
        <p:txBody>
          <a:bodyPr/>
          <a:lstStyle/>
          <a:p>
            <a:pPr eaLnBrk="1" hangingPunct="1"/>
            <a:r>
              <a:rPr lang="en-US" altLang="en-US" dirty="0"/>
              <a:t>Investigation 4.4</a:t>
            </a:r>
          </a:p>
        </p:txBody>
      </p:sp>
      <p:sp>
        <p:nvSpPr>
          <p:cNvPr id="15363" name="Rectangle 9">
            <a:extLst>
              <a:ext uri="{FF2B5EF4-FFF2-40B4-BE49-F238E27FC236}">
                <a16:creationId xmlns:a16="http://schemas.microsoft.com/office/drawing/2014/main" id="{4FA8CBAA-A44B-481D-A80B-3FD04D0C9B00}"/>
              </a:ext>
            </a:extLst>
          </p:cNvPr>
          <p:cNvSpPr>
            <a:spLocks noGrp="1" noChangeArrowheads="1"/>
          </p:cNvSpPr>
          <p:nvPr>
            <p:ph type="body" sz="half" idx="1"/>
          </p:nvPr>
        </p:nvSpPr>
        <p:spPr/>
        <p:txBody>
          <a:bodyPr/>
          <a:lstStyle/>
          <a:p>
            <a:pPr eaLnBrk="1" hangingPunct="1"/>
            <a:endParaRPr lang="en-US" altLang="en-US" sz="2600"/>
          </a:p>
        </p:txBody>
      </p:sp>
      <p:sp>
        <p:nvSpPr>
          <p:cNvPr id="15364" name="Rectangle 10">
            <a:extLst>
              <a:ext uri="{FF2B5EF4-FFF2-40B4-BE49-F238E27FC236}">
                <a16:creationId xmlns:a16="http://schemas.microsoft.com/office/drawing/2014/main" id="{39BCA02D-5575-4735-AD89-965F4E910416}"/>
              </a:ext>
            </a:extLst>
          </p:cNvPr>
          <p:cNvSpPr>
            <a:spLocks noGrp="1" noChangeArrowheads="1"/>
          </p:cNvSpPr>
          <p:nvPr>
            <p:ph type="body" sz="half" idx="2"/>
          </p:nvPr>
        </p:nvSpPr>
        <p:spPr/>
        <p:txBody>
          <a:bodyPr/>
          <a:lstStyle/>
          <a:p>
            <a:pPr eaLnBrk="1" hangingPunct="1">
              <a:buFont typeface="Wingdings" panose="05000000000000000000" pitchFamily="2" charset="2"/>
              <a:buNone/>
            </a:pPr>
            <a:r>
              <a:rPr lang="en-US" altLang="en-US" sz="2600"/>
              <a:t>   “Sleep is required for memory consolidation - the process by which experience or training is transformed into improvements in performance.”</a:t>
            </a:r>
          </a:p>
        </p:txBody>
      </p:sp>
      <p:pic>
        <p:nvPicPr>
          <p:cNvPr id="15365" name="Picture 7" descr="Cover image detail">
            <a:extLst>
              <a:ext uri="{FF2B5EF4-FFF2-40B4-BE49-F238E27FC236}">
                <a16:creationId xmlns:a16="http://schemas.microsoft.com/office/drawing/2014/main" id="{9561CA76-E25B-4645-86B1-94B18AE993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390525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C1249CC-E4D7-4E69-9A23-CEA2FBA87370}"/>
              </a:ext>
            </a:extLst>
          </p:cNvPr>
          <p:cNvSpPr>
            <a:spLocks noGrp="1" noChangeArrowheads="1"/>
          </p:cNvSpPr>
          <p:nvPr>
            <p:ph type="title"/>
          </p:nvPr>
        </p:nvSpPr>
        <p:spPr/>
        <p:txBody>
          <a:bodyPr/>
          <a:lstStyle/>
          <a:p>
            <a:pPr eaLnBrk="1" hangingPunct="1"/>
            <a:endParaRPr lang="en-US" altLang="en-US"/>
          </a:p>
        </p:txBody>
      </p:sp>
      <p:sp>
        <p:nvSpPr>
          <p:cNvPr id="29699" name="Rectangle 3">
            <a:extLst>
              <a:ext uri="{FF2B5EF4-FFF2-40B4-BE49-F238E27FC236}">
                <a16:creationId xmlns:a16="http://schemas.microsoft.com/office/drawing/2014/main" id="{E81CFC3B-9F1C-46C4-BE29-69A0ACB31CCB}"/>
              </a:ext>
            </a:extLst>
          </p:cNvPr>
          <p:cNvSpPr>
            <a:spLocks noGrp="1" noChangeArrowheads="1"/>
          </p:cNvSpPr>
          <p:nvPr>
            <p:ph type="body" idx="1"/>
          </p:nvPr>
        </p:nvSpPr>
        <p:spPr/>
        <p:txBody>
          <a:bodyPr/>
          <a:lstStyle/>
          <a:p>
            <a:r>
              <a:rPr lang="en-US" sz="3200" dirty="0">
                <a:solidFill>
                  <a:srgbClr val="000000"/>
                </a:solidFill>
                <a:latin typeface="Times New Roman" panose="02020603050405020304" pitchFamily="18" charset="0"/>
              </a:rPr>
              <a:t>The next day, the mathematicians decided to use the same strategy- they bought only one ticket, but the statisticians did not buy tickets at all! When the mathematicians saw the conductor, they hid in the bathroom, and when they heard knocking they handed in the ticket. </a:t>
            </a:r>
          </a:p>
          <a:p>
            <a:r>
              <a:rPr lang="en-US" sz="3200" dirty="0">
                <a:solidFill>
                  <a:srgbClr val="000000"/>
                </a:solidFill>
                <a:latin typeface="Times New Roman" panose="02020603050405020304" pitchFamily="18" charset="0"/>
              </a:rPr>
              <a:t>They did not get it back. Why?</a:t>
            </a:r>
            <a:endParaRPr lang="en-US" sz="3200" dirty="0"/>
          </a:p>
          <a:p>
            <a:r>
              <a:rPr lang="en-US" sz="3200" dirty="0">
                <a:solidFill>
                  <a:srgbClr val="000000"/>
                </a:solidFill>
                <a:latin typeface="Times New Roman" panose="02020603050405020304" pitchFamily="18" charset="0"/>
              </a:rPr>
              <a:t>The statisticians took it and went to the other bathroom.</a:t>
            </a:r>
            <a:endParaRPr lang="en-US" altLang="en-US" sz="3200" dirty="0">
              <a:latin typeface="Times New Roman" panose="02020603050405020304" pitchFamily="18" charset="0"/>
            </a:endParaRPr>
          </a:p>
          <a:p>
            <a:pPr eaLnBrk="1" hangingPunct="1"/>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1">
            <a:extLst>
              <a:ext uri="{FF2B5EF4-FFF2-40B4-BE49-F238E27FC236}">
                <a16:creationId xmlns:a16="http://schemas.microsoft.com/office/drawing/2014/main" id="{1DE973B4-54B7-456B-9B2B-AD1DD78677CF}"/>
              </a:ext>
            </a:extLst>
          </p:cNvPr>
          <p:cNvSpPr>
            <a:spLocks noGrp="1" noChangeArrowheads="1"/>
          </p:cNvSpPr>
          <p:nvPr>
            <p:ph type="title"/>
          </p:nvPr>
        </p:nvSpPr>
        <p:spPr/>
        <p:txBody>
          <a:bodyPr/>
          <a:lstStyle/>
          <a:p>
            <a:pPr eaLnBrk="1" hangingPunct="1"/>
            <a:r>
              <a:rPr lang="en-US" altLang="en-US"/>
              <a:t>Visual Discrimination Tasks</a:t>
            </a:r>
          </a:p>
        </p:txBody>
      </p:sp>
      <p:pic>
        <p:nvPicPr>
          <p:cNvPr id="16387" name="Picture 4">
            <a:extLst>
              <a:ext uri="{FF2B5EF4-FFF2-40B4-BE49-F238E27FC236}">
                <a16:creationId xmlns:a16="http://schemas.microsoft.com/office/drawing/2014/main" id="{F2198C0D-C829-4285-AE11-11D11A6E44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6667"/>
          <a:stretch>
            <a:fillRect/>
          </a:stretch>
        </p:blipFill>
        <p:spPr bwMode="auto">
          <a:xfrm>
            <a:off x="838200" y="1600200"/>
            <a:ext cx="44323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8">
            <a:extLst>
              <a:ext uri="{FF2B5EF4-FFF2-40B4-BE49-F238E27FC236}">
                <a16:creationId xmlns:a16="http://schemas.microsoft.com/office/drawing/2014/main" id="{00E67DBC-D8B7-456C-87AB-B8B7A8C2B0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6667"/>
          <a:stretch>
            <a:fillRect/>
          </a:stretch>
        </p:blipFill>
        <p:spPr bwMode="auto">
          <a:xfrm>
            <a:off x="838200" y="1600200"/>
            <a:ext cx="443071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7">
            <a:extLst>
              <a:ext uri="{FF2B5EF4-FFF2-40B4-BE49-F238E27FC236}">
                <a16:creationId xmlns:a16="http://schemas.microsoft.com/office/drawing/2014/main" id="{9C0B55BF-B438-4E6B-92CA-8516150D7C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3333" r="33334"/>
          <a:stretch>
            <a:fillRect/>
          </a:stretch>
        </p:blipFill>
        <p:spPr bwMode="auto">
          <a:xfrm>
            <a:off x="838200" y="1600200"/>
            <a:ext cx="44323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9">
            <a:extLst>
              <a:ext uri="{FF2B5EF4-FFF2-40B4-BE49-F238E27FC236}">
                <a16:creationId xmlns:a16="http://schemas.microsoft.com/office/drawing/2014/main" id="{8FDAC356-97A6-44C9-9EE7-37D6AF17CF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6667"/>
          <a:stretch>
            <a:fillRect/>
          </a:stretch>
        </p:blipFill>
        <p:spPr bwMode="auto">
          <a:xfrm>
            <a:off x="838200" y="1600200"/>
            <a:ext cx="443071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391" name="Object 10">
            <a:extLst>
              <a:ext uri="{FF2B5EF4-FFF2-40B4-BE49-F238E27FC236}">
                <a16:creationId xmlns:a16="http://schemas.microsoft.com/office/drawing/2014/main" id="{76B08892-3A04-4768-80BE-BF0EE20DEEC3}"/>
              </a:ext>
            </a:extLst>
          </p:cNvPr>
          <p:cNvGraphicFramePr>
            <a:graphicFrameLocks noGrp="1" noChangeAspect="1"/>
          </p:cNvGraphicFramePr>
          <p:nvPr>
            <p:ph idx="1"/>
          </p:nvPr>
        </p:nvGraphicFramePr>
        <p:xfrm>
          <a:off x="2743200" y="1833563"/>
          <a:ext cx="2151063" cy="4064000"/>
        </p:xfrm>
        <a:graphic>
          <a:graphicData uri="http://schemas.openxmlformats.org/presentationml/2006/ole">
            <mc:AlternateContent xmlns:mc="http://schemas.openxmlformats.org/markup-compatibility/2006">
              <mc:Choice xmlns:v="urn:schemas-microsoft-com:vml" Requires="v">
                <p:oleObj name="Equation" r:id="rId3" imgW="114151" imgH="215619" progId="Equation.3">
                  <p:embed/>
                </p:oleObj>
              </mc:Choice>
              <mc:Fallback>
                <p:oleObj name="Equation" r:id="rId3" imgW="114151" imgH="215619" progId="Equation.3">
                  <p:embed/>
                  <p:pic>
                    <p:nvPicPr>
                      <p:cNvPr id="16391" name="Object 10">
                        <a:extLst>
                          <a:ext uri="{FF2B5EF4-FFF2-40B4-BE49-F238E27FC236}">
                            <a16:creationId xmlns:a16="http://schemas.microsoft.com/office/drawing/2014/main" id="{76B08892-3A04-4768-80BE-BF0EE20DEEC3}"/>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833563"/>
                        <a:ext cx="2151063" cy="40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4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2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04A15A21-CC37-44D7-9F89-77F21954BDE1}"/>
              </a:ext>
            </a:extLst>
          </p:cNvPr>
          <p:cNvSpPr>
            <a:spLocks noGrp="1" noChangeArrowheads="1"/>
          </p:cNvSpPr>
          <p:nvPr>
            <p:ph type="title"/>
          </p:nvPr>
        </p:nvSpPr>
        <p:spPr/>
        <p:txBody>
          <a:bodyPr/>
          <a:lstStyle/>
          <a:p>
            <a:pPr eaLnBrk="1" hangingPunct="1"/>
            <a:r>
              <a:rPr lang="en-US" altLang="en-US"/>
              <a:t>Stickgold, James, Hobson (2000)</a:t>
            </a:r>
          </a:p>
        </p:txBody>
      </p:sp>
      <p:sp>
        <p:nvSpPr>
          <p:cNvPr id="17411" name="Rectangle 3">
            <a:extLst>
              <a:ext uri="{FF2B5EF4-FFF2-40B4-BE49-F238E27FC236}">
                <a16:creationId xmlns:a16="http://schemas.microsoft.com/office/drawing/2014/main" id="{BE988C40-B36A-4ADC-B807-4C5B54E6362C}"/>
              </a:ext>
            </a:extLst>
          </p:cNvPr>
          <p:cNvSpPr>
            <a:spLocks noGrp="1" noChangeArrowheads="1"/>
          </p:cNvSpPr>
          <p:nvPr>
            <p:ph type="body" idx="1"/>
          </p:nvPr>
        </p:nvSpPr>
        <p:spPr/>
        <p:txBody>
          <a:bodyPr/>
          <a:lstStyle/>
          <a:p>
            <a:pPr eaLnBrk="1" hangingPunct="1"/>
            <a:r>
              <a:rPr lang="en-US" altLang="en-US"/>
              <a:t>Investigated whether you can make up for a missed night’s sleep</a:t>
            </a:r>
          </a:p>
          <a:p>
            <a:pPr lvl="1" eaLnBrk="1" hangingPunct="1"/>
            <a:r>
              <a:rPr lang="en-US" altLang="en-US"/>
              <a:t>60-90 minute training sessoin</a:t>
            </a:r>
          </a:p>
          <a:p>
            <a:pPr lvl="1" eaLnBrk="1" hangingPunct="1"/>
            <a:r>
              <a:rPr lang="en-US" altLang="en-US"/>
              <a:t>Group A: Sleep deprived one night, unrestricted sleep 2 nights</a:t>
            </a:r>
          </a:p>
          <a:p>
            <a:pPr lvl="1" eaLnBrk="1" hangingPunct="1"/>
            <a:r>
              <a:rPr lang="en-US" altLang="en-US"/>
              <a:t>Group B: Unrestricted sleep all 3 nights</a:t>
            </a:r>
          </a:p>
          <a:p>
            <a:pPr lvl="1" eaLnBrk="1" hangingPunct="1"/>
            <a:r>
              <a:rPr lang="en-US" altLang="en-US"/>
              <a:t>Retested after 72 hours</a:t>
            </a:r>
          </a:p>
        </p:txBody>
      </p:sp>
      <p:pic>
        <p:nvPicPr>
          <p:cNvPr id="9220" name="Picture 4">
            <a:extLst>
              <a:ext uri="{FF2B5EF4-FFF2-40B4-BE49-F238E27FC236}">
                <a16:creationId xmlns:a16="http://schemas.microsoft.com/office/drawing/2014/main" id="{CBE93F2E-5AFE-4A4E-A6BE-17DB0F0125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009775"/>
            <a:ext cx="5095875"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01EFA-B0E9-4D20-B420-8CB084DF8B1D}"/>
              </a:ext>
            </a:extLst>
          </p:cNvPr>
          <p:cNvSpPr>
            <a:spLocks noGrp="1"/>
          </p:cNvSpPr>
          <p:nvPr>
            <p:ph type="title"/>
          </p:nvPr>
        </p:nvSpPr>
        <p:spPr/>
        <p:txBody>
          <a:bodyPr/>
          <a:lstStyle/>
          <a:p>
            <a:r>
              <a:rPr lang="en-US" dirty="0"/>
              <a:t>Sample data</a:t>
            </a:r>
          </a:p>
        </p:txBody>
      </p:sp>
      <p:sp>
        <p:nvSpPr>
          <p:cNvPr id="3" name="Content Placeholder 2">
            <a:extLst>
              <a:ext uri="{FF2B5EF4-FFF2-40B4-BE49-F238E27FC236}">
                <a16:creationId xmlns:a16="http://schemas.microsoft.com/office/drawing/2014/main" id="{5146933C-9808-4EBD-BADF-A8C35EF5C5E9}"/>
              </a:ext>
            </a:extLst>
          </p:cNvPr>
          <p:cNvSpPr>
            <a:spLocks noGrp="1"/>
          </p:cNvSpPr>
          <p:nvPr>
            <p:ph idx="1"/>
          </p:nvPr>
        </p:nvSpPr>
        <p:spPr/>
        <p:txBody>
          <a:bodyPr>
            <a:normAutofit lnSpcReduction="10000"/>
          </a:bodyPr>
          <a:lstStyle/>
          <a:p>
            <a:endParaRPr lang="en-US" dirty="0"/>
          </a:p>
          <a:p>
            <a:endParaRPr lang="en-US" dirty="0"/>
          </a:p>
          <a:p>
            <a:endParaRPr lang="en-US" dirty="0"/>
          </a:p>
          <a:p>
            <a:r>
              <a:rPr lang="en-US" dirty="0"/>
              <a:t>Observed difference in means</a:t>
            </a:r>
          </a:p>
          <a:p>
            <a:pPr lvl="1"/>
            <a:r>
              <a:rPr lang="en-US" dirty="0"/>
              <a:t>Unrestricted – Deprived: 19.82 – 3.90 = 15.92 ms</a:t>
            </a:r>
          </a:p>
          <a:p>
            <a:pPr lvl="1"/>
            <a:endParaRPr lang="en-US" dirty="0"/>
          </a:p>
          <a:p>
            <a:r>
              <a:rPr lang="en-US" dirty="0"/>
              <a:t>Is this a statistically significant difference?</a:t>
            </a:r>
          </a:p>
          <a:p>
            <a:r>
              <a:rPr lang="en-US" dirty="0"/>
              <a:t>How large do you think the difference is in the long run?</a:t>
            </a:r>
          </a:p>
        </p:txBody>
      </p:sp>
      <p:pic>
        <p:nvPicPr>
          <p:cNvPr id="5" name="Picture 4">
            <a:extLst>
              <a:ext uri="{FF2B5EF4-FFF2-40B4-BE49-F238E27FC236}">
                <a16:creationId xmlns:a16="http://schemas.microsoft.com/office/drawing/2014/main" id="{7CA1929B-6E2E-43D4-A913-690770501D33}"/>
              </a:ext>
            </a:extLst>
          </p:cNvPr>
          <p:cNvPicPr>
            <a:picLocks noChangeAspect="1"/>
          </p:cNvPicPr>
          <p:nvPr/>
        </p:nvPicPr>
        <p:blipFill>
          <a:blip r:embed="rId2"/>
          <a:stretch>
            <a:fillRect/>
          </a:stretch>
        </p:blipFill>
        <p:spPr>
          <a:xfrm>
            <a:off x="609600" y="1385087"/>
            <a:ext cx="7772400" cy="1596875"/>
          </a:xfrm>
          <a:prstGeom prst="rect">
            <a:avLst/>
          </a:prstGeom>
        </p:spPr>
      </p:pic>
    </p:spTree>
    <p:extLst>
      <p:ext uri="{BB962C8B-B14F-4D97-AF65-F5344CB8AC3E}">
        <p14:creationId xmlns:p14="http://schemas.microsoft.com/office/powerpoint/2010/main" val="245883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7C256-75A6-B718-61E4-DBB8881F5913}"/>
              </a:ext>
            </a:extLst>
          </p:cNvPr>
          <p:cNvSpPr>
            <a:spLocks noGrp="1"/>
          </p:cNvSpPr>
          <p:nvPr>
            <p:ph type="title"/>
          </p:nvPr>
        </p:nvSpPr>
        <p:spPr/>
        <p:txBody>
          <a:bodyPr/>
          <a:lstStyle/>
          <a:p>
            <a:r>
              <a:rPr lang="en-US" dirty="0"/>
              <a:t>Statistical inference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106ED71-0F57-4A7D-F44A-483CA2A1797F}"/>
                  </a:ext>
                </a:extLst>
              </p:cNvPr>
              <p:cNvSpPr>
                <a:spLocks noGrp="1"/>
              </p:cNvSpPr>
              <p:nvPr>
                <p:ph idx="1"/>
              </p:nvPr>
            </p:nvSpPr>
            <p:spPr/>
            <p:txBody>
              <a:bodyPr/>
              <a:lstStyle/>
              <a:p>
                <a:r>
                  <a:rPr lang="en-US" dirty="0"/>
                  <a:t>Null hypothesis:  </a:t>
                </a:r>
              </a:p>
              <a:p>
                <a:pPr lvl="1"/>
                <a:r>
                  <a:rPr lang="en-US" dirty="0"/>
                  <a:t>There is no association between sleep condition and improvement score</a:t>
                </a:r>
              </a:p>
              <a:p>
                <a:pPr lvl="2"/>
                <a:r>
                  <a:rPr lang="en-US" dirty="0"/>
                  <a:t>No tendency for more improvement, on average, for the unrestricted </a:t>
                </a:r>
                <a:r>
                  <a:rPr lang="en-US" dirty="0">
                    <a:solidFill>
                      <a:srgbClr val="0070C0"/>
                    </a:solidFill>
                  </a:rPr>
                  <a:t>treatment</a:t>
                </a:r>
              </a:p>
              <a:p>
                <a:r>
                  <a:rPr lang="en-US" dirty="0"/>
                  <a:t>Parameter:</a:t>
                </a:r>
              </a:p>
              <a:p>
                <a:pPr lvl="1"/>
                <a:r>
                  <a:rPr lang="en-US" dirty="0"/>
                  <a:t>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𝜇</m:t>
                        </m:r>
                      </m:e>
                      <m:sub>
                        <m:r>
                          <a:rPr lang="en-US" b="0" i="1" smtClean="0">
                            <a:latin typeface="Cambria Math" panose="02040503050406030204" pitchFamily="18" charset="0"/>
                          </a:rPr>
                          <m:t>𝑑𝑒𝑝</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𝜇</m:t>
                        </m:r>
                      </m:e>
                      <m:sub>
                        <m:r>
                          <a:rPr lang="en-US" b="0" i="1" smtClean="0">
                            <a:latin typeface="Cambria Math" panose="02040503050406030204" pitchFamily="18" charset="0"/>
                          </a:rPr>
                          <m:t>𝑢𝑛𝑟𝑒𝑠</m:t>
                        </m:r>
                      </m:sub>
                    </m:sSub>
                  </m:oMath>
                </a14:m>
                <a:r>
                  <a:rPr lang="en-US" dirty="0"/>
                  <a:t> represent the difference in the </a:t>
                </a:r>
                <a:r>
                  <a:rPr lang="en-US" i="1" dirty="0"/>
                  <a:t>long-run treatment means</a:t>
                </a:r>
                <a:endParaRPr lang="en-US" dirty="0"/>
              </a:p>
            </p:txBody>
          </p:sp>
        </mc:Choice>
        <mc:Fallback xmlns="">
          <p:sp>
            <p:nvSpPr>
              <p:cNvPr id="3" name="Content Placeholder 2">
                <a:extLst>
                  <a:ext uri="{FF2B5EF4-FFF2-40B4-BE49-F238E27FC236}">
                    <a16:creationId xmlns:a16="http://schemas.microsoft.com/office/drawing/2014/main" id="{3106ED71-0F57-4A7D-F44A-483CA2A1797F}"/>
                  </a:ext>
                </a:extLst>
              </p:cNvPr>
              <p:cNvSpPr>
                <a:spLocks noGrp="1" noRot="1" noChangeAspect="1" noMove="1" noResize="1" noEditPoints="1" noAdjustHandles="1" noChangeArrowheads="1" noChangeShapeType="1" noTextEdit="1"/>
              </p:cNvSpPr>
              <p:nvPr>
                <p:ph idx="1"/>
              </p:nvPr>
            </p:nvSpPr>
            <p:spPr>
              <a:blipFill>
                <a:blip r:embed="rId2"/>
                <a:stretch>
                  <a:fillRect l="-593" t="-1750"/>
                </a:stretch>
              </a:blipFill>
            </p:spPr>
            <p:txBody>
              <a:bodyPr/>
              <a:lstStyle/>
              <a:p>
                <a:r>
                  <a:rPr lang="en-US">
                    <a:noFill/>
                  </a:rPr>
                  <a:t> </a:t>
                </a:r>
              </a:p>
            </p:txBody>
          </p:sp>
        </mc:Fallback>
      </mc:AlternateContent>
    </p:spTree>
    <p:extLst>
      <p:ext uri="{BB962C8B-B14F-4D97-AF65-F5344CB8AC3E}">
        <p14:creationId xmlns:p14="http://schemas.microsoft.com/office/powerpoint/2010/main" val="34499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92964-A382-482C-B0CA-29974D1C5FDC}"/>
              </a:ext>
            </a:extLst>
          </p:cNvPr>
          <p:cNvSpPr>
            <a:spLocks noGrp="1"/>
          </p:cNvSpPr>
          <p:nvPr>
            <p:ph type="title"/>
          </p:nvPr>
        </p:nvSpPr>
        <p:spPr/>
        <p:txBody>
          <a:bodyPr/>
          <a:lstStyle/>
          <a:p>
            <a:r>
              <a:rPr lang="en-US" dirty="0"/>
              <a:t>Simulation</a:t>
            </a:r>
          </a:p>
        </p:txBody>
      </p:sp>
      <p:sp>
        <p:nvSpPr>
          <p:cNvPr id="3" name="Content Placeholder 2">
            <a:extLst>
              <a:ext uri="{FF2B5EF4-FFF2-40B4-BE49-F238E27FC236}">
                <a16:creationId xmlns:a16="http://schemas.microsoft.com/office/drawing/2014/main" id="{FA1D9072-33B5-4BB2-A837-D427A7993000}"/>
              </a:ext>
            </a:extLst>
          </p:cNvPr>
          <p:cNvSpPr>
            <a:spLocks noGrp="1"/>
          </p:cNvSpPr>
          <p:nvPr>
            <p:ph idx="1"/>
          </p:nvPr>
        </p:nvSpPr>
        <p:spPr/>
        <p:txBody>
          <a:bodyPr/>
          <a:lstStyle/>
          <a:p>
            <a:r>
              <a:rPr lang="en-US" dirty="0"/>
              <a:t>21 index cards to represent the 21 subjects in the study</a:t>
            </a:r>
          </a:p>
          <a:p>
            <a:r>
              <a:rPr lang="en-US" dirty="0"/>
              <a:t>Write the improvement scores on the cards  (-10.7, 4.5, 2.2…) to represent the treatment having no effect on the outcome</a:t>
            </a:r>
          </a:p>
          <a:p>
            <a:r>
              <a:rPr lang="en-US" dirty="0"/>
              <a:t>Shuffle into group of 11 and 10 to represent the random assignment in the study</a:t>
            </a:r>
          </a:p>
          <a:p>
            <a:r>
              <a:rPr lang="en-US" dirty="0"/>
              <a:t>Compute the difference in the group means</a:t>
            </a:r>
          </a:p>
          <a:p>
            <a:r>
              <a:rPr lang="en-US" dirty="0"/>
              <a:t>Repeat many, many times</a:t>
            </a:r>
          </a:p>
        </p:txBody>
      </p:sp>
    </p:spTree>
    <p:extLst>
      <p:ext uri="{BB962C8B-B14F-4D97-AF65-F5344CB8AC3E}">
        <p14:creationId xmlns:p14="http://schemas.microsoft.com/office/powerpoint/2010/main" val="186555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E11A54A9-042F-40CB-AAA9-F941F1FD4BBE}"/>
              </a:ext>
            </a:extLst>
          </p:cNvPr>
          <p:cNvSpPr>
            <a:spLocks noGrp="1"/>
          </p:cNvSpPr>
          <p:nvPr>
            <p:ph type="title"/>
          </p:nvPr>
        </p:nvSpPr>
        <p:spPr/>
        <p:txBody>
          <a:bodyPr/>
          <a:lstStyle/>
          <a:p>
            <a:r>
              <a:rPr lang="en-US" altLang="en-US" dirty="0"/>
              <a:t>To Do</a:t>
            </a:r>
          </a:p>
        </p:txBody>
      </p:sp>
      <p:sp>
        <p:nvSpPr>
          <p:cNvPr id="24579" name="Content Placeholder 2">
            <a:extLst>
              <a:ext uri="{FF2B5EF4-FFF2-40B4-BE49-F238E27FC236}">
                <a16:creationId xmlns:a16="http://schemas.microsoft.com/office/drawing/2014/main" id="{1F767234-348F-435E-BCDF-42849AEA0CF0}"/>
              </a:ext>
            </a:extLst>
          </p:cNvPr>
          <p:cNvSpPr>
            <a:spLocks noGrp="1"/>
          </p:cNvSpPr>
          <p:nvPr>
            <p:ph idx="1"/>
          </p:nvPr>
        </p:nvSpPr>
        <p:spPr/>
        <p:txBody>
          <a:bodyPr/>
          <a:lstStyle/>
          <a:p>
            <a:r>
              <a:rPr lang="en-US" altLang="en-US" sz="3200" dirty="0"/>
              <a:t>Review exam comments, solutions</a:t>
            </a:r>
          </a:p>
          <a:p>
            <a:r>
              <a:rPr lang="en-US" altLang="en-US" sz="3200" dirty="0"/>
              <a:t>This week: Investigations 4.4-4.6</a:t>
            </a:r>
          </a:p>
          <a:p>
            <a:pPr lvl="1"/>
            <a:r>
              <a:rPr lang="en-US" altLang="en-US" sz="2800" dirty="0"/>
              <a:t>Practice questions</a:t>
            </a:r>
          </a:p>
          <a:p>
            <a:pPr lvl="1"/>
            <a:r>
              <a:rPr lang="en-US" altLang="en-US" sz="2800" dirty="0"/>
              <a:t>Friday: Investigation 4.7</a:t>
            </a:r>
          </a:p>
          <a:p>
            <a:r>
              <a:rPr lang="en-US" altLang="en-US" sz="3200" dirty="0"/>
              <a:t>Inv 4.4 practice question before tomorrow</a:t>
            </a:r>
          </a:p>
          <a:p>
            <a:r>
              <a:rPr lang="en-US" altLang="en-US" sz="3200" dirty="0"/>
              <a:t>HW 7</a:t>
            </a:r>
          </a:p>
          <a:p>
            <a:pPr lvl="1"/>
            <a:r>
              <a:rPr lang="en-US" altLang="en-US" sz="2800" dirty="0"/>
              <a:t>Simulation, exact, theory-based (two-sample 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58F2D-ED69-4918-E339-062F04C3BF63}"/>
              </a:ext>
            </a:extLst>
          </p:cNvPr>
          <p:cNvSpPr>
            <a:spLocks noGrp="1"/>
          </p:cNvSpPr>
          <p:nvPr>
            <p:ph type="title"/>
          </p:nvPr>
        </p:nvSpPr>
        <p:spPr/>
        <p:txBody>
          <a:bodyPr/>
          <a:lstStyle/>
          <a:p>
            <a:r>
              <a:rPr lang="en-US" dirty="0"/>
              <a:t>Section 1</a:t>
            </a:r>
          </a:p>
        </p:txBody>
      </p:sp>
      <p:sp>
        <p:nvSpPr>
          <p:cNvPr id="3" name="Content Placeholder 2">
            <a:extLst>
              <a:ext uri="{FF2B5EF4-FFF2-40B4-BE49-F238E27FC236}">
                <a16:creationId xmlns:a16="http://schemas.microsoft.com/office/drawing/2014/main" id="{F0AB19BB-E6DB-6C09-7477-14544C4C968C}"/>
              </a:ext>
            </a:extLst>
          </p:cNvPr>
          <p:cNvSpPr>
            <a:spLocks noGrp="1"/>
          </p:cNvSpPr>
          <p:nvPr>
            <p:ph idx="1"/>
          </p:nvPr>
        </p:nvSpPr>
        <p:spPr/>
        <p:txBody>
          <a:bodyPr/>
          <a:lstStyle/>
          <a:p>
            <a:endParaRPr lang="en-US"/>
          </a:p>
        </p:txBody>
      </p:sp>
      <p:sp>
        <p:nvSpPr>
          <p:cNvPr id="4" name="TextBox 2">
            <a:extLst>
              <a:ext uri="{FF2B5EF4-FFF2-40B4-BE49-F238E27FC236}">
                <a16:creationId xmlns:a16="http://schemas.microsoft.com/office/drawing/2014/main" id="{489D57D1-D68B-ADD9-EE3C-072CA56B1D76}"/>
              </a:ext>
            </a:extLst>
          </p:cNvPr>
          <p:cNvSpPr txBox="1">
            <a:spLocks noChangeArrowheads="1"/>
          </p:cNvSpPr>
          <p:nvPr/>
        </p:nvSpPr>
        <p:spPr bwMode="auto">
          <a:xfrm>
            <a:off x="5791200" y="304800"/>
            <a:ext cx="2746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chemeClr val="tx2"/>
                </a:solidFill>
              </a:rPr>
              <a:t>Please open R or applets page</a:t>
            </a:r>
          </a:p>
        </p:txBody>
      </p:sp>
      <p:pic>
        <p:nvPicPr>
          <p:cNvPr id="6" name="Picture 5">
            <a:extLst>
              <a:ext uri="{FF2B5EF4-FFF2-40B4-BE49-F238E27FC236}">
                <a16:creationId xmlns:a16="http://schemas.microsoft.com/office/drawing/2014/main" id="{AAE73431-E2FB-DC0D-F3AA-27067507E157}"/>
              </a:ext>
            </a:extLst>
          </p:cNvPr>
          <p:cNvPicPr>
            <a:picLocks noChangeAspect="1"/>
          </p:cNvPicPr>
          <p:nvPr/>
        </p:nvPicPr>
        <p:blipFill>
          <a:blip r:embed="rId2"/>
          <a:stretch>
            <a:fillRect/>
          </a:stretch>
        </p:blipFill>
        <p:spPr>
          <a:xfrm>
            <a:off x="533400" y="1600200"/>
            <a:ext cx="7772400" cy="4077123"/>
          </a:xfrm>
          <a:prstGeom prst="rect">
            <a:avLst/>
          </a:prstGeom>
        </p:spPr>
      </p:pic>
    </p:spTree>
    <p:extLst>
      <p:ext uri="{BB962C8B-B14F-4D97-AF65-F5344CB8AC3E}">
        <p14:creationId xmlns:p14="http://schemas.microsoft.com/office/powerpoint/2010/main" val="1875863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00EF5-DDB1-8456-8BEC-E300E9853FEE}"/>
              </a:ext>
            </a:extLst>
          </p:cNvPr>
          <p:cNvSpPr>
            <a:spLocks noGrp="1"/>
          </p:cNvSpPr>
          <p:nvPr>
            <p:ph type="title"/>
          </p:nvPr>
        </p:nvSpPr>
        <p:spPr/>
        <p:txBody>
          <a:bodyPr/>
          <a:lstStyle/>
          <a:p>
            <a:r>
              <a:rPr lang="en-US" dirty="0"/>
              <a:t>Section 2</a:t>
            </a:r>
          </a:p>
        </p:txBody>
      </p:sp>
      <p:sp>
        <p:nvSpPr>
          <p:cNvPr id="3" name="Content Placeholder 2">
            <a:extLst>
              <a:ext uri="{FF2B5EF4-FFF2-40B4-BE49-F238E27FC236}">
                <a16:creationId xmlns:a16="http://schemas.microsoft.com/office/drawing/2014/main" id="{BB8D1675-1220-28E1-2679-C46A6800A428}"/>
              </a:ext>
            </a:extLst>
          </p:cNvPr>
          <p:cNvSpPr>
            <a:spLocks noGrp="1"/>
          </p:cNvSpPr>
          <p:nvPr>
            <p:ph idx="1"/>
          </p:nvPr>
        </p:nvSpPr>
        <p:spPr/>
        <p:txBody>
          <a:bodyPr/>
          <a:lstStyle/>
          <a:p>
            <a:endParaRPr lang="en-US"/>
          </a:p>
        </p:txBody>
      </p:sp>
      <p:sp>
        <p:nvSpPr>
          <p:cNvPr id="4" name="TextBox 2">
            <a:extLst>
              <a:ext uri="{FF2B5EF4-FFF2-40B4-BE49-F238E27FC236}">
                <a16:creationId xmlns:a16="http://schemas.microsoft.com/office/drawing/2014/main" id="{E61AD78F-5961-7C58-E37E-2A93509C9B4B}"/>
              </a:ext>
            </a:extLst>
          </p:cNvPr>
          <p:cNvSpPr txBox="1">
            <a:spLocks noChangeArrowheads="1"/>
          </p:cNvSpPr>
          <p:nvPr/>
        </p:nvSpPr>
        <p:spPr bwMode="auto">
          <a:xfrm>
            <a:off x="5791200" y="304800"/>
            <a:ext cx="2746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chemeClr val="tx2"/>
                </a:solidFill>
              </a:rPr>
              <a:t>Please open R or applets page</a:t>
            </a:r>
          </a:p>
        </p:txBody>
      </p:sp>
      <p:pic>
        <p:nvPicPr>
          <p:cNvPr id="6" name="Picture 5">
            <a:extLst>
              <a:ext uri="{FF2B5EF4-FFF2-40B4-BE49-F238E27FC236}">
                <a16:creationId xmlns:a16="http://schemas.microsoft.com/office/drawing/2014/main" id="{D905A9A3-2DB9-D41F-09C8-F1A44589BFD7}"/>
              </a:ext>
            </a:extLst>
          </p:cNvPr>
          <p:cNvPicPr>
            <a:picLocks noChangeAspect="1"/>
          </p:cNvPicPr>
          <p:nvPr/>
        </p:nvPicPr>
        <p:blipFill>
          <a:blip r:embed="rId2"/>
          <a:stretch>
            <a:fillRect/>
          </a:stretch>
        </p:blipFill>
        <p:spPr>
          <a:xfrm>
            <a:off x="609600" y="1676399"/>
            <a:ext cx="7772400" cy="4825921"/>
          </a:xfrm>
          <a:prstGeom prst="rect">
            <a:avLst/>
          </a:prstGeom>
        </p:spPr>
      </p:pic>
    </p:spTree>
    <p:extLst>
      <p:ext uri="{BB962C8B-B14F-4D97-AF65-F5344CB8AC3E}">
        <p14:creationId xmlns:p14="http://schemas.microsoft.com/office/powerpoint/2010/main" val="593170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E8FFA-E40D-4BA4-821F-C4D76488620B}"/>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18157E22-5864-44E9-A953-BAD72EEF47CE}"/>
              </a:ext>
            </a:extLst>
          </p:cNvPr>
          <p:cNvSpPr>
            <a:spLocks noGrp="1"/>
          </p:cNvSpPr>
          <p:nvPr>
            <p:ph idx="1"/>
          </p:nvPr>
        </p:nvSpPr>
        <p:spPr/>
        <p:txBody>
          <a:bodyPr>
            <a:normAutofit/>
          </a:bodyPr>
          <a:lstStyle/>
          <a:p>
            <a:r>
              <a:rPr lang="en-US" dirty="0"/>
              <a:t>Review Exam 2 scores/comments</a:t>
            </a:r>
          </a:p>
          <a:p>
            <a:pPr lvl="1"/>
            <a:r>
              <a:rPr lang="en-US" dirty="0"/>
              <a:t>Exam avg </a:t>
            </a:r>
            <a:r>
              <a:rPr lang="en-US" dirty="0">
                <a:sym typeface="Symbol" panose="05050102010706020507" pitchFamily="18" charset="2"/>
              </a:rPr>
              <a:t> 0.80</a:t>
            </a:r>
          </a:p>
          <a:p>
            <a:pPr lvl="1"/>
            <a:r>
              <a:rPr lang="en-US" dirty="0">
                <a:sym typeface="Symbol" panose="05050102010706020507" pitchFamily="18" charset="2"/>
              </a:rPr>
              <a:t>Dropped lowest HW, lowest quiz (6), Exam 2 15%, updated Course Avg (3/4, 80%)</a:t>
            </a:r>
            <a:r>
              <a:rPr lang="en-US" dirty="0"/>
              <a:t> </a:t>
            </a:r>
          </a:p>
          <a:p>
            <a:pPr lvl="1"/>
            <a:r>
              <a:rPr lang="en-US" dirty="0"/>
              <a:t>Solutions/video in Canvas</a:t>
            </a:r>
          </a:p>
          <a:p>
            <a:r>
              <a:rPr lang="en-US" dirty="0"/>
              <a:t>HW 7 posted </a:t>
            </a:r>
          </a:p>
          <a:p>
            <a:r>
              <a:rPr lang="en-US" dirty="0"/>
              <a:t>Continuing format of doing a chunk of Investigation in </a:t>
            </a:r>
            <a:r>
              <a:rPr lang="en-US" dirty="0" err="1"/>
              <a:t>CourseKata</a:t>
            </a:r>
            <a:r>
              <a:rPr lang="en-US" dirty="0"/>
              <a:t> so more time in class to review, practice questions</a:t>
            </a:r>
          </a:p>
        </p:txBody>
      </p:sp>
    </p:spTree>
    <p:extLst>
      <p:ext uri="{BB962C8B-B14F-4D97-AF65-F5344CB8AC3E}">
        <p14:creationId xmlns:p14="http://schemas.microsoft.com/office/powerpoint/2010/main" val="1184296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26AEA947-639A-4094-9514-1CD19DD9B61C}"/>
              </a:ext>
            </a:extLst>
          </p:cNvPr>
          <p:cNvSpPr>
            <a:spLocks noGrp="1" noChangeArrowheads="1"/>
          </p:cNvSpPr>
          <p:nvPr>
            <p:ph type="title"/>
          </p:nvPr>
        </p:nvSpPr>
        <p:spPr/>
        <p:txBody>
          <a:bodyPr/>
          <a:lstStyle/>
          <a:p>
            <a:pPr eaLnBrk="1" hangingPunct="1"/>
            <a:r>
              <a:rPr lang="en-US" altLang="en-US" dirty="0"/>
              <a:t>Last Week – Comparing groups on quantitative response</a:t>
            </a:r>
          </a:p>
        </p:txBody>
      </p:sp>
      <mc:AlternateContent xmlns:mc="http://schemas.openxmlformats.org/markup-compatibility/2006" xmlns:a14="http://schemas.microsoft.com/office/drawing/2010/main">
        <mc:Choice Requires="a14">
          <p:sp>
            <p:nvSpPr>
              <p:cNvPr id="8195" name="Content Placeholder 2">
                <a:extLst>
                  <a:ext uri="{FF2B5EF4-FFF2-40B4-BE49-F238E27FC236}">
                    <a16:creationId xmlns:a16="http://schemas.microsoft.com/office/drawing/2014/main" id="{D90C97A8-F01A-4576-A22B-59BC71F09593}"/>
                  </a:ext>
                </a:extLst>
              </p:cNvPr>
              <p:cNvSpPr>
                <a:spLocks noGrp="1" noChangeArrowheads="1"/>
              </p:cNvSpPr>
              <p:nvPr>
                <p:ph idx="1"/>
              </p:nvPr>
            </p:nvSpPr>
            <p:spPr/>
            <p:txBody>
              <a:bodyPr>
                <a:normAutofit lnSpcReduction="10000"/>
              </a:bodyPr>
              <a:lstStyle/>
              <a:p>
                <a:pPr eaLnBrk="1" hangingPunct="1"/>
                <a:r>
                  <a:rPr lang="en-US" altLang="en-US" dirty="0"/>
                  <a:t>What are appropriate graphs to look at?</a:t>
                </a:r>
              </a:p>
              <a:p>
                <a:pPr eaLnBrk="1" hangingPunct="1"/>
                <a:r>
                  <a:rPr lang="en-US" altLang="en-US" dirty="0"/>
                  <a:t>What are appropriate statistics for summarizing the data numerically?</a:t>
                </a:r>
              </a:p>
              <a:p>
                <a:pPr lvl="1" eaLnBrk="1" hangingPunct="1"/>
                <a:r>
                  <a:rPr lang="en-US" altLang="en-US" dirty="0"/>
                  <a:t>Choice of statistic</a:t>
                </a:r>
              </a:p>
              <a:p>
                <a:r>
                  <a:rPr lang="en-US" dirty="0"/>
                  <a:t>How does </a:t>
                </a:r>
                <a14:m>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e>
                      <m:sub>
                        <m:r>
                          <a:rPr lang="en-US" b="0" i="1" smtClean="0">
                            <a:latin typeface="Cambria Math" panose="02040503050406030204" pitchFamily="18" charset="0"/>
                          </a:rPr>
                          <m:t>2</m:t>
                        </m:r>
                      </m:sub>
                    </m:sSub>
                  </m:oMath>
                </a14:m>
                <a:r>
                  <a:rPr lang="en-US" dirty="0"/>
                  <a:t> behave in independent random samples from two populations?</a:t>
                </a:r>
              </a:p>
              <a:p>
                <a:pPr lvl="1"/>
                <a:r>
                  <a:rPr lang="en-US" dirty="0"/>
                  <a:t>Two-sample </a:t>
                </a:r>
                <a:r>
                  <a:rPr lang="en-US" i="1" dirty="0"/>
                  <a:t>t</a:t>
                </a:r>
                <a:r>
                  <a:rPr lang="en-US" dirty="0"/>
                  <a:t> procedures for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𝜇</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𝜇</m:t>
                        </m:r>
                      </m:e>
                      <m:sub>
                        <m:r>
                          <a:rPr lang="en-US" b="0" i="1" smtClean="0">
                            <a:latin typeface="Cambria Math" panose="02040503050406030204" pitchFamily="18" charset="0"/>
                          </a:rPr>
                          <m:t>2</m:t>
                        </m:r>
                      </m:sub>
                    </m:sSub>
                  </m:oMath>
                </a14:m>
                <a:endParaRPr lang="en-US" dirty="0"/>
              </a:p>
              <a:p>
                <a:pPr lvl="2"/>
                <a:r>
                  <a:rPr lang="en-US" dirty="0"/>
                  <a:t>Large populations</a:t>
                </a:r>
              </a:p>
              <a:p>
                <a:pPr lvl="2"/>
                <a:r>
                  <a:rPr lang="en-US" dirty="0"/>
                  <a:t>Normal populations or large sample sizes</a:t>
                </a:r>
              </a:p>
              <a:p>
                <a:pPr lvl="1"/>
                <a:r>
                  <a:rPr lang="en-US" dirty="0"/>
                  <a:t>Bootstrapping</a:t>
                </a:r>
              </a:p>
            </p:txBody>
          </p:sp>
        </mc:Choice>
        <mc:Fallback xmlns="">
          <p:sp>
            <p:nvSpPr>
              <p:cNvPr id="8195" name="Content Placeholder 2">
                <a:extLst>
                  <a:ext uri="{FF2B5EF4-FFF2-40B4-BE49-F238E27FC236}">
                    <a16:creationId xmlns:a16="http://schemas.microsoft.com/office/drawing/2014/main" id="{D90C97A8-F01A-4576-A22B-59BC71F09593}"/>
                  </a:ext>
                </a:extLst>
              </p:cNvPr>
              <p:cNvSpPr>
                <a:spLocks noGrp="1" noRot="1" noChangeAspect="1" noMove="1" noResize="1" noEditPoints="1" noAdjustHandles="1" noChangeArrowheads="1" noChangeShapeType="1" noTextEdit="1"/>
              </p:cNvSpPr>
              <p:nvPr>
                <p:ph idx="1"/>
              </p:nvPr>
            </p:nvSpPr>
            <p:spPr>
              <a:blipFill>
                <a:blip r:embed="rId2"/>
                <a:stretch>
                  <a:fillRect l="-593" t="-2826"/>
                </a:stretch>
              </a:blipFill>
            </p:spPr>
            <p:txBody>
              <a:bodyPr/>
              <a:lstStyle/>
              <a:p>
                <a:r>
                  <a:rPr lang="en-US">
                    <a:noFill/>
                  </a:rPr>
                  <a:t> </a:t>
                </a:r>
              </a:p>
            </p:txBody>
          </p:sp>
        </mc:Fallback>
      </mc:AlternateContent>
    </p:spTree>
    <p:extLst>
      <p:ext uri="{BB962C8B-B14F-4D97-AF65-F5344CB8AC3E}">
        <p14:creationId xmlns:p14="http://schemas.microsoft.com/office/powerpoint/2010/main" val="3850950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19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19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19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19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D066D-0983-E692-2CF0-99405CB7ECD2}"/>
              </a:ext>
            </a:extLst>
          </p:cNvPr>
          <p:cNvSpPr>
            <a:spLocks noGrp="1"/>
          </p:cNvSpPr>
          <p:nvPr>
            <p:ph type="title"/>
          </p:nvPr>
        </p:nvSpPr>
        <p:spPr/>
        <p:txBody>
          <a:bodyPr/>
          <a:lstStyle/>
          <a:p>
            <a:r>
              <a:rPr lang="en-US" dirty="0"/>
              <a:t>Pooled vs. </a:t>
            </a:r>
            <a:r>
              <a:rPr lang="en-US" dirty="0" err="1"/>
              <a:t>Unpooled</a:t>
            </a:r>
            <a:endParaRPr lang="en-US" dirty="0"/>
          </a:p>
        </p:txBody>
      </p:sp>
      <p:sp>
        <p:nvSpPr>
          <p:cNvPr id="3" name="Content Placeholder 2">
            <a:extLst>
              <a:ext uri="{FF2B5EF4-FFF2-40B4-BE49-F238E27FC236}">
                <a16:creationId xmlns:a16="http://schemas.microsoft.com/office/drawing/2014/main" id="{606D7FE2-CC10-93C7-45C8-B3C220AF2CED}"/>
              </a:ext>
            </a:extLst>
          </p:cNvPr>
          <p:cNvSpPr>
            <a:spLocks noGrp="1"/>
          </p:cNvSpPr>
          <p:nvPr>
            <p:ph idx="1"/>
          </p:nvPr>
        </p:nvSpPr>
        <p:spPr/>
        <p:txBody>
          <a:bodyPr/>
          <a:lstStyle/>
          <a:p>
            <a:r>
              <a:rPr lang="en-US" dirty="0"/>
              <a:t>Pooled vs. </a:t>
            </a:r>
            <a:r>
              <a:rPr lang="en-US" dirty="0" err="1"/>
              <a:t>Unpooled</a:t>
            </a:r>
            <a:r>
              <a:rPr lang="en-US" dirty="0"/>
              <a:t> </a:t>
            </a:r>
            <a:r>
              <a:rPr lang="en-US" i="1" dirty="0"/>
              <a:t>t</a:t>
            </a:r>
            <a:r>
              <a:rPr lang="en-US" dirty="0"/>
              <a:t>-test</a:t>
            </a:r>
          </a:p>
          <a:p>
            <a:pPr lvl="1"/>
            <a:r>
              <a:rPr lang="en-US" dirty="0"/>
              <a:t>Pooled:</a:t>
            </a:r>
          </a:p>
          <a:p>
            <a:pPr lvl="2"/>
            <a:r>
              <a:rPr lang="en-US" dirty="0"/>
              <a:t>Requires assuming population variances are equal</a:t>
            </a:r>
          </a:p>
          <a:p>
            <a:pPr lvl="2"/>
            <a:r>
              <a:rPr lang="en-US" dirty="0"/>
              <a:t>We won’t use in this course (but you will in 302)</a:t>
            </a:r>
          </a:p>
          <a:p>
            <a:pPr lvl="1"/>
            <a:r>
              <a:rPr lang="en-US" dirty="0" err="1"/>
              <a:t>Unpooled</a:t>
            </a:r>
            <a:endParaRPr lang="en-US" dirty="0"/>
          </a:p>
          <a:p>
            <a:pPr lvl="1"/>
            <a:endParaRPr lang="en-US" dirty="0"/>
          </a:p>
          <a:p>
            <a:r>
              <a:rPr lang="en-US" dirty="0"/>
              <a:t>Bootstrapping (simulation)</a:t>
            </a:r>
          </a:p>
          <a:p>
            <a:pPr lvl="1"/>
            <a:r>
              <a:rPr lang="en-US" altLang="en-US" dirty="0"/>
              <a:t>Pool together first (H</a:t>
            </a:r>
            <a:r>
              <a:rPr lang="en-US" altLang="en-US" baseline="-25000" dirty="0"/>
              <a:t>0</a:t>
            </a:r>
            <a:r>
              <a:rPr lang="en-US" altLang="en-US" dirty="0"/>
              <a:t> true)</a:t>
            </a:r>
          </a:p>
          <a:p>
            <a:pPr lvl="1"/>
            <a:r>
              <a:rPr lang="en-US" altLang="en-US" dirty="0"/>
              <a:t>Each sample individually (confidence interval)</a:t>
            </a:r>
            <a:r>
              <a:rPr lang="en-US" dirty="0"/>
              <a:t> </a:t>
            </a:r>
          </a:p>
        </p:txBody>
      </p:sp>
      <p:pic>
        <p:nvPicPr>
          <p:cNvPr id="5" name="Picture 4">
            <a:extLst>
              <a:ext uri="{FF2B5EF4-FFF2-40B4-BE49-F238E27FC236}">
                <a16:creationId xmlns:a16="http://schemas.microsoft.com/office/drawing/2014/main" id="{8A74E9DF-5324-ED21-E824-49467CF7B13C}"/>
              </a:ext>
            </a:extLst>
          </p:cNvPr>
          <p:cNvPicPr>
            <a:picLocks noChangeAspect="1"/>
          </p:cNvPicPr>
          <p:nvPr/>
        </p:nvPicPr>
        <p:blipFill rotWithShape="1">
          <a:blip r:embed="rId2"/>
          <a:srcRect t="23530"/>
          <a:stretch/>
        </p:blipFill>
        <p:spPr>
          <a:xfrm>
            <a:off x="2514600" y="2209800"/>
            <a:ext cx="3914775" cy="495300"/>
          </a:xfrm>
          <a:prstGeom prst="rect">
            <a:avLst/>
          </a:prstGeom>
        </p:spPr>
      </p:pic>
      <p:pic>
        <p:nvPicPr>
          <p:cNvPr id="7" name="Picture 6">
            <a:extLst>
              <a:ext uri="{FF2B5EF4-FFF2-40B4-BE49-F238E27FC236}">
                <a16:creationId xmlns:a16="http://schemas.microsoft.com/office/drawing/2014/main" id="{1A5AD54D-41F0-5DFE-438F-29016BB0A2B6}"/>
              </a:ext>
            </a:extLst>
          </p:cNvPr>
          <p:cNvPicPr>
            <a:picLocks noChangeAspect="1"/>
          </p:cNvPicPr>
          <p:nvPr/>
        </p:nvPicPr>
        <p:blipFill>
          <a:blip r:embed="rId3">
            <a:clrChange>
              <a:clrFrom>
                <a:srgbClr val="FDE9D9"/>
              </a:clrFrom>
              <a:clrTo>
                <a:srgbClr val="FDE9D9">
                  <a:alpha val="0"/>
                </a:srgbClr>
              </a:clrTo>
            </a:clrChange>
          </a:blip>
          <a:stretch>
            <a:fillRect/>
          </a:stretch>
        </p:blipFill>
        <p:spPr>
          <a:xfrm>
            <a:off x="3048000" y="3486151"/>
            <a:ext cx="1181100" cy="666750"/>
          </a:xfrm>
          <a:prstGeom prst="rect">
            <a:avLst/>
          </a:prstGeom>
        </p:spPr>
      </p:pic>
      <p:pic>
        <p:nvPicPr>
          <p:cNvPr id="8" name="Picture 7">
            <a:extLst>
              <a:ext uri="{FF2B5EF4-FFF2-40B4-BE49-F238E27FC236}">
                <a16:creationId xmlns:a16="http://schemas.microsoft.com/office/drawing/2014/main" id="{2BDAB58C-4466-C970-4810-85BC8D3E517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56870" y="4984241"/>
            <a:ext cx="1808480" cy="438150"/>
          </a:xfrm>
          <a:prstGeom prst="rect">
            <a:avLst/>
          </a:prstGeom>
          <a:noFill/>
          <a:ln>
            <a:noFill/>
          </a:ln>
        </p:spPr>
      </p:pic>
      <p:pic>
        <p:nvPicPr>
          <p:cNvPr id="9" name="Picture 8">
            <a:extLst>
              <a:ext uri="{FF2B5EF4-FFF2-40B4-BE49-F238E27FC236}">
                <a16:creationId xmlns:a16="http://schemas.microsoft.com/office/drawing/2014/main" id="{B3C1C615-996E-1EDF-1977-327267D8498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29375" y="5757885"/>
            <a:ext cx="2018665" cy="401320"/>
          </a:xfrm>
          <a:prstGeom prst="rect">
            <a:avLst/>
          </a:prstGeom>
          <a:noFill/>
          <a:ln>
            <a:noFill/>
          </a:ln>
        </p:spPr>
      </p:pic>
      <p:pic>
        <p:nvPicPr>
          <p:cNvPr id="15" name="Picture 14">
            <a:extLst>
              <a:ext uri="{FF2B5EF4-FFF2-40B4-BE49-F238E27FC236}">
                <a16:creationId xmlns:a16="http://schemas.microsoft.com/office/drawing/2014/main" id="{F5719FB8-E22D-4D68-3FFE-960D3926BD85}"/>
              </a:ext>
            </a:extLst>
          </p:cNvPr>
          <p:cNvPicPr>
            <a:picLocks noChangeAspect="1"/>
          </p:cNvPicPr>
          <p:nvPr/>
        </p:nvPicPr>
        <p:blipFill>
          <a:blip r:embed="rId6"/>
          <a:stretch>
            <a:fillRect/>
          </a:stretch>
        </p:blipFill>
        <p:spPr>
          <a:xfrm>
            <a:off x="5933485" y="3036231"/>
            <a:ext cx="2819400" cy="1600200"/>
          </a:xfrm>
          <a:prstGeom prst="rect">
            <a:avLst/>
          </a:prstGeom>
        </p:spPr>
      </p:pic>
      <p:pic>
        <p:nvPicPr>
          <p:cNvPr id="11" name="Picture 10">
            <a:extLst>
              <a:ext uri="{FF2B5EF4-FFF2-40B4-BE49-F238E27FC236}">
                <a16:creationId xmlns:a16="http://schemas.microsoft.com/office/drawing/2014/main" id="{8268F044-9A72-B6D3-C398-6608D028B79F}"/>
              </a:ext>
            </a:extLst>
          </p:cNvPr>
          <p:cNvPicPr>
            <a:picLocks noChangeAspect="1"/>
          </p:cNvPicPr>
          <p:nvPr/>
        </p:nvPicPr>
        <p:blipFill>
          <a:blip r:embed="rId7"/>
          <a:stretch>
            <a:fillRect/>
          </a:stretch>
        </p:blipFill>
        <p:spPr>
          <a:xfrm>
            <a:off x="5956172" y="2870989"/>
            <a:ext cx="2809875" cy="1724025"/>
          </a:xfrm>
          <a:prstGeom prst="rect">
            <a:avLst/>
          </a:prstGeom>
        </p:spPr>
      </p:pic>
      <p:pic>
        <p:nvPicPr>
          <p:cNvPr id="13" name="Picture 12">
            <a:extLst>
              <a:ext uri="{FF2B5EF4-FFF2-40B4-BE49-F238E27FC236}">
                <a16:creationId xmlns:a16="http://schemas.microsoft.com/office/drawing/2014/main" id="{C3AE4C67-FDBF-3476-5149-AD516B0C2DF4}"/>
              </a:ext>
            </a:extLst>
          </p:cNvPr>
          <p:cNvPicPr>
            <a:picLocks noChangeAspect="1"/>
          </p:cNvPicPr>
          <p:nvPr/>
        </p:nvPicPr>
        <p:blipFill>
          <a:blip r:embed="rId8"/>
          <a:stretch>
            <a:fillRect/>
          </a:stretch>
        </p:blipFill>
        <p:spPr>
          <a:xfrm>
            <a:off x="5976937" y="302419"/>
            <a:ext cx="2509838" cy="1717670"/>
          </a:xfrm>
          <a:prstGeom prst="rect">
            <a:avLst/>
          </a:prstGeom>
        </p:spPr>
      </p:pic>
    </p:spTree>
    <p:extLst>
      <p:ext uri="{BB962C8B-B14F-4D97-AF65-F5344CB8AC3E}">
        <p14:creationId xmlns:p14="http://schemas.microsoft.com/office/powerpoint/2010/main" val="171557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E443-D6A5-4E93-A0BA-41C671E1FB6A}"/>
              </a:ext>
            </a:extLst>
          </p:cNvPr>
          <p:cNvSpPr>
            <a:spLocks noGrp="1"/>
          </p:cNvSpPr>
          <p:nvPr>
            <p:ph type="title"/>
          </p:nvPr>
        </p:nvSpPr>
        <p:spPr/>
        <p:txBody>
          <a:bodyPr/>
          <a:lstStyle/>
          <a:p>
            <a:r>
              <a:rPr lang="en-US" dirty="0"/>
              <a:t>Elephants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95359EB-3D74-48A4-B23B-F9962C89F850}"/>
                  </a:ext>
                </a:extLst>
              </p:cNvPr>
              <p:cNvSpPr>
                <a:spLocks noGrp="1"/>
              </p:cNvSpPr>
              <p:nvPr>
                <p:ph idx="1"/>
              </p:nvPr>
            </p:nvSpPr>
            <p:spPr>
              <a:xfrm>
                <a:off x="3886200" y="1163637"/>
                <a:ext cx="4876800" cy="4530725"/>
              </a:xfrm>
            </p:spPr>
            <p:txBody>
              <a:bodyPr/>
              <a:lstStyle/>
              <a:p>
                <a:r>
                  <a:rPr lang="en-US" dirty="0"/>
                  <a:t>The difference in means (-.10) is .13 standard errors from 0</a:t>
                </a:r>
              </a:p>
              <a:p>
                <a:r>
                  <a:rPr lang="en-US" dirty="0"/>
                  <a:t>About 90% of random samples have a difference in means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e>
                      <m:sub>
                        <m:r>
                          <a:rPr lang="en-US" b="0" i="1" smtClean="0">
                            <a:latin typeface="Cambria Math" panose="02040503050406030204" pitchFamily="18" charset="0"/>
                          </a:rPr>
                          <m:t>2</m:t>
                        </m:r>
                      </m:sub>
                    </m:sSub>
                    <m:r>
                      <a:rPr lang="en-US" b="0" i="1" smtClean="0">
                        <a:latin typeface="Cambria Math" panose="02040503050406030204" pitchFamily="18" charset="0"/>
                      </a:rPr>
                      <m:t>) </m:t>
                    </m:r>
                  </m:oMath>
                </a14:m>
                <a:r>
                  <a:rPr lang="en-US" dirty="0"/>
                  <a:t>at least as large as -.10 (in either direction) when the null </a:t>
                </a:r>
                <a:r>
                  <a:rPr lang="en-US"/>
                  <a:t>is true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𝜇</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𝜇</m:t>
                        </m:r>
                      </m:e>
                      <m:sub>
                        <m:r>
                          <a:rPr lang="en-US" b="0" i="1" smtClean="0">
                            <a:latin typeface="Cambria Math" panose="02040503050406030204" pitchFamily="18" charset="0"/>
                          </a:rPr>
                          <m:t>2</m:t>
                        </m:r>
                      </m:sub>
                    </m:sSub>
                    <m:r>
                      <a:rPr lang="en-US" b="0" i="1" smtClean="0">
                        <a:latin typeface="Cambria Math" panose="02040503050406030204" pitchFamily="18" charset="0"/>
                      </a:rPr>
                      <m:t>=0</m:t>
                    </m:r>
                    <m:r>
                      <a:rPr lang="en-US" i="1">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E95359EB-3D74-48A4-B23B-F9962C89F850}"/>
                  </a:ext>
                </a:extLst>
              </p:cNvPr>
              <p:cNvSpPr>
                <a:spLocks noGrp="1" noRot="1" noChangeAspect="1" noMove="1" noResize="1" noEditPoints="1" noAdjustHandles="1" noChangeArrowheads="1" noChangeShapeType="1" noTextEdit="1"/>
              </p:cNvSpPr>
              <p:nvPr>
                <p:ph idx="1"/>
              </p:nvPr>
            </p:nvSpPr>
            <p:spPr>
              <a:xfrm>
                <a:off x="3886200" y="1163637"/>
                <a:ext cx="4876800" cy="4530725"/>
              </a:xfrm>
              <a:blipFill>
                <a:blip r:embed="rId2"/>
                <a:stretch>
                  <a:fillRect l="-1125" t="-1750" r="-3750" b="-9152"/>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1837F05A-E2AE-4F84-86D1-5C5EB45F1E93}"/>
              </a:ext>
            </a:extLst>
          </p:cNvPr>
          <p:cNvPicPr>
            <a:picLocks noChangeAspect="1"/>
          </p:cNvPicPr>
          <p:nvPr/>
        </p:nvPicPr>
        <p:blipFill>
          <a:blip r:embed="rId3"/>
          <a:stretch>
            <a:fillRect/>
          </a:stretch>
        </p:blipFill>
        <p:spPr>
          <a:xfrm>
            <a:off x="685800" y="1295400"/>
            <a:ext cx="3305175" cy="4038600"/>
          </a:xfrm>
          <a:prstGeom prst="rect">
            <a:avLst/>
          </a:prstGeom>
        </p:spPr>
      </p:pic>
    </p:spTree>
    <p:extLst>
      <p:ext uri="{BB962C8B-B14F-4D97-AF65-F5344CB8AC3E}">
        <p14:creationId xmlns:p14="http://schemas.microsoft.com/office/powerpoint/2010/main" val="401016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C59E4-8CBF-A31D-2CB9-02D99013AE2C}"/>
              </a:ext>
            </a:extLst>
          </p:cNvPr>
          <p:cNvSpPr>
            <a:spLocks noGrp="1"/>
          </p:cNvSpPr>
          <p:nvPr>
            <p:ph type="title"/>
          </p:nvPr>
        </p:nvSpPr>
        <p:spPr/>
        <p:txBody>
          <a:bodyPr/>
          <a:lstStyle/>
          <a:p>
            <a:r>
              <a:rPr lang="en-US" dirty="0"/>
              <a:t>Quiz 7</a:t>
            </a:r>
          </a:p>
        </p:txBody>
      </p:sp>
      <p:sp>
        <p:nvSpPr>
          <p:cNvPr id="3" name="Content Placeholder 2">
            <a:extLst>
              <a:ext uri="{FF2B5EF4-FFF2-40B4-BE49-F238E27FC236}">
                <a16:creationId xmlns:a16="http://schemas.microsoft.com/office/drawing/2014/main" id="{E5D438C8-7D71-85DB-0A3A-4BA81D7071E3}"/>
              </a:ext>
            </a:extLst>
          </p:cNvPr>
          <p:cNvSpPr>
            <a:spLocks noGrp="1"/>
          </p:cNvSpPr>
          <p:nvPr>
            <p:ph idx="1"/>
          </p:nvPr>
        </p:nvSpPr>
        <p:spPr/>
        <p:txBody>
          <a:bodyPr/>
          <a:lstStyle/>
          <a:p>
            <a:r>
              <a:rPr lang="en-US" dirty="0"/>
              <a:t>Skewed data</a:t>
            </a:r>
          </a:p>
          <a:p>
            <a:r>
              <a:rPr lang="en-US" dirty="0"/>
              <a:t>t-procedures still valid due to large sample sizes (654, 813)</a:t>
            </a:r>
          </a:p>
          <a:p>
            <a:r>
              <a:rPr lang="en-US" dirty="0"/>
              <a:t>Parameter: Difference in mean number of close friends</a:t>
            </a:r>
          </a:p>
          <a:p>
            <a:r>
              <a:rPr lang="en-US" dirty="0"/>
              <a:t>CI all negative values so male – female</a:t>
            </a:r>
          </a:p>
          <a:p>
            <a:r>
              <a:rPr lang="en-US" dirty="0"/>
              <a:t>Decreasing sample sizes </a:t>
            </a:r>
            <a:r>
              <a:rPr lang="en-US" dirty="0">
                <a:sym typeface="Symbol" panose="05050102010706020507" pitchFamily="18" charset="2"/>
              </a:rPr>
              <a:t> p-value, width</a:t>
            </a:r>
          </a:p>
          <a:p>
            <a:r>
              <a:rPr lang="en-US" dirty="0">
                <a:sym typeface="Symbol" panose="05050102010706020507" pitchFamily="18" charset="2"/>
              </a:rPr>
              <a:t>Two-sided p-value = 2 x one-sided p-value</a:t>
            </a:r>
            <a:endParaRPr lang="en-US" dirty="0"/>
          </a:p>
        </p:txBody>
      </p:sp>
      <p:pic>
        <p:nvPicPr>
          <p:cNvPr id="5" name="Picture 4">
            <a:extLst>
              <a:ext uri="{FF2B5EF4-FFF2-40B4-BE49-F238E27FC236}">
                <a16:creationId xmlns:a16="http://schemas.microsoft.com/office/drawing/2014/main" id="{1656ADB3-FFA8-3953-59E5-96C9BFC484EA}"/>
              </a:ext>
            </a:extLst>
          </p:cNvPr>
          <p:cNvPicPr>
            <a:picLocks noChangeAspect="1"/>
          </p:cNvPicPr>
          <p:nvPr/>
        </p:nvPicPr>
        <p:blipFill>
          <a:blip r:embed="rId2"/>
          <a:stretch>
            <a:fillRect/>
          </a:stretch>
        </p:blipFill>
        <p:spPr>
          <a:xfrm>
            <a:off x="3810000" y="381000"/>
            <a:ext cx="4057650" cy="1341554"/>
          </a:xfrm>
          <a:prstGeom prst="rect">
            <a:avLst/>
          </a:prstGeom>
        </p:spPr>
      </p:pic>
      <p:sp>
        <p:nvSpPr>
          <p:cNvPr id="6" name="Rectangle: Rounded Corners 5">
            <a:extLst>
              <a:ext uri="{FF2B5EF4-FFF2-40B4-BE49-F238E27FC236}">
                <a16:creationId xmlns:a16="http://schemas.microsoft.com/office/drawing/2014/main" id="{15C58BBB-8DA1-A06A-3695-916D0943BD0D}"/>
              </a:ext>
            </a:extLst>
          </p:cNvPr>
          <p:cNvSpPr/>
          <p:nvPr/>
        </p:nvSpPr>
        <p:spPr>
          <a:xfrm>
            <a:off x="7162800" y="457200"/>
            <a:ext cx="304800" cy="91440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101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Default Them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24307</TotalTime>
  <Words>909</Words>
  <Application>Microsoft Office PowerPoint</Application>
  <PresentationFormat>On-screen Show (4:3)</PresentationFormat>
  <Paragraphs>110</Paragraphs>
  <Slides>25</Slides>
  <Notes>0</Notes>
  <HiddenSlides>4</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3" baseType="lpstr">
      <vt:lpstr>Arial</vt:lpstr>
      <vt:lpstr>Calibri</vt:lpstr>
      <vt:lpstr>Cambria Math</vt:lpstr>
      <vt:lpstr>Garamond</vt:lpstr>
      <vt:lpstr>Times New Roman</vt:lpstr>
      <vt:lpstr>Wingdings</vt:lpstr>
      <vt:lpstr>Default Theme</vt:lpstr>
      <vt:lpstr>Equation</vt:lpstr>
      <vt:lpstr>Stat 301 – Day 31</vt:lpstr>
      <vt:lpstr>PowerPoint Presentation</vt:lpstr>
      <vt:lpstr>Section 1</vt:lpstr>
      <vt:lpstr>Section 2</vt:lpstr>
      <vt:lpstr>Announcements</vt:lpstr>
      <vt:lpstr>Last Week – Comparing groups on quantitative response</vt:lpstr>
      <vt:lpstr>Pooled vs. Unpooled</vt:lpstr>
      <vt:lpstr>Elephants</vt:lpstr>
      <vt:lpstr>Quiz 7</vt:lpstr>
      <vt:lpstr>Demo (PQ 4.2, 4.3)</vt:lpstr>
      <vt:lpstr>Demo (PQ 4.2, 4.3)</vt:lpstr>
      <vt:lpstr>Demo (PQ 4.2, 4.3)</vt:lpstr>
      <vt:lpstr>Demo (PQ 4.2, 4.3)</vt:lpstr>
      <vt:lpstr>Investigation 4.3</vt:lpstr>
      <vt:lpstr>Investigation 4.3</vt:lpstr>
      <vt:lpstr>Investigation 4.3</vt:lpstr>
      <vt:lpstr>Investigation 4.3</vt:lpstr>
      <vt:lpstr>PQ 4.3</vt:lpstr>
      <vt:lpstr>Investigation 4.4</vt:lpstr>
      <vt:lpstr>Visual Discrimination Tasks</vt:lpstr>
      <vt:lpstr>Stickgold, James, Hobson (2000)</vt:lpstr>
      <vt:lpstr>Sample data</vt:lpstr>
      <vt:lpstr>Statistical inference</vt:lpstr>
      <vt:lpstr>Simulation</vt:lpstr>
      <vt:lpstr>To 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ITS/CSS</dc:creator>
  <cp:lastModifiedBy>Beth L. Chance</cp:lastModifiedBy>
  <cp:revision>170</cp:revision>
  <cp:lastPrinted>2011-10-11T06:02:45Z</cp:lastPrinted>
  <dcterms:created xsi:type="dcterms:W3CDTF">2011-10-11T03:00:58Z</dcterms:created>
  <dcterms:modified xsi:type="dcterms:W3CDTF">2024-03-06T08:01:25Z</dcterms:modified>
</cp:coreProperties>
</file>