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432" r:id="rId3"/>
    <p:sldId id="398" r:id="rId4"/>
    <p:sldId id="397" r:id="rId5"/>
    <p:sldId id="388" r:id="rId6"/>
    <p:sldId id="413" r:id="rId7"/>
    <p:sldId id="389" r:id="rId8"/>
    <p:sldId id="431" r:id="rId9"/>
    <p:sldId id="416" r:id="rId10"/>
    <p:sldId id="411" r:id="rId11"/>
    <p:sldId id="330" r:id="rId12"/>
    <p:sldId id="417" r:id="rId13"/>
    <p:sldId id="430" r:id="rId14"/>
    <p:sldId id="418" r:id="rId15"/>
    <p:sldId id="419" r:id="rId16"/>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512E92-3AAD-4C50-4238-F65F96FFD9DD}"/>
              </a:ext>
            </a:extLst>
          </p:cNvPr>
          <p:cNvSpPr>
            <a:spLocks noGrp="1"/>
          </p:cNvSpPr>
          <p:nvPr>
            <p:ph type="hdr" sz="quarter"/>
          </p:nvPr>
        </p:nvSpPr>
        <p:spPr>
          <a:xfrm>
            <a:off x="0" y="0"/>
            <a:ext cx="2982913" cy="465138"/>
          </a:xfrm>
          <a:prstGeom prst="rect">
            <a:avLst/>
          </a:prstGeom>
        </p:spPr>
        <p:txBody>
          <a:bodyPr vert="horz" lIns="92446" tIns="46223" rIns="92446" bIns="46223"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D43E59DE-0DC9-010C-D26C-43880CFF6514}"/>
              </a:ext>
            </a:extLst>
          </p:cNvPr>
          <p:cNvSpPr>
            <a:spLocks noGrp="1"/>
          </p:cNvSpPr>
          <p:nvPr>
            <p:ph type="dt" sz="quarter" idx="1"/>
          </p:nvPr>
        </p:nvSpPr>
        <p:spPr>
          <a:xfrm>
            <a:off x="3897313" y="0"/>
            <a:ext cx="2982912" cy="465138"/>
          </a:xfrm>
          <a:prstGeom prst="rect">
            <a:avLst/>
          </a:prstGeom>
        </p:spPr>
        <p:txBody>
          <a:bodyPr vert="horz" lIns="92446" tIns="46223" rIns="92446" bIns="46223" rtlCol="0"/>
          <a:lstStyle>
            <a:lvl1pPr algn="r" eaLnBrk="1" hangingPunct="1">
              <a:defRPr sz="1200">
                <a:latin typeface="Arial" charset="0"/>
              </a:defRPr>
            </a:lvl1pPr>
          </a:lstStyle>
          <a:p>
            <a:pPr>
              <a:defRPr/>
            </a:pPr>
            <a:fld id="{15466E58-27E6-4071-9131-D45F2643C91B}" type="datetimeFigureOut">
              <a:rPr lang="en-US"/>
              <a:pPr>
                <a:defRPr/>
              </a:pPr>
              <a:t>2/29/2024</a:t>
            </a:fld>
            <a:endParaRPr lang="en-US"/>
          </a:p>
        </p:txBody>
      </p:sp>
      <p:sp>
        <p:nvSpPr>
          <p:cNvPr id="4" name="Footer Placeholder 3">
            <a:extLst>
              <a:ext uri="{FF2B5EF4-FFF2-40B4-BE49-F238E27FC236}">
                <a16:creationId xmlns:a16="http://schemas.microsoft.com/office/drawing/2014/main" id="{CC1E6BB5-81BD-9CE6-92FB-422ED1778E30}"/>
              </a:ext>
            </a:extLst>
          </p:cNvPr>
          <p:cNvSpPr>
            <a:spLocks noGrp="1"/>
          </p:cNvSpPr>
          <p:nvPr>
            <p:ph type="ftr" sz="quarter" idx="2"/>
          </p:nvPr>
        </p:nvSpPr>
        <p:spPr>
          <a:xfrm>
            <a:off x="0" y="8829675"/>
            <a:ext cx="2982913" cy="465138"/>
          </a:xfrm>
          <a:prstGeom prst="rect">
            <a:avLst/>
          </a:prstGeom>
        </p:spPr>
        <p:txBody>
          <a:bodyPr vert="horz" lIns="92446" tIns="46223" rIns="92446" bIns="46223"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55B39A06-1609-93DD-A522-7A7F5E2A4349}"/>
              </a:ext>
            </a:extLst>
          </p:cNvPr>
          <p:cNvSpPr>
            <a:spLocks noGrp="1"/>
          </p:cNvSpPr>
          <p:nvPr>
            <p:ph type="sldNum" sz="quarter" idx="3"/>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61A6FC0A-0162-4EC9-9ADE-934B8848D34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63D5E2-A583-B3D8-8BB9-2160DA1FCF6C}"/>
              </a:ext>
            </a:extLst>
          </p:cNvPr>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27C7FB2C-F584-0811-2091-5A1BE8B09955}"/>
              </a:ext>
            </a:extLst>
          </p:cNvPr>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vl1pPr>
          </a:lstStyle>
          <a:p>
            <a:pPr>
              <a:defRPr/>
            </a:pPr>
            <a:fld id="{BD791D9F-212D-4682-885D-E3F563BA6912}" type="datetimeFigureOut">
              <a:rPr lang="en-US"/>
              <a:pPr>
                <a:defRPr/>
              </a:pPr>
              <a:t>2/29/2024</a:t>
            </a:fld>
            <a:endParaRPr lang="en-US"/>
          </a:p>
        </p:txBody>
      </p:sp>
      <p:sp>
        <p:nvSpPr>
          <p:cNvPr id="4" name="Slide Image Placeholder 3">
            <a:extLst>
              <a:ext uri="{FF2B5EF4-FFF2-40B4-BE49-F238E27FC236}">
                <a16:creationId xmlns:a16="http://schemas.microsoft.com/office/drawing/2014/main" id="{C2975965-8291-68CA-DFC0-B7FADEE2439A}"/>
              </a:ext>
            </a:extLst>
          </p:cNvPr>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0B6C6C1-E36D-F4DC-2707-AF36481A3EA8}"/>
              </a:ext>
            </a:extLst>
          </p:cNvPr>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CD7ACB8-C0DB-B592-368E-A941F644FEEE}"/>
              </a:ext>
            </a:extLst>
          </p:cNvPr>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BA71D16B-297F-45AC-6BB8-3ED9091D91F2}"/>
              </a:ext>
            </a:extLst>
          </p:cNvPr>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CF75823-011B-4EAF-8B18-CF3CC3E9EC9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4A1FB923-0464-2E53-E9E1-EED088661A1C}"/>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53509885-F82D-B9C6-A764-7164F20AD6D4}"/>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D6714DE5-635E-95F5-2CA1-F4D4E31413C9}"/>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331EB35-CF15-0F67-3F2C-9AA918284F22}"/>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422E403-6D24-9249-6067-4EB6FAD288FC}"/>
              </a:ext>
            </a:extLst>
          </p:cNvPr>
          <p:cNvSpPr>
            <a:spLocks noGrp="1" noChangeArrowheads="1"/>
          </p:cNvSpPr>
          <p:nvPr>
            <p:ph type="sldNum" sz="quarter" idx="12"/>
          </p:nvPr>
        </p:nvSpPr>
        <p:spPr/>
        <p:txBody>
          <a:bodyPr/>
          <a:lstStyle>
            <a:lvl1pPr>
              <a:defRPr/>
            </a:lvl1pPr>
          </a:lstStyle>
          <a:p>
            <a:pPr>
              <a:defRPr/>
            </a:pPr>
            <a:fld id="{7C25D7EF-57BC-4AB7-9D1A-7CF628F1B93B}" type="slidenum">
              <a:rPr lang="en-US" altLang="en-US"/>
              <a:pPr>
                <a:defRPr/>
              </a:pPr>
              <a:t>‹#›</a:t>
            </a:fld>
            <a:endParaRPr lang="en-US" altLang="en-US"/>
          </a:p>
        </p:txBody>
      </p:sp>
    </p:spTree>
    <p:extLst>
      <p:ext uri="{BB962C8B-B14F-4D97-AF65-F5344CB8AC3E}">
        <p14:creationId xmlns:p14="http://schemas.microsoft.com/office/powerpoint/2010/main" val="51294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CC330D8-BDEC-A549-B81E-A8916A1BDE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35B7B8E-02BE-34DF-17B0-1CCCF70F682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F50727E-FE7D-0D88-86EF-90CA1BF1F873}"/>
              </a:ext>
            </a:extLst>
          </p:cNvPr>
          <p:cNvSpPr>
            <a:spLocks noGrp="1" noChangeArrowheads="1"/>
          </p:cNvSpPr>
          <p:nvPr>
            <p:ph type="sldNum" sz="quarter" idx="12"/>
          </p:nvPr>
        </p:nvSpPr>
        <p:spPr>
          <a:ln/>
        </p:spPr>
        <p:txBody>
          <a:bodyPr/>
          <a:lstStyle>
            <a:lvl1pPr>
              <a:defRPr/>
            </a:lvl1pPr>
          </a:lstStyle>
          <a:p>
            <a:pPr>
              <a:defRPr/>
            </a:pPr>
            <a:fld id="{F8B1DEC3-9A4F-4D3F-9E10-A2542695DAE4}" type="slidenum">
              <a:rPr lang="en-US" altLang="en-US"/>
              <a:pPr>
                <a:defRPr/>
              </a:pPr>
              <a:t>‹#›</a:t>
            </a:fld>
            <a:endParaRPr lang="en-US" altLang="en-US"/>
          </a:p>
        </p:txBody>
      </p:sp>
    </p:spTree>
    <p:extLst>
      <p:ext uri="{BB962C8B-B14F-4D97-AF65-F5344CB8AC3E}">
        <p14:creationId xmlns:p14="http://schemas.microsoft.com/office/powerpoint/2010/main" val="4950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3A2AA16-A3E1-E85F-9ADD-0BB0BFABD7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FF35D99-D101-A7E1-CC35-570CB926F05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66D95CF-5780-28B0-50CB-B94A8F63904E}"/>
              </a:ext>
            </a:extLst>
          </p:cNvPr>
          <p:cNvSpPr>
            <a:spLocks noGrp="1" noChangeArrowheads="1"/>
          </p:cNvSpPr>
          <p:nvPr>
            <p:ph type="sldNum" sz="quarter" idx="12"/>
          </p:nvPr>
        </p:nvSpPr>
        <p:spPr>
          <a:ln/>
        </p:spPr>
        <p:txBody>
          <a:bodyPr/>
          <a:lstStyle>
            <a:lvl1pPr>
              <a:defRPr/>
            </a:lvl1pPr>
          </a:lstStyle>
          <a:p>
            <a:pPr>
              <a:defRPr/>
            </a:pPr>
            <a:fld id="{3ECAFE02-3D03-402D-8770-CEB46725C75E}" type="slidenum">
              <a:rPr lang="en-US" altLang="en-US"/>
              <a:pPr>
                <a:defRPr/>
              </a:pPr>
              <a:t>‹#›</a:t>
            </a:fld>
            <a:endParaRPr lang="en-US" altLang="en-US"/>
          </a:p>
        </p:txBody>
      </p:sp>
    </p:spTree>
    <p:extLst>
      <p:ext uri="{BB962C8B-B14F-4D97-AF65-F5344CB8AC3E}">
        <p14:creationId xmlns:p14="http://schemas.microsoft.com/office/powerpoint/2010/main" val="42164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CFD5E63-1378-E8D2-B8C4-6FE866CD461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733B66D-CA11-40B7-E47D-E043114651B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1B2CD1E-35C0-AB09-2335-AC94E9D93CFB}"/>
              </a:ext>
            </a:extLst>
          </p:cNvPr>
          <p:cNvSpPr>
            <a:spLocks noGrp="1" noChangeArrowheads="1"/>
          </p:cNvSpPr>
          <p:nvPr>
            <p:ph type="sldNum" sz="quarter" idx="12"/>
          </p:nvPr>
        </p:nvSpPr>
        <p:spPr>
          <a:ln/>
        </p:spPr>
        <p:txBody>
          <a:bodyPr/>
          <a:lstStyle>
            <a:lvl1pPr>
              <a:defRPr/>
            </a:lvl1pPr>
          </a:lstStyle>
          <a:p>
            <a:pPr>
              <a:defRPr/>
            </a:pPr>
            <a:fld id="{42FC6813-B975-4E7A-A765-0CF776F4F1C2}" type="slidenum">
              <a:rPr lang="en-US" altLang="en-US"/>
              <a:pPr>
                <a:defRPr/>
              </a:pPr>
              <a:t>‹#›</a:t>
            </a:fld>
            <a:endParaRPr lang="en-US" altLang="en-US"/>
          </a:p>
        </p:txBody>
      </p:sp>
    </p:spTree>
    <p:extLst>
      <p:ext uri="{BB962C8B-B14F-4D97-AF65-F5344CB8AC3E}">
        <p14:creationId xmlns:p14="http://schemas.microsoft.com/office/powerpoint/2010/main" val="202470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CD87C90-46D2-D787-D809-0DB151133A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9354F5F-7ABD-32A4-3D16-34843E8D6A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F7601AB-7A05-6ED3-FD97-278B2F110166}"/>
              </a:ext>
            </a:extLst>
          </p:cNvPr>
          <p:cNvSpPr>
            <a:spLocks noGrp="1" noChangeArrowheads="1"/>
          </p:cNvSpPr>
          <p:nvPr>
            <p:ph type="sldNum" sz="quarter" idx="12"/>
          </p:nvPr>
        </p:nvSpPr>
        <p:spPr>
          <a:ln/>
        </p:spPr>
        <p:txBody>
          <a:bodyPr/>
          <a:lstStyle>
            <a:lvl1pPr>
              <a:defRPr/>
            </a:lvl1pPr>
          </a:lstStyle>
          <a:p>
            <a:pPr>
              <a:defRPr/>
            </a:pPr>
            <a:fld id="{B17936F4-2E2D-4AD8-841D-CCB586694F52}" type="slidenum">
              <a:rPr lang="en-US" altLang="en-US"/>
              <a:pPr>
                <a:defRPr/>
              </a:pPr>
              <a:t>‹#›</a:t>
            </a:fld>
            <a:endParaRPr lang="en-US" altLang="en-US"/>
          </a:p>
        </p:txBody>
      </p:sp>
    </p:spTree>
    <p:extLst>
      <p:ext uri="{BB962C8B-B14F-4D97-AF65-F5344CB8AC3E}">
        <p14:creationId xmlns:p14="http://schemas.microsoft.com/office/powerpoint/2010/main" val="196535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33F1D26-6CD5-2B43-C680-28EF463F17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34BCDC8-9BE1-B00B-14C9-7EA2A2A8D47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EDD42A8-6147-C164-13B1-4D1589337114}"/>
              </a:ext>
            </a:extLst>
          </p:cNvPr>
          <p:cNvSpPr>
            <a:spLocks noGrp="1" noChangeArrowheads="1"/>
          </p:cNvSpPr>
          <p:nvPr>
            <p:ph type="sldNum" sz="quarter" idx="12"/>
          </p:nvPr>
        </p:nvSpPr>
        <p:spPr>
          <a:ln/>
        </p:spPr>
        <p:txBody>
          <a:bodyPr/>
          <a:lstStyle>
            <a:lvl1pPr>
              <a:defRPr/>
            </a:lvl1pPr>
          </a:lstStyle>
          <a:p>
            <a:pPr>
              <a:defRPr/>
            </a:pPr>
            <a:fld id="{470EABFC-ABA5-4EDC-9EDD-447087D12E35}" type="slidenum">
              <a:rPr lang="en-US" altLang="en-US"/>
              <a:pPr>
                <a:defRPr/>
              </a:pPr>
              <a:t>‹#›</a:t>
            </a:fld>
            <a:endParaRPr lang="en-US" altLang="en-US"/>
          </a:p>
        </p:txBody>
      </p:sp>
    </p:spTree>
    <p:extLst>
      <p:ext uri="{BB962C8B-B14F-4D97-AF65-F5344CB8AC3E}">
        <p14:creationId xmlns:p14="http://schemas.microsoft.com/office/powerpoint/2010/main" val="419221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BCC6DDB-AE8B-0610-7497-4888CA60AC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042D0270-25CA-0867-9F46-FE475F804A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C2A700F1-2D0F-156C-8DD4-10B4ADBA5506}"/>
              </a:ext>
            </a:extLst>
          </p:cNvPr>
          <p:cNvSpPr>
            <a:spLocks noGrp="1" noChangeArrowheads="1"/>
          </p:cNvSpPr>
          <p:nvPr>
            <p:ph type="sldNum" sz="quarter" idx="12"/>
          </p:nvPr>
        </p:nvSpPr>
        <p:spPr>
          <a:ln/>
        </p:spPr>
        <p:txBody>
          <a:bodyPr/>
          <a:lstStyle>
            <a:lvl1pPr>
              <a:defRPr/>
            </a:lvl1pPr>
          </a:lstStyle>
          <a:p>
            <a:pPr>
              <a:defRPr/>
            </a:pPr>
            <a:fld id="{5DCC9905-4CFC-4EB4-AEB2-4966DD47F9FC}" type="slidenum">
              <a:rPr lang="en-US" altLang="en-US"/>
              <a:pPr>
                <a:defRPr/>
              </a:pPr>
              <a:t>‹#›</a:t>
            </a:fld>
            <a:endParaRPr lang="en-US" altLang="en-US"/>
          </a:p>
        </p:txBody>
      </p:sp>
    </p:spTree>
    <p:extLst>
      <p:ext uri="{BB962C8B-B14F-4D97-AF65-F5344CB8AC3E}">
        <p14:creationId xmlns:p14="http://schemas.microsoft.com/office/powerpoint/2010/main" val="90407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8A08F0B-A171-AA29-C214-0D222C6DED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92E2C75-36A5-5ACF-7E84-8A5DC626A97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6E36E3C-1B8E-342D-6B00-2F069582180F}"/>
              </a:ext>
            </a:extLst>
          </p:cNvPr>
          <p:cNvSpPr>
            <a:spLocks noGrp="1" noChangeArrowheads="1"/>
          </p:cNvSpPr>
          <p:nvPr>
            <p:ph type="sldNum" sz="quarter" idx="12"/>
          </p:nvPr>
        </p:nvSpPr>
        <p:spPr>
          <a:ln/>
        </p:spPr>
        <p:txBody>
          <a:bodyPr/>
          <a:lstStyle>
            <a:lvl1pPr>
              <a:defRPr/>
            </a:lvl1pPr>
          </a:lstStyle>
          <a:p>
            <a:pPr>
              <a:defRPr/>
            </a:pPr>
            <a:fld id="{22085D62-0870-4266-BE5B-E22E669286A2}" type="slidenum">
              <a:rPr lang="en-US" altLang="en-US"/>
              <a:pPr>
                <a:defRPr/>
              </a:pPr>
              <a:t>‹#›</a:t>
            </a:fld>
            <a:endParaRPr lang="en-US" altLang="en-US"/>
          </a:p>
        </p:txBody>
      </p:sp>
    </p:spTree>
    <p:extLst>
      <p:ext uri="{BB962C8B-B14F-4D97-AF65-F5344CB8AC3E}">
        <p14:creationId xmlns:p14="http://schemas.microsoft.com/office/powerpoint/2010/main" val="387349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BE3209-A6CB-E1E2-0E62-242B208C696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24618366-9ABD-18AE-837D-9559D0B381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B1F1DFD4-5C6B-8445-DD0F-1A297937893F}"/>
              </a:ext>
            </a:extLst>
          </p:cNvPr>
          <p:cNvSpPr>
            <a:spLocks noGrp="1" noChangeArrowheads="1"/>
          </p:cNvSpPr>
          <p:nvPr>
            <p:ph type="sldNum" sz="quarter" idx="12"/>
          </p:nvPr>
        </p:nvSpPr>
        <p:spPr>
          <a:ln/>
        </p:spPr>
        <p:txBody>
          <a:bodyPr/>
          <a:lstStyle>
            <a:lvl1pPr>
              <a:defRPr/>
            </a:lvl1pPr>
          </a:lstStyle>
          <a:p>
            <a:pPr>
              <a:defRPr/>
            </a:pPr>
            <a:fld id="{4FA0E57E-CB2F-4BF5-976D-E6BBDD20C526}" type="slidenum">
              <a:rPr lang="en-US" altLang="en-US"/>
              <a:pPr>
                <a:defRPr/>
              </a:pPr>
              <a:t>‹#›</a:t>
            </a:fld>
            <a:endParaRPr lang="en-US" altLang="en-US"/>
          </a:p>
        </p:txBody>
      </p:sp>
    </p:spTree>
    <p:extLst>
      <p:ext uri="{BB962C8B-B14F-4D97-AF65-F5344CB8AC3E}">
        <p14:creationId xmlns:p14="http://schemas.microsoft.com/office/powerpoint/2010/main" val="195627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538F307-5811-0592-9A79-FB8092C2C4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BE6F13B-277F-7726-A07A-6704B51A1D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9AAD2B0-2B3C-CC6F-D3B5-27F9F95A4E76}"/>
              </a:ext>
            </a:extLst>
          </p:cNvPr>
          <p:cNvSpPr>
            <a:spLocks noGrp="1" noChangeArrowheads="1"/>
          </p:cNvSpPr>
          <p:nvPr>
            <p:ph type="sldNum" sz="quarter" idx="12"/>
          </p:nvPr>
        </p:nvSpPr>
        <p:spPr>
          <a:ln/>
        </p:spPr>
        <p:txBody>
          <a:bodyPr/>
          <a:lstStyle>
            <a:lvl1pPr>
              <a:defRPr/>
            </a:lvl1pPr>
          </a:lstStyle>
          <a:p>
            <a:pPr>
              <a:defRPr/>
            </a:pPr>
            <a:fld id="{16585B37-7BCD-41BD-8788-DC0AF24694D1}" type="slidenum">
              <a:rPr lang="en-US" altLang="en-US"/>
              <a:pPr>
                <a:defRPr/>
              </a:pPr>
              <a:t>‹#›</a:t>
            </a:fld>
            <a:endParaRPr lang="en-US" altLang="en-US"/>
          </a:p>
        </p:txBody>
      </p:sp>
    </p:spTree>
    <p:extLst>
      <p:ext uri="{BB962C8B-B14F-4D97-AF65-F5344CB8AC3E}">
        <p14:creationId xmlns:p14="http://schemas.microsoft.com/office/powerpoint/2010/main" val="57305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B299C21-C979-41E1-8043-6DC6FD57B8D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888EABB-EA7F-3F83-EED4-8B2A670B62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4B000D1-C911-4973-BB0E-46DEC2161A1F}"/>
              </a:ext>
            </a:extLst>
          </p:cNvPr>
          <p:cNvSpPr>
            <a:spLocks noGrp="1" noChangeArrowheads="1"/>
          </p:cNvSpPr>
          <p:nvPr>
            <p:ph type="sldNum" sz="quarter" idx="12"/>
          </p:nvPr>
        </p:nvSpPr>
        <p:spPr>
          <a:ln/>
        </p:spPr>
        <p:txBody>
          <a:bodyPr/>
          <a:lstStyle>
            <a:lvl1pPr>
              <a:defRPr/>
            </a:lvl1pPr>
          </a:lstStyle>
          <a:p>
            <a:pPr>
              <a:defRPr/>
            </a:pPr>
            <a:fld id="{47D059CF-4165-4FBF-9F1D-AB4A10FBAF01}" type="slidenum">
              <a:rPr lang="en-US" altLang="en-US"/>
              <a:pPr>
                <a:defRPr/>
              </a:pPr>
              <a:t>‹#›</a:t>
            </a:fld>
            <a:endParaRPr lang="en-US" altLang="en-US"/>
          </a:p>
        </p:txBody>
      </p:sp>
    </p:spTree>
    <p:extLst>
      <p:ext uri="{BB962C8B-B14F-4D97-AF65-F5344CB8AC3E}">
        <p14:creationId xmlns:p14="http://schemas.microsoft.com/office/powerpoint/2010/main" val="236944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1A13F24-B222-4A57-5D59-C3AE5374E805}"/>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986D351-53F1-5410-28C8-B49577958F31}"/>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0A94C51F-5E85-39BA-CBB7-F148F9D3E432}"/>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a:extLst>
              <a:ext uri="{FF2B5EF4-FFF2-40B4-BE49-F238E27FC236}">
                <a16:creationId xmlns:a16="http://schemas.microsoft.com/office/drawing/2014/main" id="{6D950310-97CF-059C-6034-80F45E1971C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a:extLst>
              <a:ext uri="{FF2B5EF4-FFF2-40B4-BE49-F238E27FC236}">
                <a16:creationId xmlns:a16="http://schemas.microsoft.com/office/drawing/2014/main" id="{1F00EB0A-3EA6-6B5F-0665-81CA7D69629D}"/>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E6825E65-06B9-46B0-8182-75B64A35ED52}" type="slidenum">
              <a:rPr lang="en-US" altLang="en-US"/>
              <a:pPr>
                <a:defRPr/>
              </a:pPr>
              <a:t>‹#›</a:t>
            </a:fld>
            <a:endParaRPr lang="en-US" altLang="en-US"/>
          </a:p>
        </p:txBody>
      </p:sp>
      <p:sp>
        <p:nvSpPr>
          <p:cNvPr id="1031" name="Freeform 7">
            <a:extLst>
              <a:ext uri="{FF2B5EF4-FFF2-40B4-BE49-F238E27FC236}">
                <a16:creationId xmlns:a16="http://schemas.microsoft.com/office/drawing/2014/main" id="{E1BAB59D-9328-0D05-646D-17C22039E042}"/>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1036C6C8-7710-2FD8-EBAC-333974B2EB69}"/>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2C3B822-885F-0BBC-394C-81A3E2A4139C}"/>
              </a:ext>
            </a:extLst>
          </p:cNvPr>
          <p:cNvSpPr>
            <a:spLocks noGrp="1" noChangeArrowheads="1"/>
          </p:cNvSpPr>
          <p:nvPr>
            <p:ph type="ctrTitle"/>
          </p:nvPr>
        </p:nvSpPr>
        <p:spPr/>
        <p:txBody>
          <a:bodyPr/>
          <a:lstStyle/>
          <a:p>
            <a:pPr eaLnBrk="1" hangingPunct="1"/>
            <a:r>
              <a:rPr lang="en-US" altLang="en-US" dirty="0"/>
              <a:t>Stat 301 – Day 30</a:t>
            </a:r>
          </a:p>
        </p:txBody>
      </p:sp>
      <p:sp>
        <p:nvSpPr>
          <p:cNvPr id="5123" name="Subtitle 2">
            <a:extLst>
              <a:ext uri="{FF2B5EF4-FFF2-40B4-BE49-F238E27FC236}">
                <a16:creationId xmlns:a16="http://schemas.microsoft.com/office/drawing/2014/main" id="{51CFBAB5-EB22-FB82-5667-7C5C052686BF}"/>
              </a:ext>
            </a:extLst>
          </p:cNvPr>
          <p:cNvSpPr>
            <a:spLocks noGrp="1" noChangeArrowheads="1"/>
          </p:cNvSpPr>
          <p:nvPr>
            <p:ph type="subTitle" idx="1"/>
          </p:nvPr>
        </p:nvSpPr>
        <p:spPr>
          <a:xfrm>
            <a:off x="1949450" y="2400300"/>
            <a:ext cx="6553200" cy="1752600"/>
          </a:xfrm>
        </p:spPr>
        <p:txBody>
          <a:bodyPr/>
          <a:lstStyle/>
          <a:p>
            <a:pPr eaLnBrk="1" hangingPunct="1"/>
            <a:r>
              <a:rPr lang="en-US" altLang="en-US" dirty="0"/>
              <a:t>Comparing groups on a quantitative response (Ch. 4) </a:t>
            </a:r>
            <a:r>
              <a:rPr lang="en-US" altLang="en-US" dirty="0" err="1"/>
              <a:t>cont</a:t>
            </a:r>
            <a:endParaRPr lang="en-US" altLang="en-US" dirty="0"/>
          </a:p>
        </p:txBody>
      </p:sp>
      <p:pic>
        <p:nvPicPr>
          <p:cNvPr id="3" name="Picture 2">
            <a:extLst>
              <a:ext uri="{FF2B5EF4-FFF2-40B4-BE49-F238E27FC236}">
                <a16:creationId xmlns:a16="http://schemas.microsoft.com/office/drawing/2014/main" id="{E7BCACE9-AAB4-7725-3D57-1F63C1E6F0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593859"/>
            <a:ext cx="3417936" cy="2870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1709B4F6-0672-4D88-9894-4446CF65013E}"/>
              </a:ext>
            </a:extLst>
          </p:cNvPr>
          <p:cNvSpPr>
            <a:spLocks noGrp="1"/>
          </p:cNvSpPr>
          <p:nvPr>
            <p:ph type="title"/>
          </p:nvPr>
        </p:nvSpPr>
        <p:spPr/>
        <p:txBody>
          <a:bodyPr/>
          <a:lstStyle/>
          <a:p>
            <a:r>
              <a:rPr lang="en-US" altLang="en-US" dirty="0"/>
              <a:t>Bootstrapping</a:t>
            </a:r>
          </a:p>
        </p:txBody>
      </p:sp>
      <p:sp>
        <p:nvSpPr>
          <p:cNvPr id="8195" name="Content Placeholder 2">
            <a:extLst>
              <a:ext uri="{FF2B5EF4-FFF2-40B4-BE49-F238E27FC236}">
                <a16:creationId xmlns:a16="http://schemas.microsoft.com/office/drawing/2014/main" id="{8183E03B-5709-45D5-B273-7E385CAB26B1}"/>
              </a:ext>
            </a:extLst>
          </p:cNvPr>
          <p:cNvSpPr>
            <a:spLocks noGrp="1"/>
          </p:cNvSpPr>
          <p:nvPr>
            <p:ph idx="1"/>
          </p:nvPr>
        </p:nvSpPr>
        <p:spPr/>
        <p:txBody>
          <a:bodyPr/>
          <a:lstStyle/>
          <a:p>
            <a:r>
              <a:rPr lang="en-US" altLang="en-US" dirty="0"/>
              <a:t>NBA Salaries: We generated many random samples from finite populations and looked at the distribution of the </a:t>
            </a:r>
            <a:r>
              <a:rPr lang="en-US" altLang="en-US" i="1" dirty="0"/>
              <a:t>t</a:t>
            </a:r>
            <a:r>
              <a:rPr lang="en-US" altLang="en-US" dirty="0"/>
              <a:t>-statistic.</a:t>
            </a:r>
          </a:p>
          <a:p>
            <a:r>
              <a:rPr lang="en-US" altLang="en-US" dirty="0"/>
              <a:t>If we don’t have populations, we can take random samples </a:t>
            </a:r>
            <a:r>
              <a:rPr lang="en-US" altLang="en-US" i="1" dirty="0"/>
              <a:t>with replacement</a:t>
            </a:r>
            <a:r>
              <a:rPr lang="en-US" altLang="en-US" dirty="0"/>
              <a:t> from the sample(s) we do have</a:t>
            </a:r>
          </a:p>
          <a:p>
            <a:pPr lvl="1"/>
            <a:r>
              <a:rPr lang="en-US" altLang="en-US" dirty="0"/>
              <a:t>Pool together first (H</a:t>
            </a:r>
            <a:r>
              <a:rPr lang="en-US" altLang="en-US" baseline="-25000" dirty="0"/>
              <a:t>0</a:t>
            </a:r>
            <a:r>
              <a:rPr lang="en-US" altLang="en-US" dirty="0"/>
              <a:t> true)</a:t>
            </a:r>
          </a:p>
          <a:p>
            <a:pPr lvl="1"/>
            <a:r>
              <a:rPr lang="en-US" altLang="en-US" dirty="0"/>
              <a:t>Each sample individually (confidence interval)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F39E9B7-1B0E-C5C4-BE03-08F38BD49B89}"/>
              </a:ext>
            </a:extLst>
          </p:cNvPr>
          <p:cNvSpPr>
            <a:spLocks noGrp="1" noChangeArrowheads="1"/>
          </p:cNvSpPr>
          <p:nvPr>
            <p:ph type="title"/>
          </p:nvPr>
        </p:nvSpPr>
        <p:spPr/>
        <p:txBody>
          <a:bodyPr/>
          <a:lstStyle/>
          <a:p>
            <a:r>
              <a:rPr lang="en-US" altLang="en-US"/>
              <a:t>To Do</a:t>
            </a:r>
          </a:p>
        </p:txBody>
      </p:sp>
      <p:sp>
        <p:nvSpPr>
          <p:cNvPr id="17411" name="Content Placeholder 2">
            <a:extLst>
              <a:ext uri="{FF2B5EF4-FFF2-40B4-BE49-F238E27FC236}">
                <a16:creationId xmlns:a16="http://schemas.microsoft.com/office/drawing/2014/main" id="{6AF22637-9061-EEA2-0E45-5CCF46A61727}"/>
              </a:ext>
            </a:extLst>
          </p:cNvPr>
          <p:cNvSpPr>
            <a:spLocks noGrp="1" noChangeArrowheads="1"/>
          </p:cNvSpPr>
          <p:nvPr>
            <p:ph idx="1"/>
          </p:nvPr>
        </p:nvSpPr>
        <p:spPr/>
        <p:txBody>
          <a:bodyPr>
            <a:normAutofit/>
          </a:bodyPr>
          <a:lstStyle/>
          <a:p>
            <a:r>
              <a:rPr lang="en-US" altLang="en-US" sz="3200" dirty="0"/>
              <a:t>Submit Practice problems 4.2A and 4.2B (tonight?)</a:t>
            </a:r>
          </a:p>
          <a:p>
            <a:r>
              <a:rPr lang="en-US" altLang="en-US" sz="3200" dirty="0"/>
              <a:t>See Week 8 wrap-up</a:t>
            </a:r>
          </a:p>
          <a:p>
            <a:r>
              <a:rPr lang="en-US" altLang="en-US" sz="3200" dirty="0"/>
              <a:t>Optional (make-up) Quiz on Investigation 4.2 due Monday night </a:t>
            </a:r>
          </a:p>
          <a:p>
            <a:r>
              <a:rPr lang="en-US" altLang="en-US" sz="3200" dirty="0"/>
              <a:t>Prep-work for Tuesday: Inv 4.3 (a)-(e)</a:t>
            </a:r>
          </a:p>
          <a:p>
            <a:r>
              <a:rPr lang="en-US" altLang="en-US" sz="3200" dirty="0"/>
              <a:t>Start HW 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5CAC2C3-91B9-485F-9FB2-F4C335D9CB05}"/>
              </a:ext>
            </a:extLst>
          </p:cNvPr>
          <p:cNvSpPr>
            <a:spLocks noGrp="1"/>
          </p:cNvSpPr>
          <p:nvPr>
            <p:ph type="title"/>
          </p:nvPr>
        </p:nvSpPr>
        <p:spPr/>
        <p:txBody>
          <a:bodyPr/>
          <a:lstStyle/>
          <a:p>
            <a:r>
              <a:rPr lang="en-US" altLang="en-US" dirty="0"/>
              <a:t>Investigation 4.3</a:t>
            </a:r>
          </a:p>
        </p:txBody>
      </p:sp>
      <p:sp>
        <p:nvSpPr>
          <p:cNvPr id="11267" name="Content Placeholder 2">
            <a:extLst>
              <a:ext uri="{FF2B5EF4-FFF2-40B4-BE49-F238E27FC236}">
                <a16:creationId xmlns:a16="http://schemas.microsoft.com/office/drawing/2014/main" id="{3557CB22-B355-41EB-BA37-74E572AD7D63}"/>
              </a:ext>
            </a:extLst>
          </p:cNvPr>
          <p:cNvSpPr>
            <a:spLocks noGrp="1"/>
          </p:cNvSpPr>
          <p:nvPr>
            <p:ph idx="1"/>
          </p:nvPr>
        </p:nvSpPr>
        <p:spPr/>
        <p:txBody>
          <a:bodyPr/>
          <a:lstStyle/>
          <a:p>
            <a:r>
              <a:rPr lang="en-US" altLang="en-US" dirty="0"/>
              <a:t>Left-handedness and life expectancy</a:t>
            </a:r>
          </a:p>
          <a:p>
            <a:r>
              <a:rPr lang="en-US" altLang="en-US" dirty="0" err="1"/>
              <a:t>Coren</a:t>
            </a:r>
            <a:r>
              <a:rPr lang="en-US" altLang="en-US" dirty="0"/>
              <a:t> and Halpern (1991) found 987 records</a:t>
            </a:r>
          </a:p>
          <a:p>
            <a:pPr lvl="1"/>
            <a:r>
              <a:rPr lang="en-US" altLang="en-US" dirty="0"/>
              <a:t>Right handers: 75 years</a:t>
            </a:r>
          </a:p>
          <a:p>
            <a:pPr lvl="1"/>
            <a:r>
              <a:rPr lang="en-US" altLang="en-US" dirty="0"/>
              <a:t>Left handers: 66 years</a:t>
            </a:r>
          </a:p>
          <a:p>
            <a:r>
              <a:rPr lang="en-US" altLang="en-US" dirty="0"/>
              <a:t>Can this difference be explained by random chance (random sampling error) alone?</a:t>
            </a:r>
          </a:p>
          <a:p>
            <a:pPr lvl="1"/>
            <a:r>
              <a:rPr lang="en-US" altLang="en-US" dirty="0"/>
              <a:t>What additional information do you need to know? Why?</a:t>
            </a:r>
          </a:p>
        </p:txBody>
      </p:sp>
    </p:spTree>
    <p:extLst>
      <p:ext uri="{BB962C8B-B14F-4D97-AF65-F5344CB8AC3E}">
        <p14:creationId xmlns:p14="http://schemas.microsoft.com/office/powerpoint/2010/main" val="40836244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4233F-8F22-4596-8B13-01EF87D287EA}"/>
              </a:ext>
            </a:extLst>
          </p:cNvPr>
          <p:cNvSpPr>
            <a:spLocks noGrp="1"/>
          </p:cNvSpPr>
          <p:nvPr>
            <p:ph type="title"/>
          </p:nvPr>
        </p:nvSpPr>
        <p:spPr/>
        <p:txBody>
          <a:bodyPr/>
          <a:lstStyle/>
          <a:p>
            <a:r>
              <a:rPr lang="en-US" dirty="0"/>
              <a:t>Investigation 4.3</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C8D9F3A-2A9F-4AD0-858D-ACDFB601BF3B}"/>
                  </a:ext>
                </a:extLst>
              </p:cNvPr>
              <p:cNvSpPr>
                <a:spLocks noGrp="1"/>
              </p:cNvSpPr>
              <p:nvPr>
                <p:ph idx="1"/>
              </p:nvPr>
            </p:nvSpPr>
            <p:spPr/>
            <p:txBody>
              <a:bodyPr/>
              <a:lstStyle/>
              <a:p>
                <a:r>
                  <a:rPr lang="en-US" dirty="0"/>
                  <a:t>Hypohteses </a:t>
                </a:r>
              </a:p>
              <a:p>
                <a:pPr marL="0" indent="0">
                  <a:buNone/>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𝑙𝑒𝑓𝑡</m:t>
                            </m:r>
                          </m:sub>
                        </m:sSub>
                        <m:r>
                          <a:rPr lang="en-US" b="0" i="1" smtClean="0">
                            <a:latin typeface="Cambria Math" panose="02040503050406030204" pitchFamily="18" charset="0"/>
                          </a:rPr>
                          <m:t> − </m:t>
                        </m:r>
                        <m:r>
                          <a:rPr lang="en-US" b="0" i="1" smtClean="0">
                            <a:latin typeface="Cambria Math" panose="02040503050406030204" pitchFamily="18" charset="0"/>
                          </a:rPr>
                          <m:t>𝜇</m:t>
                        </m:r>
                      </m:e>
                      <m:sub>
                        <m:r>
                          <a:rPr lang="en-US" b="0" i="1" smtClean="0">
                            <a:latin typeface="Cambria Math" panose="02040503050406030204" pitchFamily="18" charset="0"/>
                          </a:rPr>
                          <m:t>𝑟𝑖𝑔h𝑡</m:t>
                        </m:r>
                      </m:sub>
                    </m:sSub>
                  </m:oMath>
                </a14:m>
                <a:r>
                  <a:rPr lang="en-US" dirty="0"/>
                  <a:t>= 0 (no association between handedness and </a:t>
                </a:r>
                <a:r>
                  <a:rPr lang="en-US"/>
                  <a:t>life expectancy)</a:t>
                </a:r>
                <a:endParaRPr lang="en-US" dirty="0"/>
              </a:p>
              <a:p>
                <a:pPr marL="0" indent="0">
                  <a:buNone/>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𝑎</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𝑙𝑒𝑓𝑡</m:t>
                            </m:r>
                          </m:sub>
                        </m:sSub>
                        <m:r>
                          <a:rPr lang="en-US" b="0" i="1" smtClean="0">
                            <a:latin typeface="Cambria Math" panose="02040503050406030204" pitchFamily="18" charset="0"/>
                          </a:rPr>
                          <m:t> − </m:t>
                        </m:r>
                        <m:r>
                          <a:rPr lang="en-US" b="0" i="1" smtClean="0">
                            <a:latin typeface="Cambria Math" panose="02040503050406030204" pitchFamily="18" charset="0"/>
                          </a:rPr>
                          <m:t>𝜇</m:t>
                        </m:r>
                      </m:e>
                      <m:sub>
                        <m:r>
                          <a:rPr lang="en-US" b="0" i="1" smtClean="0">
                            <a:latin typeface="Cambria Math" panose="02040503050406030204" pitchFamily="18" charset="0"/>
                          </a:rPr>
                          <m:t>𝑟𝑖𝑔h𝑡</m:t>
                        </m:r>
                      </m:sub>
                    </m:sSub>
                    <m:r>
                      <a:rPr lang="en-US" b="0" i="0" smtClean="0">
                        <a:latin typeface="Cambria Math" panose="02040503050406030204" pitchFamily="18" charset="0"/>
                      </a:rPr>
                      <m:t>&lt;</m:t>
                    </m:r>
                  </m:oMath>
                </a14:m>
                <a:r>
                  <a:rPr lang="en-US" dirty="0"/>
                  <a:t> 0</a:t>
                </a:r>
              </a:p>
              <a:p>
                <a:pPr marL="0" indent="0">
                  <a:buNone/>
                </a:pPr>
                <a:endParaRPr lang="en-US" dirty="0"/>
              </a:p>
              <a:p>
                <a:r>
                  <a:rPr lang="en-US" dirty="0"/>
                  <a:t>Note: ignoring distinction between “means are the same” and “distributions are the same”</a:t>
                </a:r>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4C8D9F3A-2A9F-4AD0-858D-ACDFB601BF3B}"/>
                  </a:ext>
                </a:extLst>
              </p:cNvPr>
              <p:cNvSpPr>
                <a:spLocks noGrp="1" noRot="1" noChangeAspect="1" noMove="1" noResize="1" noEditPoints="1" noAdjustHandles="1" noChangeArrowheads="1" noChangeShapeType="1" noTextEdit="1"/>
              </p:cNvSpPr>
              <p:nvPr>
                <p:ph idx="1"/>
              </p:nvPr>
            </p:nvSpPr>
            <p:spPr>
              <a:blipFill>
                <a:blip r:embed="rId2"/>
                <a:stretch>
                  <a:fillRect l="-1704" t="-1750"/>
                </a:stretch>
              </a:blipFill>
            </p:spPr>
            <p:txBody>
              <a:bodyPr/>
              <a:lstStyle/>
              <a:p>
                <a:r>
                  <a:rPr lang="en-US">
                    <a:noFill/>
                  </a:rPr>
                  <a:t> </a:t>
                </a:r>
              </a:p>
            </p:txBody>
          </p:sp>
        </mc:Fallback>
      </mc:AlternateContent>
    </p:spTree>
    <p:extLst>
      <p:ext uri="{BB962C8B-B14F-4D97-AF65-F5344CB8AC3E}">
        <p14:creationId xmlns:p14="http://schemas.microsoft.com/office/powerpoint/2010/main" val="796846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83BBED1-0E3C-4BA7-84AD-036CCFC1FFA9}"/>
              </a:ext>
            </a:extLst>
          </p:cNvPr>
          <p:cNvSpPr>
            <a:spLocks noGrp="1"/>
          </p:cNvSpPr>
          <p:nvPr>
            <p:ph type="title"/>
          </p:nvPr>
        </p:nvSpPr>
        <p:spPr/>
        <p:txBody>
          <a:bodyPr/>
          <a:lstStyle/>
          <a:p>
            <a:r>
              <a:rPr lang="en-US" altLang="en-US"/>
              <a:t>Investigation 4.3</a:t>
            </a:r>
          </a:p>
        </p:txBody>
      </p:sp>
      <p:sp>
        <p:nvSpPr>
          <p:cNvPr id="13315" name="Content Placeholder 2">
            <a:extLst>
              <a:ext uri="{FF2B5EF4-FFF2-40B4-BE49-F238E27FC236}">
                <a16:creationId xmlns:a16="http://schemas.microsoft.com/office/drawing/2014/main" id="{E9A59C16-167A-4945-B362-57E98F8778F2}"/>
              </a:ext>
            </a:extLst>
          </p:cNvPr>
          <p:cNvSpPr>
            <a:spLocks noGrp="1"/>
          </p:cNvSpPr>
          <p:nvPr>
            <p:ph idx="1"/>
          </p:nvPr>
        </p:nvSpPr>
        <p:spPr/>
        <p:txBody>
          <a:bodyPr/>
          <a:lstStyle/>
          <a:p>
            <a:endParaRPr lang="en-US" altLang="en-US"/>
          </a:p>
        </p:txBody>
      </p:sp>
      <p:pic>
        <p:nvPicPr>
          <p:cNvPr id="13316" name="Picture 3">
            <a:extLst>
              <a:ext uri="{FF2B5EF4-FFF2-40B4-BE49-F238E27FC236}">
                <a16:creationId xmlns:a16="http://schemas.microsoft.com/office/drawing/2014/main" id="{5A9E9B3C-0B52-4F05-B5F4-BC80167971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8763" y="2392363"/>
            <a:ext cx="8626475" cy="373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CFE690E8-9F68-48B9-8B2A-B2EB89EAC416}"/>
              </a:ext>
            </a:extLst>
          </p:cNvPr>
          <p:cNvSpPr/>
          <p:nvPr/>
        </p:nvSpPr>
        <p:spPr>
          <a:xfrm>
            <a:off x="258763" y="3733800"/>
            <a:ext cx="8504237" cy="228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03A0F834-D3F6-42C7-8314-B10F692E75BA}"/>
              </a:ext>
            </a:extLst>
          </p:cNvPr>
          <p:cNvSpPr/>
          <p:nvPr/>
        </p:nvSpPr>
        <p:spPr>
          <a:xfrm>
            <a:off x="258763" y="4267200"/>
            <a:ext cx="8428037"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6">
            <a:extLst>
              <a:ext uri="{FF2B5EF4-FFF2-40B4-BE49-F238E27FC236}">
                <a16:creationId xmlns:a16="http://schemas.microsoft.com/office/drawing/2014/main" id="{168FB02F-1469-45C7-AA64-0778CFC0CE74}"/>
              </a:ext>
            </a:extLst>
          </p:cNvPr>
          <p:cNvSpPr/>
          <p:nvPr/>
        </p:nvSpPr>
        <p:spPr>
          <a:xfrm>
            <a:off x="258763" y="4876800"/>
            <a:ext cx="8504237" cy="1254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ounded Rectangle 7">
            <a:extLst>
              <a:ext uri="{FF2B5EF4-FFF2-40B4-BE49-F238E27FC236}">
                <a16:creationId xmlns:a16="http://schemas.microsoft.com/office/drawing/2014/main" id="{5789FF2B-F930-447F-87D3-AECEFD7A0CFD}"/>
              </a:ext>
            </a:extLst>
          </p:cNvPr>
          <p:cNvSpPr/>
          <p:nvPr/>
        </p:nvSpPr>
        <p:spPr>
          <a:xfrm>
            <a:off x="228600" y="2392363"/>
            <a:ext cx="8732838" cy="3738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a:extLst>
              <a:ext uri="{FF2B5EF4-FFF2-40B4-BE49-F238E27FC236}">
                <a16:creationId xmlns:a16="http://schemas.microsoft.com/office/drawing/2014/main" id="{C2698F32-B774-4F51-9A4F-601F1C5DE5CF}"/>
              </a:ext>
            </a:extLst>
          </p:cNvPr>
          <p:cNvSpPr/>
          <p:nvPr/>
        </p:nvSpPr>
        <p:spPr>
          <a:xfrm>
            <a:off x="228600" y="5486400"/>
            <a:ext cx="8732838" cy="644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2116412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D9FEA5D-7998-42E7-B63A-A27E81B118C8}"/>
              </a:ext>
            </a:extLst>
          </p:cNvPr>
          <p:cNvSpPr>
            <a:spLocks noGrp="1"/>
          </p:cNvSpPr>
          <p:nvPr>
            <p:ph type="title"/>
          </p:nvPr>
        </p:nvSpPr>
        <p:spPr/>
        <p:txBody>
          <a:bodyPr/>
          <a:lstStyle/>
          <a:p>
            <a:r>
              <a:rPr lang="en-US" altLang="en-US"/>
              <a:t>Investigation 4.3</a:t>
            </a:r>
          </a:p>
        </p:txBody>
      </p:sp>
      <p:sp>
        <p:nvSpPr>
          <p:cNvPr id="3" name="Content Placeholder 2">
            <a:extLst>
              <a:ext uri="{FF2B5EF4-FFF2-40B4-BE49-F238E27FC236}">
                <a16:creationId xmlns:a16="http://schemas.microsoft.com/office/drawing/2014/main" id="{37D53CCC-3C83-49D4-AF4C-259C332865DE}"/>
              </a:ext>
            </a:extLst>
          </p:cNvPr>
          <p:cNvSpPr>
            <a:spLocks noGrp="1"/>
          </p:cNvSpPr>
          <p:nvPr>
            <p:ph idx="1"/>
          </p:nvPr>
        </p:nvSpPr>
        <p:spPr/>
        <p:txBody>
          <a:bodyPr/>
          <a:lstStyle/>
          <a:p>
            <a:pPr>
              <a:defRPr/>
            </a:pPr>
            <a:r>
              <a:rPr lang="en-US" dirty="0"/>
              <a:t>t-statistic = -5.66, p-value &lt; .0001</a:t>
            </a:r>
          </a:p>
          <a:p>
            <a:pPr lvl="1">
              <a:defRPr/>
            </a:pPr>
            <a:r>
              <a:rPr lang="en-US" dirty="0"/>
              <a:t>Less than 1 in 1000 (pairs of) random samples from right/left handed populations would give us a difference in sample means at least this large (</a:t>
            </a:r>
            <a:r>
              <a:rPr lang="en-US" u="sng" dirty="0"/>
              <a:t>&gt;</a:t>
            </a:r>
            <a:r>
              <a:rPr lang="en-US" dirty="0"/>
              <a:t> 9 years) if the population means were actually equal</a:t>
            </a:r>
          </a:p>
          <a:p>
            <a:pPr>
              <a:defRPr/>
            </a:pPr>
            <a:r>
              <a:rPr lang="en-US" dirty="0"/>
              <a:t>95% CI: (-12.15, -5.85)</a:t>
            </a:r>
          </a:p>
          <a:p>
            <a:pPr lvl="1">
              <a:defRPr/>
            </a:pPr>
            <a:r>
              <a:rPr lang="en-US" dirty="0"/>
              <a:t>I’m 95% confident that the mean age of death for the population of right handers is between 5.85 and 12.15 years larger than the mean age of death for the population of left handers</a:t>
            </a:r>
          </a:p>
          <a:p>
            <a:pPr marL="0" indent="0">
              <a:buFont typeface="Wingdings" panose="05000000000000000000" pitchFamily="2" charset="2"/>
              <a:buNone/>
              <a:defRPr/>
            </a:pPr>
            <a:endParaRPr lang="en-US" dirty="0"/>
          </a:p>
        </p:txBody>
      </p:sp>
    </p:spTree>
    <p:extLst>
      <p:ext uri="{BB962C8B-B14F-4D97-AF65-F5344CB8AC3E}">
        <p14:creationId xmlns:p14="http://schemas.microsoft.com/office/powerpoint/2010/main" val="17133844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F455-836B-E923-2304-EEDFF7FA628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1ED8470E-1404-050F-E982-D2B4E7FEC9F2}"/>
              </a:ext>
            </a:extLst>
          </p:cNvPr>
          <p:cNvSpPr>
            <a:spLocks noGrp="1"/>
          </p:cNvSpPr>
          <p:nvPr>
            <p:ph idx="1"/>
          </p:nvPr>
        </p:nvSpPr>
        <p:spPr/>
        <p:txBody>
          <a:bodyPr/>
          <a:lstStyle/>
          <a:p>
            <a:r>
              <a:rPr lang="en-US" dirty="0"/>
              <a:t>Today:</a:t>
            </a:r>
          </a:p>
          <a:p>
            <a:pPr lvl="1"/>
            <a:r>
              <a:rPr lang="en-US" dirty="0"/>
              <a:t>Finish 4.2, Practice questions </a:t>
            </a:r>
          </a:p>
          <a:p>
            <a:pPr lvl="2"/>
            <a:r>
              <a:rPr lang="en-US" dirty="0"/>
              <a:t>I did update PQ 4.2A last night (not the one from text)</a:t>
            </a:r>
          </a:p>
          <a:p>
            <a:pPr lvl="2"/>
            <a:r>
              <a:rPr lang="en-US" dirty="0"/>
              <a:t>PQ 4.2B = PP 4.2B from the text</a:t>
            </a:r>
          </a:p>
          <a:p>
            <a:r>
              <a:rPr lang="en-US" dirty="0"/>
              <a:t>No office hour today?</a:t>
            </a:r>
          </a:p>
          <a:p>
            <a:r>
              <a:rPr lang="en-US" dirty="0"/>
              <a:t>Optional Quiz on Monday</a:t>
            </a:r>
          </a:p>
          <a:p>
            <a:pPr lvl="1"/>
            <a:r>
              <a:rPr lang="en-US" dirty="0"/>
              <a:t>Inv 4.2 material, two-sample t-test</a:t>
            </a:r>
          </a:p>
          <a:p>
            <a:r>
              <a:rPr lang="en-US" dirty="0"/>
              <a:t>HW 7 posted</a:t>
            </a:r>
          </a:p>
          <a:p>
            <a:r>
              <a:rPr lang="en-US" dirty="0"/>
              <a:t>Prep work for Tuesday: Inv 4.3 (a)-(e)</a:t>
            </a:r>
          </a:p>
        </p:txBody>
      </p:sp>
    </p:spTree>
    <p:extLst>
      <p:ext uri="{BB962C8B-B14F-4D97-AF65-F5344CB8AC3E}">
        <p14:creationId xmlns:p14="http://schemas.microsoft.com/office/powerpoint/2010/main" val="139541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C08F08-1711-CA5D-C75A-40AEBD37985F}"/>
              </a:ext>
            </a:extLst>
          </p:cNvPr>
          <p:cNvSpPr>
            <a:spLocks noGrp="1"/>
          </p:cNvSpPr>
          <p:nvPr>
            <p:ph type="title"/>
          </p:nvPr>
        </p:nvSpPr>
        <p:spPr/>
        <p:txBody>
          <a:bodyPr/>
          <a:lstStyle/>
          <a:p>
            <a:r>
              <a:rPr lang="en-US" dirty="0"/>
              <a:t>Last Time</a:t>
            </a:r>
          </a:p>
        </p:txBody>
      </p:sp>
      <p:sp>
        <p:nvSpPr>
          <p:cNvPr id="6" name="Content Placeholder 5">
            <a:extLst>
              <a:ext uri="{FF2B5EF4-FFF2-40B4-BE49-F238E27FC236}">
                <a16:creationId xmlns:a16="http://schemas.microsoft.com/office/drawing/2014/main" id="{BCFF4027-0E3E-9F31-D7CB-2C85C6BCDDB0}"/>
              </a:ext>
            </a:extLst>
          </p:cNvPr>
          <p:cNvSpPr>
            <a:spLocks noGrp="1"/>
          </p:cNvSpPr>
          <p:nvPr>
            <p:ph idx="1"/>
          </p:nvPr>
        </p:nvSpPr>
        <p:spPr/>
        <p:txBody>
          <a:bodyPr/>
          <a:lstStyle/>
          <a:p>
            <a:r>
              <a:rPr lang="en-US" dirty="0"/>
              <a:t>Technology detour: Graphical and Numerical summaries for comparing two (or more) groups on a quantitative response</a:t>
            </a:r>
          </a:p>
          <a:p>
            <a:pPr lvl="1"/>
            <a:r>
              <a:rPr lang="en-US" dirty="0"/>
              <a:t>Stacked vs. Unstacked data</a:t>
            </a:r>
          </a:p>
        </p:txBody>
      </p:sp>
      <p:pic>
        <p:nvPicPr>
          <p:cNvPr id="2" name="Picture 1">
            <a:extLst>
              <a:ext uri="{FF2B5EF4-FFF2-40B4-BE49-F238E27FC236}">
                <a16:creationId xmlns:a16="http://schemas.microsoft.com/office/drawing/2014/main" id="{BF887B6D-B958-F4C1-25B7-C166EBD0B367}"/>
              </a:ext>
            </a:extLst>
          </p:cNvPr>
          <p:cNvPicPr>
            <a:picLocks noChangeAspect="1"/>
          </p:cNvPicPr>
          <p:nvPr/>
        </p:nvPicPr>
        <p:blipFill>
          <a:blip r:embed="rId2"/>
          <a:stretch>
            <a:fillRect/>
          </a:stretch>
        </p:blipFill>
        <p:spPr>
          <a:xfrm>
            <a:off x="3657600" y="3752231"/>
            <a:ext cx="952500" cy="590550"/>
          </a:xfrm>
          <a:prstGeom prst="rect">
            <a:avLst/>
          </a:prstGeom>
        </p:spPr>
      </p:pic>
      <p:pic>
        <p:nvPicPr>
          <p:cNvPr id="3" name="Picture 2">
            <a:extLst>
              <a:ext uri="{FF2B5EF4-FFF2-40B4-BE49-F238E27FC236}">
                <a16:creationId xmlns:a16="http://schemas.microsoft.com/office/drawing/2014/main" id="{AF87AE61-4416-839F-8204-7D62375DE778}"/>
              </a:ext>
            </a:extLst>
          </p:cNvPr>
          <p:cNvPicPr>
            <a:picLocks noChangeAspect="1"/>
          </p:cNvPicPr>
          <p:nvPr/>
        </p:nvPicPr>
        <p:blipFill>
          <a:blip r:embed="rId3"/>
          <a:stretch>
            <a:fillRect/>
          </a:stretch>
        </p:blipFill>
        <p:spPr>
          <a:xfrm>
            <a:off x="1143000" y="3714750"/>
            <a:ext cx="981075" cy="914400"/>
          </a:xfrm>
          <a:prstGeom prst="rect">
            <a:avLst/>
          </a:prstGeom>
        </p:spPr>
      </p:pic>
    </p:spTree>
    <p:extLst>
      <p:ext uri="{BB962C8B-B14F-4D97-AF65-F5344CB8AC3E}">
        <p14:creationId xmlns:p14="http://schemas.microsoft.com/office/powerpoint/2010/main" val="417643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0CF664E-381B-E192-D535-070650A85F36}"/>
              </a:ext>
            </a:extLst>
          </p:cNvPr>
          <p:cNvSpPr>
            <a:spLocks noGrp="1" noChangeArrowheads="1"/>
          </p:cNvSpPr>
          <p:nvPr>
            <p:ph type="title"/>
          </p:nvPr>
        </p:nvSpPr>
        <p:spPr/>
        <p:txBody>
          <a:bodyPr/>
          <a:lstStyle/>
          <a:p>
            <a:r>
              <a:rPr lang="en-US" altLang="en-US" dirty="0"/>
              <a:t>Last Time: Central Limit Theorem</a:t>
            </a:r>
          </a:p>
        </p:txBody>
      </p:sp>
      <mc:AlternateContent xmlns:mc="http://schemas.openxmlformats.org/markup-compatibility/2006" xmlns:a14="http://schemas.microsoft.com/office/drawing/2010/main">
        <mc:Choice Requires="a14">
          <p:sp>
            <p:nvSpPr>
              <p:cNvPr id="11267" name="Content Placeholder 2">
                <a:extLst>
                  <a:ext uri="{FF2B5EF4-FFF2-40B4-BE49-F238E27FC236}">
                    <a16:creationId xmlns:a16="http://schemas.microsoft.com/office/drawing/2014/main" id="{6772D306-21B9-9038-9E38-A7899320D40A}"/>
                  </a:ext>
                </a:extLst>
              </p:cNvPr>
              <p:cNvSpPr>
                <a:spLocks noGrp="1" noChangeArrowheads="1"/>
              </p:cNvSpPr>
              <p:nvPr>
                <p:ph idx="1"/>
              </p:nvPr>
            </p:nvSpPr>
            <p:spPr/>
            <p:txBody>
              <a:bodyPr/>
              <a:lstStyle/>
              <a:p>
                <a:endParaRPr lang="en-US" altLang="en-US" dirty="0"/>
              </a:p>
              <a:p>
                <a:endParaRPr lang="en-US" altLang="en-US" dirty="0"/>
              </a:p>
              <a:p>
                <a:endParaRPr lang="en-US" altLang="en-US" dirty="0"/>
              </a:p>
              <a:p>
                <a:r>
                  <a:rPr lang="en-US" altLang="en-US" dirty="0"/>
                  <a:t>Tells us about the sampling distribution of  </a:t>
                </a:r>
                <a14:m>
                  <m:oMath xmlns:m="http://schemas.openxmlformats.org/officeDocument/2006/math">
                    <m:sSub>
                      <m:sSubPr>
                        <m:ctrlPr>
                          <a:rPr lang="en-US" altLang="en-US" b="0" i="1" smtClean="0">
                            <a:latin typeface="Cambria Math" panose="02040503050406030204" pitchFamily="18" charset="0"/>
                          </a:rPr>
                        </m:ctrlPr>
                      </m:sSubPr>
                      <m:e>
                        <m:acc>
                          <m:accPr>
                            <m:chr m:val="̅"/>
                            <m:ctrlPr>
                              <a:rPr lang="en-US" altLang="en-US" b="0" i="1" smtClean="0">
                                <a:latin typeface="Cambria Math" panose="02040503050406030204" pitchFamily="18" charset="0"/>
                              </a:rPr>
                            </m:ctrlPr>
                          </m:accPr>
                          <m:e>
                            <m:r>
                              <a:rPr lang="en-US" altLang="en-US" b="0" i="1" smtClean="0">
                                <a:latin typeface="Cambria Math" panose="02040503050406030204" pitchFamily="18" charset="0"/>
                              </a:rPr>
                              <m:t>𝑥</m:t>
                            </m:r>
                          </m:e>
                        </m:acc>
                      </m:e>
                      <m:sub>
                        <m:r>
                          <a:rPr lang="en-US" altLang="en-US" b="0" i="1" smtClean="0">
                            <a:latin typeface="Cambria Math" panose="02040503050406030204" pitchFamily="18" charset="0"/>
                          </a:rPr>
                          <m:t>1</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acc>
                          <m:accPr>
                            <m:chr m:val="̅"/>
                            <m:ctrlPr>
                              <a:rPr lang="en-US" altLang="en-US" b="0" i="1" smtClean="0">
                                <a:latin typeface="Cambria Math" panose="02040503050406030204" pitchFamily="18" charset="0"/>
                              </a:rPr>
                            </m:ctrlPr>
                          </m:accPr>
                          <m:e>
                            <m:r>
                              <a:rPr lang="en-US" altLang="en-US" b="0" i="1" smtClean="0">
                                <a:latin typeface="Cambria Math" panose="02040503050406030204" pitchFamily="18" charset="0"/>
                              </a:rPr>
                              <m:t>𝑥</m:t>
                            </m:r>
                          </m:e>
                        </m:acc>
                      </m:e>
                      <m:sub>
                        <m:r>
                          <a:rPr lang="en-US" altLang="en-US" b="0" i="1" smtClean="0">
                            <a:latin typeface="Cambria Math" panose="02040503050406030204" pitchFamily="18" charset="0"/>
                          </a:rPr>
                          <m:t>2</m:t>
                        </m:r>
                      </m:sub>
                    </m:sSub>
                  </m:oMath>
                </a14:m>
                <a:r>
                  <a:rPr lang="en-US" altLang="en-US" dirty="0"/>
                  <a:t>, but what we really care about is the distribution of </a:t>
                </a:r>
                <a14:m>
                  <m:oMath xmlns:m="http://schemas.openxmlformats.org/officeDocument/2006/math">
                    <m:r>
                      <a:rPr lang="en-US" altLang="en-US" b="0" i="1" smtClean="0">
                        <a:latin typeface="Cambria Math" panose="02040503050406030204" pitchFamily="18" charset="0"/>
                      </a:rPr>
                      <m:t>𝑡</m:t>
                    </m:r>
                    <m:r>
                      <a:rPr lang="en-US" altLang="en-US" b="0" i="1" smtClean="0">
                        <a:latin typeface="Cambria Math" panose="02040503050406030204" pitchFamily="18" charset="0"/>
                      </a:rPr>
                      <m:t>=</m:t>
                    </m:r>
                    <m:f>
                      <m:fPr>
                        <m:ctrlPr>
                          <a:rPr lang="en-US" altLang="en-US" b="0" i="1" smtClean="0">
                            <a:latin typeface="Cambria Math" panose="02040503050406030204" pitchFamily="18" charset="0"/>
                          </a:rPr>
                        </m:ctrlPr>
                      </m:fPr>
                      <m:num>
                        <m:sSub>
                          <m:sSubPr>
                            <m:ctrlPr>
                              <a:rPr lang="en-US" altLang="en-US" b="0" i="1" smtClean="0">
                                <a:latin typeface="Cambria Math" panose="02040503050406030204" pitchFamily="18" charset="0"/>
                              </a:rPr>
                            </m:ctrlPr>
                          </m:sSubPr>
                          <m:e>
                            <m:acc>
                              <m:accPr>
                                <m:chr m:val="̅"/>
                                <m:ctrlPr>
                                  <a:rPr lang="en-US" altLang="en-US" b="0" i="1" smtClean="0">
                                    <a:latin typeface="Cambria Math" panose="02040503050406030204" pitchFamily="18" charset="0"/>
                                  </a:rPr>
                                </m:ctrlPr>
                              </m:accPr>
                              <m:e>
                                <m:r>
                                  <a:rPr lang="en-US" altLang="en-US" b="0" i="1" smtClean="0">
                                    <a:latin typeface="Cambria Math" panose="02040503050406030204" pitchFamily="18" charset="0"/>
                                  </a:rPr>
                                  <m:t>𝑥</m:t>
                                </m:r>
                              </m:e>
                            </m:acc>
                          </m:e>
                          <m:sub>
                            <m:r>
                              <a:rPr lang="en-US" altLang="en-US" b="0" i="1" smtClean="0">
                                <a:latin typeface="Cambria Math" panose="02040503050406030204" pitchFamily="18" charset="0"/>
                              </a:rPr>
                              <m:t>1</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acc>
                              <m:accPr>
                                <m:chr m:val="̅"/>
                                <m:ctrlPr>
                                  <a:rPr lang="en-US" altLang="en-US" b="0" i="1" smtClean="0">
                                    <a:latin typeface="Cambria Math" panose="02040503050406030204" pitchFamily="18" charset="0"/>
                                  </a:rPr>
                                </m:ctrlPr>
                              </m:accPr>
                              <m:e>
                                <m:r>
                                  <a:rPr lang="en-US" altLang="en-US" b="0" i="1" smtClean="0">
                                    <a:latin typeface="Cambria Math" panose="02040503050406030204" pitchFamily="18" charset="0"/>
                                  </a:rPr>
                                  <m:t>𝑥</m:t>
                                </m:r>
                              </m:e>
                            </m:acc>
                          </m:e>
                          <m:sub>
                            <m:r>
                              <a:rPr lang="en-US" altLang="en-US" b="0" i="1" smtClean="0">
                                <a:latin typeface="Cambria Math" panose="02040503050406030204" pitchFamily="18" charset="0"/>
                              </a:rPr>
                              <m:t>2</m:t>
                            </m:r>
                          </m:sub>
                        </m:sSub>
                        <m:r>
                          <a:rPr lang="en-US" altLang="en-US" b="0" i="1" smtClean="0">
                            <a:latin typeface="Cambria Math" panose="02040503050406030204" pitchFamily="18" charset="0"/>
                          </a:rPr>
                          <m:t>−</m:t>
                        </m:r>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𝛿</m:t>
                            </m:r>
                          </m:e>
                          <m:sub>
                            <m:r>
                              <a:rPr lang="en-US" altLang="en-US" b="0" i="1" smtClean="0">
                                <a:latin typeface="Cambria Math" panose="02040503050406030204" pitchFamily="18" charset="0"/>
                              </a:rPr>
                              <m:t>0</m:t>
                            </m:r>
                          </m:sub>
                        </m:sSub>
                      </m:num>
                      <m:den>
                        <m:rad>
                          <m:radPr>
                            <m:degHide m:val="on"/>
                            <m:ctrlPr>
                              <a:rPr lang="en-US" altLang="en-US" b="0" i="1" smtClean="0">
                                <a:latin typeface="Cambria Math" panose="02040503050406030204" pitchFamily="18" charset="0"/>
                              </a:rPr>
                            </m:ctrlPr>
                          </m:radPr>
                          <m:deg/>
                          <m:e>
                            <m:f>
                              <m:fPr>
                                <m:ctrlPr>
                                  <a:rPr lang="en-US" altLang="en-US" b="0" i="1" smtClean="0">
                                    <a:latin typeface="Cambria Math" panose="02040503050406030204" pitchFamily="18" charset="0"/>
                                  </a:rPr>
                                </m:ctrlPr>
                              </m:fPr>
                              <m:num>
                                <m:sSubSup>
                                  <m:sSubSupPr>
                                    <m:ctrlPr>
                                      <a:rPr lang="en-US" altLang="en-US" b="0" i="1" smtClean="0">
                                        <a:latin typeface="Cambria Math" panose="02040503050406030204" pitchFamily="18" charset="0"/>
                                      </a:rPr>
                                    </m:ctrlPr>
                                  </m:sSubSupPr>
                                  <m:e>
                                    <m:r>
                                      <a:rPr lang="en-US" altLang="en-US" b="0" i="1" smtClean="0">
                                        <a:latin typeface="Cambria Math" panose="02040503050406030204" pitchFamily="18" charset="0"/>
                                      </a:rPr>
                                      <m:t>𝑠</m:t>
                                    </m:r>
                                  </m:e>
                                  <m:sub>
                                    <m:r>
                                      <a:rPr lang="en-US" altLang="en-US" b="0" i="1" smtClean="0">
                                        <a:latin typeface="Cambria Math" panose="02040503050406030204" pitchFamily="18" charset="0"/>
                                      </a:rPr>
                                      <m:t>1</m:t>
                                    </m:r>
                                  </m:sub>
                                  <m:sup>
                                    <m:r>
                                      <a:rPr lang="en-US" altLang="en-US" b="0" i="1" smtClean="0">
                                        <a:latin typeface="Cambria Math" panose="02040503050406030204" pitchFamily="18" charset="0"/>
                                      </a:rPr>
                                      <m:t>2</m:t>
                                    </m:r>
                                  </m:sup>
                                </m:sSubSup>
                              </m:num>
                              <m:den>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𝑛</m:t>
                                    </m:r>
                                  </m:e>
                                  <m:sub>
                                    <m:r>
                                      <a:rPr lang="en-US" altLang="en-US" b="0" i="1" smtClean="0">
                                        <a:latin typeface="Cambria Math" panose="02040503050406030204" pitchFamily="18" charset="0"/>
                                      </a:rPr>
                                      <m:t>1</m:t>
                                    </m:r>
                                  </m:sub>
                                </m:sSub>
                              </m:den>
                            </m:f>
                            <m:r>
                              <a:rPr lang="en-US" altLang="en-US" b="0" i="1" smtClean="0">
                                <a:latin typeface="Cambria Math" panose="02040503050406030204" pitchFamily="18" charset="0"/>
                              </a:rPr>
                              <m:t>+</m:t>
                            </m:r>
                            <m:f>
                              <m:fPr>
                                <m:ctrlPr>
                                  <a:rPr lang="en-US" altLang="en-US" b="0" i="1" smtClean="0">
                                    <a:latin typeface="Cambria Math" panose="02040503050406030204" pitchFamily="18" charset="0"/>
                                  </a:rPr>
                                </m:ctrlPr>
                              </m:fPr>
                              <m:num>
                                <m:sSubSup>
                                  <m:sSubSupPr>
                                    <m:ctrlPr>
                                      <a:rPr lang="en-US" altLang="en-US" b="0" i="1" smtClean="0">
                                        <a:latin typeface="Cambria Math" panose="02040503050406030204" pitchFamily="18" charset="0"/>
                                      </a:rPr>
                                    </m:ctrlPr>
                                  </m:sSubSupPr>
                                  <m:e>
                                    <m:r>
                                      <a:rPr lang="en-US" altLang="en-US" b="0" i="1" smtClean="0">
                                        <a:latin typeface="Cambria Math" panose="02040503050406030204" pitchFamily="18" charset="0"/>
                                      </a:rPr>
                                      <m:t>𝑠</m:t>
                                    </m:r>
                                  </m:e>
                                  <m:sub>
                                    <m:r>
                                      <a:rPr lang="en-US" altLang="en-US" b="0" i="1" smtClean="0">
                                        <a:latin typeface="Cambria Math" panose="02040503050406030204" pitchFamily="18" charset="0"/>
                                      </a:rPr>
                                      <m:t>2</m:t>
                                    </m:r>
                                  </m:sub>
                                  <m:sup>
                                    <m:r>
                                      <a:rPr lang="en-US" altLang="en-US" b="0" i="1" smtClean="0">
                                        <a:latin typeface="Cambria Math" panose="02040503050406030204" pitchFamily="18" charset="0"/>
                                      </a:rPr>
                                      <m:t>2</m:t>
                                    </m:r>
                                  </m:sup>
                                </m:sSubSup>
                              </m:num>
                              <m:den>
                                <m:sSub>
                                  <m:sSubPr>
                                    <m:ctrlPr>
                                      <a:rPr lang="en-US" altLang="en-US" b="0" i="1" smtClean="0">
                                        <a:latin typeface="Cambria Math" panose="02040503050406030204" pitchFamily="18" charset="0"/>
                                      </a:rPr>
                                    </m:ctrlPr>
                                  </m:sSubPr>
                                  <m:e>
                                    <m:r>
                                      <a:rPr lang="en-US" altLang="en-US" b="0" i="1" smtClean="0">
                                        <a:latin typeface="Cambria Math" panose="02040503050406030204" pitchFamily="18" charset="0"/>
                                      </a:rPr>
                                      <m:t>𝑛</m:t>
                                    </m:r>
                                  </m:e>
                                  <m:sub>
                                    <m:r>
                                      <a:rPr lang="en-US" altLang="en-US" b="0" i="1" smtClean="0">
                                        <a:latin typeface="Cambria Math" panose="02040503050406030204" pitchFamily="18" charset="0"/>
                                      </a:rPr>
                                      <m:t>2</m:t>
                                    </m:r>
                                  </m:sub>
                                </m:sSub>
                              </m:den>
                            </m:f>
                          </m:e>
                        </m:rad>
                      </m:den>
                    </m:f>
                  </m:oMath>
                </a14:m>
                <a:endParaRPr lang="en-US" altLang="en-US" dirty="0"/>
              </a:p>
            </p:txBody>
          </p:sp>
        </mc:Choice>
        <mc:Fallback xmlns="">
          <p:sp>
            <p:nvSpPr>
              <p:cNvPr id="11267" name="Content Placeholder 2">
                <a:extLst>
                  <a:ext uri="{FF2B5EF4-FFF2-40B4-BE49-F238E27FC236}">
                    <a16:creationId xmlns:a16="http://schemas.microsoft.com/office/drawing/2014/main" id="{6772D306-21B9-9038-9E38-A7899320D40A}"/>
                  </a:ext>
                </a:extLst>
              </p:cNvPr>
              <p:cNvSpPr>
                <a:spLocks noGrp="1" noRot="1" noChangeAspect="1" noMove="1" noResize="1" noEditPoints="1" noAdjustHandles="1" noChangeArrowheads="1" noChangeShapeType="1" noTextEdit="1"/>
              </p:cNvSpPr>
              <p:nvPr>
                <p:ph idx="1"/>
              </p:nvPr>
            </p:nvSpPr>
            <p:spPr>
              <a:blipFill>
                <a:blip r:embed="rId2"/>
                <a:stretch>
                  <a:fillRect l="-593"/>
                </a:stretch>
              </a:blipFill>
            </p:spPr>
            <p:txBody>
              <a:bodyPr/>
              <a:lstStyle/>
              <a:p>
                <a:r>
                  <a:rPr lang="en-US">
                    <a:noFill/>
                  </a:rPr>
                  <a:t> </a:t>
                </a:r>
              </a:p>
            </p:txBody>
          </p:sp>
        </mc:Fallback>
      </mc:AlternateContent>
      <p:pic>
        <p:nvPicPr>
          <p:cNvPr id="11268" name="Picture 4">
            <a:extLst>
              <a:ext uri="{FF2B5EF4-FFF2-40B4-BE49-F238E27FC236}">
                <a16:creationId xmlns:a16="http://schemas.microsoft.com/office/drawing/2014/main" id="{C62C791D-3921-E4E4-029D-CF349AFB4F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75" y="1295400"/>
            <a:ext cx="93059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4EEF5DC-7730-9161-3C30-68812A47B08C}"/>
              </a:ext>
            </a:extLst>
          </p:cNvPr>
          <p:cNvSpPr>
            <a:spLocks noGrp="1" noChangeArrowheads="1"/>
          </p:cNvSpPr>
          <p:nvPr>
            <p:ph type="title"/>
          </p:nvPr>
        </p:nvSpPr>
        <p:spPr/>
        <p:txBody>
          <a:bodyPr/>
          <a:lstStyle/>
          <a:p>
            <a:r>
              <a:rPr lang="en-US" altLang="en-US" dirty="0"/>
              <a:t>Last Time</a:t>
            </a:r>
          </a:p>
        </p:txBody>
      </p:sp>
      <p:sp>
        <p:nvSpPr>
          <p:cNvPr id="15363" name="Content Placeholder 2">
            <a:extLst>
              <a:ext uri="{FF2B5EF4-FFF2-40B4-BE49-F238E27FC236}">
                <a16:creationId xmlns:a16="http://schemas.microsoft.com/office/drawing/2014/main" id="{F6F58A43-7CF3-002E-7B26-7F01BA1F7D9D}"/>
              </a:ext>
            </a:extLst>
          </p:cNvPr>
          <p:cNvSpPr>
            <a:spLocks noGrp="1" noChangeArrowheads="1"/>
          </p:cNvSpPr>
          <p:nvPr>
            <p:ph idx="1"/>
          </p:nvPr>
        </p:nvSpPr>
        <p:spPr/>
        <p:txBody>
          <a:bodyPr/>
          <a:lstStyle/>
          <a:p>
            <a:r>
              <a:rPr lang="en-US" altLang="en-US" sz="2800" dirty="0"/>
              <a:t>When we use the sample standard deviations to calculate the </a:t>
            </a:r>
            <a:r>
              <a:rPr lang="en-US" altLang="en-US" sz="2800" i="1" dirty="0"/>
              <a:t>standard error</a:t>
            </a:r>
            <a:r>
              <a:rPr lang="en-US" altLang="en-US" sz="2800" dirty="0"/>
              <a:t>, the standardized statistic will often be well-modelled by a </a:t>
            </a:r>
            <a:r>
              <a:rPr lang="en-US" altLang="en-US" sz="2800" i="1" dirty="0"/>
              <a:t>t</a:t>
            </a:r>
            <a:r>
              <a:rPr lang="en-US" altLang="en-US" sz="2800" dirty="0"/>
              <a:t>-distribution</a:t>
            </a:r>
          </a:p>
        </p:txBody>
      </p:sp>
      <p:pic>
        <p:nvPicPr>
          <p:cNvPr id="4" name="Picture 3">
            <a:extLst>
              <a:ext uri="{FF2B5EF4-FFF2-40B4-BE49-F238E27FC236}">
                <a16:creationId xmlns:a16="http://schemas.microsoft.com/office/drawing/2014/main" id="{F55F5558-5A51-1FF0-0F03-0A2EC09524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5954" y="3352800"/>
            <a:ext cx="3686175"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E2A6BCDE-CC5B-435D-E7C4-67D389CD0C16}"/>
              </a:ext>
            </a:extLst>
          </p:cNvPr>
          <p:cNvSpPr txBox="1">
            <a:spLocks noChangeArrowheads="1"/>
          </p:cNvSpPr>
          <p:nvPr/>
        </p:nvSpPr>
        <p:spPr bwMode="auto">
          <a:xfrm>
            <a:off x="5140883" y="3265487"/>
            <a:ext cx="373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The appropriate degrees of freedom are a little complicated, but we’ll let the computer deal with that</a:t>
            </a:r>
          </a:p>
        </p:txBody>
      </p:sp>
      <p:pic>
        <p:nvPicPr>
          <p:cNvPr id="2" name="Picture 1">
            <a:extLst>
              <a:ext uri="{FF2B5EF4-FFF2-40B4-BE49-F238E27FC236}">
                <a16:creationId xmlns:a16="http://schemas.microsoft.com/office/drawing/2014/main" id="{5B83A94C-B759-997C-43B1-52304CAE1ED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4586287"/>
            <a:ext cx="287655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17FD-870F-4554-8F03-0FC73A609043}"/>
              </a:ext>
            </a:extLst>
          </p:cNvPr>
          <p:cNvSpPr>
            <a:spLocks noGrp="1"/>
          </p:cNvSpPr>
          <p:nvPr>
            <p:ph type="title"/>
          </p:nvPr>
        </p:nvSpPr>
        <p:spPr/>
        <p:txBody>
          <a:bodyPr/>
          <a:lstStyle/>
          <a:p>
            <a:r>
              <a:rPr lang="en-US" dirty="0"/>
              <a:t>Two-sample </a:t>
            </a:r>
            <a:r>
              <a:rPr lang="en-US" i="1" dirty="0"/>
              <a:t>t</a:t>
            </a:r>
            <a:r>
              <a:rPr lang="en-US" dirty="0"/>
              <a:t> procedures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C9F4EE9-D04C-448D-AE49-EA303E0ED952}"/>
                  </a:ext>
                </a:extLst>
              </p:cNvPr>
              <p:cNvSpPr>
                <a:spLocks noGrp="1"/>
              </p:cNvSpPr>
              <p:nvPr>
                <p:ph idx="1"/>
              </p:nvPr>
            </p:nvSpPr>
            <p:spPr/>
            <p:txBody>
              <a:bodyPr>
                <a:normAutofit fontScale="92500" lnSpcReduction="20000"/>
              </a:bodyPr>
              <a:lstStyle/>
              <a:p>
                <a:r>
                  <a:rPr lang="en-US" dirty="0"/>
                  <a:t>Validity conditions for </a:t>
                </a:r>
                <a:r>
                  <a:rPr lang="en-US" i="1" dirty="0"/>
                  <a:t>t</a:t>
                </a:r>
                <a:r>
                  <a:rPr lang="en-US" dirty="0"/>
                  <a:t> procedures</a:t>
                </a:r>
              </a:p>
              <a:p>
                <a:pPr lvl="1"/>
                <a:r>
                  <a:rPr lang="en-US" dirty="0"/>
                  <a:t>Large populations</a:t>
                </a:r>
              </a:p>
              <a:p>
                <a:pPr lvl="1"/>
                <a:r>
                  <a:rPr lang="en-US" dirty="0"/>
                  <a:t>Normal populations or Large sample sizes (~both at least 20, preferable if similar shape)</a:t>
                </a:r>
              </a:p>
              <a:p>
                <a:r>
                  <a:rPr lang="en-US" dirty="0"/>
                  <a:t>Two-sample </a:t>
                </a:r>
                <a:r>
                  <a:rPr lang="en-US" i="1" dirty="0"/>
                  <a:t>t</a:t>
                </a:r>
                <a:r>
                  <a:rPr lang="en-US" dirty="0"/>
                  <a:t>-test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𝛿</m:t>
                        </m:r>
                      </m:e>
                      <m:sub>
                        <m:r>
                          <a:rPr lang="en-US" b="0" i="1" smtClean="0">
                            <a:latin typeface="Cambria Math" panose="02040503050406030204" pitchFamily="18" charset="0"/>
                          </a:rPr>
                          <m:t>0</m:t>
                        </m:r>
                      </m:sub>
                    </m:sSub>
                  </m:oMath>
                </a14:m>
                <a:r>
                  <a:rPr lang="en-US" dirty="0"/>
                  <a:t>)</a:t>
                </a:r>
              </a:p>
              <a:p>
                <a:pPr marL="327025" lvl="1" indent="0">
                  <a:buNone/>
                </a:pPr>
                <a14:m>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𝛿</m:t>
                            </m:r>
                          </m:e>
                          <m:sub>
                            <m:r>
                              <a:rPr lang="en-US" b="0" i="1" smtClean="0">
                                <a:latin typeface="Cambria Math" panose="02040503050406030204" pitchFamily="18" charset="0"/>
                              </a:rPr>
                              <m:t>0</m:t>
                            </m:r>
                          </m:sub>
                        </m:sSub>
                      </m:num>
                      <m:den>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1</m:t>
                                    </m:r>
                                  </m:sub>
                                  <m:sup>
                                    <m:r>
                                      <a:rPr lang="en-US" b="0" i="1" smtClean="0">
                                        <a:latin typeface="Cambria Math" panose="02040503050406030204" pitchFamily="18" charset="0"/>
                                      </a:rPr>
                                      <m:t>2</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2</m:t>
                                    </m:r>
                                  </m:sub>
                                  <m:sup>
                                    <m:r>
                                      <a:rPr lang="en-US" b="0" i="1" smtClean="0">
                                        <a:latin typeface="Cambria Math" panose="02040503050406030204" pitchFamily="18" charset="0"/>
                                      </a:rPr>
                                      <m:t>2</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den>
                            </m:f>
                          </m:e>
                        </m:rad>
                      </m:den>
                    </m:f>
                  </m:oMath>
                </a14:m>
                <a:r>
                  <a:rPr lang="en-US" dirty="0"/>
                  <a:t> compare to a </a:t>
                </a:r>
                <a:r>
                  <a:rPr lang="en-US" i="1" dirty="0"/>
                  <a:t>t</a:t>
                </a:r>
                <a:r>
                  <a:rPr lang="en-US" dirty="0"/>
                  <a:t> distribution</a:t>
                </a:r>
              </a:p>
              <a:p>
                <a:r>
                  <a:rPr lang="en-US" dirty="0"/>
                  <a:t>Two-sample </a:t>
                </a:r>
                <a:r>
                  <a:rPr lang="en-US" i="1" dirty="0"/>
                  <a:t>t</a:t>
                </a:r>
                <a:r>
                  <a:rPr lang="en-US" dirty="0"/>
                  <a:t>-interval</a:t>
                </a:r>
              </a:p>
              <a:p>
                <a:pPr marL="327025" lvl="1" indent="0">
                  <a:buNone/>
                </a:pPr>
                <a14:m>
                  <m:oMath xmlns:m="http://schemas.openxmlformats.org/officeDocument/2006/math">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sub>
                        <m:r>
                          <a:rPr lang="en-US" b="0" i="1" smtClean="0">
                            <a:latin typeface="Cambria Math" panose="02040503050406030204" pitchFamily="18" charset="0"/>
                          </a:rPr>
                          <m:t>2</m:t>
                        </m:r>
                      </m:sub>
                    </m:sSub>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m:t>
                        </m:r>
                      </m:sup>
                    </m:sSup>
                  </m:oMath>
                </a14:m>
                <a:r>
                  <a:rPr lang="en-US" b="0" dirty="0"/>
                  <a:t> </a:t>
                </a:r>
                <a14:m>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1</m:t>
                                </m:r>
                              </m:sub>
                              <m:sup>
                                <m:r>
                                  <a:rPr lang="en-US" b="0" i="1" smtClean="0">
                                    <a:latin typeface="Cambria Math" panose="02040503050406030204" pitchFamily="18" charset="0"/>
                                  </a:rPr>
                                  <m:t>2</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𝑠</m:t>
                                </m:r>
                              </m:e>
                              <m:sub>
                                <m:r>
                                  <a:rPr lang="en-US" b="0" i="1" smtClean="0">
                                    <a:latin typeface="Cambria Math" panose="02040503050406030204" pitchFamily="18" charset="0"/>
                                  </a:rPr>
                                  <m:t>2</m:t>
                                </m:r>
                              </m:sub>
                              <m:sup>
                                <m:r>
                                  <a:rPr lang="en-US" b="0" i="1" smtClean="0">
                                    <a:latin typeface="Cambria Math" panose="02040503050406030204" pitchFamily="18" charset="0"/>
                                  </a:rPr>
                                  <m:t>2</m:t>
                                </m:r>
                              </m:sup>
                            </m:sSubSup>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2</m:t>
                                </m:r>
                              </m:sub>
                            </m:sSub>
                          </m:den>
                        </m:f>
                      </m:e>
                    </m:rad>
                  </m:oMath>
                </a14:m>
                <a:endParaRPr lang="en-US" dirty="0"/>
              </a:p>
            </p:txBody>
          </p:sp>
        </mc:Choice>
        <mc:Fallback>
          <p:sp>
            <p:nvSpPr>
              <p:cNvPr id="3" name="Content Placeholder 2">
                <a:extLst>
                  <a:ext uri="{FF2B5EF4-FFF2-40B4-BE49-F238E27FC236}">
                    <a16:creationId xmlns:a16="http://schemas.microsoft.com/office/drawing/2014/main" id="{4C9F4EE9-D04C-448D-AE49-EA303E0ED952}"/>
                  </a:ext>
                </a:extLst>
              </p:cNvPr>
              <p:cNvSpPr>
                <a:spLocks noGrp="1" noRot="1" noChangeAspect="1" noMove="1" noResize="1" noEditPoints="1" noAdjustHandles="1" noChangeArrowheads="1" noChangeShapeType="1" noTextEdit="1"/>
              </p:cNvSpPr>
              <p:nvPr>
                <p:ph idx="1"/>
              </p:nvPr>
            </p:nvSpPr>
            <p:spPr>
              <a:blipFill>
                <a:blip r:embed="rId2"/>
                <a:stretch>
                  <a:fillRect l="-444" t="-3365"/>
                </a:stretch>
              </a:blipFill>
            </p:spPr>
            <p:txBody>
              <a:bodyPr/>
              <a:lstStyle/>
              <a:p>
                <a:r>
                  <a:rPr lang="en-US">
                    <a:noFill/>
                  </a:rPr>
                  <a:t> </a:t>
                </a:r>
              </a:p>
            </p:txBody>
          </p:sp>
        </mc:Fallback>
      </mc:AlternateContent>
    </p:spTree>
    <p:extLst>
      <p:ext uri="{BB962C8B-B14F-4D97-AF65-F5344CB8AC3E}">
        <p14:creationId xmlns:p14="http://schemas.microsoft.com/office/powerpoint/2010/main" val="154963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11CF8B7-7F11-7854-37F9-43531707281F}"/>
              </a:ext>
            </a:extLst>
          </p:cNvPr>
          <p:cNvSpPr>
            <a:spLocks noGrp="1" noChangeArrowheads="1"/>
          </p:cNvSpPr>
          <p:nvPr>
            <p:ph type="title"/>
          </p:nvPr>
        </p:nvSpPr>
        <p:spPr/>
        <p:txBody>
          <a:bodyPr/>
          <a:lstStyle/>
          <a:p>
            <a:r>
              <a:rPr lang="en-US" altLang="en-US" dirty="0"/>
              <a:t>Technology Options</a:t>
            </a:r>
          </a:p>
        </p:txBody>
      </p:sp>
      <p:sp>
        <p:nvSpPr>
          <p:cNvPr id="16387" name="Content Placeholder 2">
            <a:extLst>
              <a:ext uri="{FF2B5EF4-FFF2-40B4-BE49-F238E27FC236}">
                <a16:creationId xmlns:a16="http://schemas.microsoft.com/office/drawing/2014/main" id="{FFC6DE74-BE32-DBA1-F78F-C07E9A2C0321}"/>
              </a:ext>
            </a:extLst>
          </p:cNvPr>
          <p:cNvSpPr>
            <a:spLocks noGrp="1" noChangeArrowheads="1"/>
          </p:cNvSpPr>
          <p:nvPr>
            <p:ph idx="1"/>
          </p:nvPr>
        </p:nvSpPr>
        <p:spPr/>
        <p:txBody>
          <a:bodyPr/>
          <a:lstStyle/>
          <a:p>
            <a:r>
              <a:rPr lang="en-US" altLang="en-US" dirty="0"/>
              <a:t>Theory-based Inference applet</a:t>
            </a:r>
          </a:p>
          <a:p>
            <a:pPr lvl="1"/>
            <a:r>
              <a:rPr lang="en-US" altLang="en-US" dirty="0"/>
              <a:t>Summary data </a:t>
            </a:r>
          </a:p>
          <a:p>
            <a:pPr lvl="1"/>
            <a:r>
              <a:rPr lang="en-US" altLang="en-US" dirty="0"/>
              <a:t>Raw data (stacked vs. unstacked)</a:t>
            </a:r>
          </a:p>
          <a:p>
            <a:r>
              <a:rPr lang="en-US" altLang="en-US" dirty="0"/>
              <a:t>R</a:t>
            </a:r>
          </a:p>
          <a:p>
            <a:pPr lvl="1"/>
            <a:r>
              <a:rPr lang="en-US" altLang="en-US" dirty="0" err="1"/>
              <a:t>iscamtwosamplet</a:t>
            </a:r>
            <a:r>
              <a:rPr lang="en-US" altLang="en-US" dirty="0"/>
              <a:t> (summary data)</a:t>
            </a:r>
          </a:p>
          <a:p>
            <a:pPr lvl="1"/>
            <a:r>
              <a:rPr lang="en-US" altLang="en-US" dirty="0" err="1"/>
              <a:t>t.test</a:t>
            </a:r>
            <a:r>
              <a:rPr lang="en-US" altLang="en-US" dirty="0"/>
              <a:t>(y ~ x, alt = “”, </a:t>
            </a:r>
            <a:r>
              <a:rPr lang="en-US" altLang="en-US" dirty="0" err="1"/>
              <a:t>var.equal</a:t>
            </a:r>
            <a:r>
              <a:rPr lang="en-US" altLang="en-US" dirty="0"/>
              <a:t> = FALSE) (raw data)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3D868-E042-BAB8-8C91-8267DFC4FED5}"/>
              </a:ext>
            </a:extLst>
          </p:cNvPr>
          <p:cNvSpPr>
            <a:spLocks noGrp="1"/>
          </p:cNvSpPr>
          <p:nvPr>
            <p:ph type="title"/>
          </p:nvPr>
        </p:nvSpPr>
        <p:spPr/>
        <p:txBody>
          <a:bodyPr/>
          <a:lstStyle/>
          <a:p>
            <a:r>
              <a:rPr lang="en-US" dirty="0"/>
              <a:t>Apply to our elephant data?</a:t>
            </a:r>
          </a:p>
        </p:txBody>
      </p:sp>
      <p:sp>
        <p:nvSpPr>
          <p:cNvPr id="3" name="Content Placeholder 2">
            <a:extLst>
              <a:ext uri="{FF2B5EF4-FFF2-40B4-BE49-F238E27FC236}">
                <a16:creationId xmlns:a16="http://schemas.microsoft.com/office/drawing/2014/main" id="{558D274B-6F5F-72A6-939D-31EF10F4068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21193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E443-D6A5-4E93-A0BA-41C671E1FB6A}"/>
              </a:ext>
            </a:extLst>
          </p:cNvPr>
          <p:cNvSpPr>
            <a:spLocks noGrp="1"/>
          </p:cNvSpPr>
          <p:nvPr>
            <p:ph type="title"/>
          </p:nvPr>
        </p:nvSpPr>
        <p:spPr/>
        <p:txBody>
          <a:bodyPr/>
          <a:lstStyle/>
          <a:p>
            <a:r>
              <a:rPr lang="en-US" dirty="0"/>
              <a:t>Elephants</a:t>
            </a:r>
          </a:p>
        </p:txBody>
      </p:sp>
      <p:sp>
        <p:nvSpPr>
          <p:cNvPr id="3" name="Content Placeholder 2">
            <a:extLst>
              <a:ext uri="{FF2B5EF4-FFF2-40B4-BE49-F238E27FC236}">
                <a16:creationId xmlns:a16="http://schemas.microsoft.com/office/drawing/2014/main" id="{E95359EB-3D74-48A4-B23B-F9962C89F850}"/>
              </a:ext>
            </a:extLst>
          </p:cNvPr>
          <p:cNvSpPr>
            <a:spLocks noGrp="1"/>
          </p:cNvSpPr>
          <p:nvPr>
            <p:ph idx="1"/>
          </p:nvPr>
        </p:nvSpPr>
        <p:spPr>
          <a:xfrm>
            <a:off x="3886200" y="1163637"/>
            <a:ext cx="4419600" cy="4530725"/>
          </a:xfrm>
        </p:spPr>
        <p:txBody>
          <a:bodyPr/>
          <a:lstStyle/>
          <a:p>
            <a:r>
              <a:rPr lang="en-US" dirty="0"/>
              <a:t>The difference in means (-.10) is .13 standard errors from 0</a:t>
            </a:r>
          </a:p>
          <a:p>
            <a:r>
              <a:rPr lang="en-US" dirty="0"/>
              <a:t>About 90% of random samples have a difference in means at least as large as -.10 (in either direction) when the null is true</a:t>
            </a:r>
          </a:p>
        </p:txBody>
      </p:sp>
      <p:pic>
        <p:nvPicPr>
          <p:cNvPr id="5" name="Picture 4">
            <a:extLst>
              <a:ext uri="{FF2B5EF4-FFF2-40B4-BE49-F238E27FC236}">
                <a16:creationId xmlns:a16="http://schemas.microsoft.com/office/drawing/2014/main" id="{1837F05A-E2AE-4F84-86D1-5C5EB45F1E93}"/>
              </a:ext>
            </a:extLst>
          </p:cNvPr>
          <p:cNvPicPr>
            <a:picLocks noChangeAspect="1"/>
          </p:cNvPicPr>
          <p:nvPr/>
        </p:nvPicPr>
        <p:blipFill>
          <a:blip r:embed="rId2"/>
          <a:stretch>
            <a:fillRect/>
          </a:stretch>
        </p:blipFill>
        <p:spPr>
          <a:xfrm>
            <a:off x="685800" y="1295400"/>
            <a:ext cx="3305175" cy="4038600"/>
          </a:xfrm>
          <a:prstGeom prst="rect">
            <a:avLst/>
          </a:prstGeom>
        </p:spPr>
      </p:pic>
    </p:spTree>
    <p:extLst>
      <p:ext uri="{BB962C8B-B14F-4D97-AF65-F5344CB8AC3E}">
        <p14:creationId xmlns:p14="http://schemas.microsoft.com/office/powerpoint/2010/main" val="401016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13503</TotalTime>
  <Words>605</Words>
  <Application>Microsoft Office PowerPoint</Application>
  <PresentationFormat>On-screen Show (4:3)</PresentationFormat>
  <Paragraphs>73</Paragraphs>
  <Slides>15</Slides>
  <Notes>0</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Cambria Math</vt:lpstr>
      <vt:lpstr>Garamond</vt:lpstr>
      <vt:lpstr>Wingdings</vt:lpstr>
      <vt:lpstr>Default Theme</vt:lpstr>
      <vt:lpstr>Stat 301 – Day 30</vt:lpstr>
      <vt:lpstr>Announcements</vt:lpstr>
      <vt:lpstr>Last Time</vt:lpstr>
      <vt:lpstr>Last Time: Central Limit Theorem</vt:lpstr>
      <vt:lpstr>Last Time</vt:lpstr>
      <vt:lpstr>Two-sample t procedures</vt:lpstr>
      <vt:lpstr>Technology Options</vt:lpstr>
      <vt:lpstr>Apply to our elephant data?</vt:lpstr>
      <vt:lpstr>Elephants</vt:lpstr>
      <vt:lpstr>Bootstrapping</vt:lpstr>
      <vt:lpstr>To Do</vt:lpstr>
      <vt:lpstr>Investigation 4.3</vt:lpstr>
      <vt:lpstr>Investigation 4.3</vt:lpstr>
      <vt:lpstr>Investigation 4.3</vt:lpstr>
      <vt:lpstr>Investigation 4.3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ITS/CSS</dc:creator>
  <cp:lastModifiedBy>Beth L. Chance</cp:lastModifiedBy>
  <cp:revision>147</cp:revision>
  <cp:lastPrinted>2011-10-11T06:02:45Z</cp:lastPrinted>
  <dcterms:created xsi:type="dcterms:W3CDTF">2011-10-11T03:00:58Z</dcterms:created>
  <dcterms:modified xsi:type="dcterms:W3CDTF">2024-03-01T17:33:17Z</dcterms:modified>
</cp:coreProperties>
</file>