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56" r:id="rId2"/>
    <p:sldId id="383" r:id="rId3"/>
    <p:sldId id="384" r:id="rId4"/>
    <p:sldId id="395" r:id="rId5"/>
    <p:sldId id="399" r:id="rId6"/>
    <p:sldId id="398" r:id="rId7"/>
    <p:sldId id="281" r:id="rId8"/>
    <p:sldId id="385" r:id="rId9"/>
    <p:sldId id="397" r:id="rId10"/>
    <p:sldId id="386" r:id="rId11"/>
    <p:sldId id="387" r:id="rId12"/>
    <p:sldId id="392" r:id="rId13"/>
    <p:sldId id="388" r:id="rId14"/>
    <p:sldId id="389" r:id="rId15"/>
    <p:sldId id="330" r:id="rId16"/>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125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2512E92-3AAD-4C50-4238-F65F96FFD9DD}"/>
              </a:ext>
            </a:extLst>
          </p:cNvPr>
          <p:cNvSpPr>
            <a:spLocks noGrp="1"/>
          </p:cNvSpPr>
          <p:nvPr>
            <p:ph type="hdr" sz="quarter"/>
          </p:nvPr>
        </p:nvSpPr>
        <p:spPr>
          <a:xfrm>
            <a:off x="0" y="0"/>
            <a:ext cx="2982913" cy="465138"/>
          </a:xfrm>
          <a:prstGeom prst="rect">
            <a:avLst/>
          </a:prstGeom>
        </p:spPr>
        <p:txBody>
          <a:bodyPr vert="horz" lIns="92446" tIns="46223" rIns="92446" bIns="46223"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D43E59DE-0DC9-010C-D26C-43880CFF6514}"/>
              </a:ext>
            </a:extLst>
          </p:cNvPr>
          <p:cNvSpPr>
            <a:spLocks noGrp="1"/>
          </p:cNvSpPr>
          <p:nvPr>
            <p:ph type="dt" sz="quarter" idx="1"/>
          </p:nvPr>
        </p:nvSpPr>
        <p:spPr>
          <a:xfrm>
            <a:off x="3897313" y="0"/>
            <a:ext cx="2982912" cy="465138"/>
          </a:xfrm>
          <a:prstGeom prst="rect">
            <a:avLst/>
          </a:prstGeom>
        </p:spPr>
        <p:txBody>
          <a:bodyPr vert="horz" lIns="92446" tIns="46223" rIns="92446" bIns="46223" rtlCol="0"/>
          <a:lstStyle>
            <a:lvl1pPr algn="r" eaLnBrk="1" hangingPunct="1">
              <a:defRPr sz="1200">
                <a:latin typeface="Arial" charset="0"/>
              </a:defRPr>
            </a:lvl1pPr>
          </a:lstStyle>
          <a:p>
            <a:pPr>
              <a:defRPr/>
            </a:pPr>
            <a:fld id="{15466E58-27E6-4071-9131-D45F2643C91B}" type="datetimeFigureOut">
              <a:rPr lang="en-US"/>
              <a:pPr>
                <a:defRPr/>
              </a:pPr>
              <a:t>2/28/2024</a:t>
            </a:fld>
            <a:endParaRPr lang="en-US"/>
          </a:p>
        </p:txBody>
      </p:sp>
      <p:sp>
        <p:nvSpPr>
          <p:cNvPr id="4" name="Footer Placeholder 3">
            <a:extLst>
              <a:ext uri="{FF2B5EF4-FFF2-40B4-BE49-F238E27FC236}">
                <a16:creationId xmlns:a16="http://schemas.microsoft.com/office/drawing/2014/main" id="{CC1E6BB5-81BD-9CE6-92FB-422ED1778E30}"/>
              </a:ext>
            </a:extLst>
          </p:cNvPr>
          <p:cNvSpPr>
            <a:spLocks noGrp="1"/>
          </p:cNvSpPr>
          <p:nvPr>
            <p:ph type="ftr" sz="quarter" idx="2"/>
          </p:nvPr>
        </p:nvSpPr>
        <p:spPr>
          <a:xfrm>
            <a:off x="0" y="8829675"/>
            <a:ext cx="2982913" cy="465138"/>
          </a:xfrm>
          <a:prstGeom prst="rect">
            <a:avLst/>
          </a:prstGeom>
        </p:spPr>
        <p:txBody>
          <a:bodyPr vert="horz" lIns="92446" tIns="46223" rIns="92446" bIns="46223" rtlCol="0" anchor="b"/>
          <a:lstStyle>
            <a:lvl1pPr algn="l" eaLnBrk="1" hangingPunct="1">
              <a:defRPr sz="1200">
                <a:latin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55B39A06-1609-93DD-A522-7A7F5E2A4349}"/>
              </a:ext>
            </a:extLst>
          </p:cNvPr>
          <p:cNvSpPr>
            <a:spLocks noGrp="1"/>
          </p:cNvSpPr>
          <p:nvPr>
            <p:ph type="sldNum" sz="quarter" idx="3"/>
          </p:nvPr>
        </p:nvSpPr>
        <p:spPr>
          <a:xfrm>
            <a:off x="3897313" y="8829675"/>
            <a:ext cx="2982912" cy="465138"/>
          </a:xfrm>
          <a:prstGeom prst="rect">
            <a:avLst/>
          </a:prstGeom>
        </p:spPr>
        <p:txBody>
          <a:bodyPr vert="horz" wrap="square" lIns="92446" tIns="46223" rIns="92446" bIns="46223" numCol="1" anchor="b" anchorCtr="0" compatLnSpc="1">
            <a:prstTxWarp prst="textNoShape">
              <a:avLst/>
            </a:prstTxWarp>
          </a:bodyPr>
          <a:lstStyle>
            <a:lvl1pPr algn="r" eaLnBrk="1" hangingPunct="1">
              <a:defRPr sz="1200"/>
            </a:lvl1pPr>
          </a:lstStyle>
          <a:p>
            <a:pPr>
              <a:defRPr/>
            </a:pPr>
            <a:fld id="{61A6FC0A-0162-4EC9-9ADE-934B8848D34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63D5E2-A583-B3D8-8BB9-2160DA1FCF6C}"/>
              </a:ext>
            </a:extLst>
          </p:cNvPr>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27C7FB2C-F584-0811-2091-5A1BE8B09955}"/>
              </a:ext>
            </a:extLst>
          </p:cNvPr>
          <p:cNvSpPr>
            <a:spLocks noGrp="1"/>
          </p:cNvSpPr>
          <p:nvPr>
            <p:ph type="dt" idx="1"/>
          </p:nvPr>
        </p:nvSpPr>
        <p:spPr>
          <a:xfrm>
            <a:off x="3897313" y="0"/>
            <a:ext cx="2982912" cy="465138"/>
          </a:xfrm>
          <a:prstGeom prst="rect">
            <a:avLst/>
          </a:prstGeom>
        </p:spPr>
        <p:txBody>
          <a:bodyPr vert="horz" lIns="91440" tIns="45720" rIns="91440" bIns="45720" rtlCol="0"/>
          <a:lstStyle>
            <a:lvl1pPr algn="r" eaLnBrk="1" hangingPunct="1">
              <a:defRPr sz="1200"/>
            </a:lvl1pPr>
          </a:lstStyle>
          <a:p>
            <a:pPr>
              <a:defRPr/>
            </a:pPr>
            <a:fld id="{BD791D9F-212D-4682-885D-E3F563BA6912}" type="datetimeFigureOut">
              <a:rPr lang="en-US"/>
              <a:pPr>
                <a:defRPr/>
              </a:pPr>
              <a:t>2/28/2024</a:t>
            </a:fld>
            <a:endParaRPr lang="en-US"/>
          </a:p>
        </p:txBody>
      </p:sp>
      <p:sp>
        <p:nvSpPr>
          <p:cNvPr id="4" name="Slide Image Placeholder 3">
            <a:extLst>
              <a:ext uri="{FF2B5EF4-FFF2-40B4-BE49-F238E27FC236}">
                <a16:creationId xmlns:a16="http://schemas.microsoft.com/office/drawing/2014/main" id="{C2975965-8291-68CA-DFC0-B7FADEE2439A}"/>
              </a:ext>
            </a:extLst>
          </p:cNvPr>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0B6C6C1-E36D-F4DC-2707-AF36481A3EA8}"/>
              </a:ext>
            </a:extLst>
          </p:cNvPr>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CD7ACB8-C0DB-B592-368E-A941F644FEEE}"/>
              </a:ext>
            </a:extLst>
          </p:cNvPr>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BA71D16B-297F-45AC-6BB8-3ED9091D91F2}"/>
              </a:ext>
            </a:extLst>
          </p:cNvPr>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CF75823-011B-4EAF-8B18-CF3CC3E9EC9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7">
            <a:extLst>
              <a:ext uri="{FF2B5EF4-FFF2-40B4-BE49-F238E27FC236}">
                <a16:creationId xmlns:a16="http://schemas.microsoft.com/office/drawing/2014/main" id="{4A1FB923-0464-2E53-E9E1-EED088661A1C}"/>
              </a:ext>
            </a:extLst>
          </p:cNvPr>
          <p:cNvSpPr>
            <a:spLocks noChangeArrowheads="1"/>
          </p:cNvSpPr>
          <p:nvPr/>
        </p:nvSpPr>
        <p:spPr bwMode="auto">
          <a:xfrm>
            <a:off x="609600" y="1219200"/>
            <a:ext cx="7924800" cy="9144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 name="Line 8">
            <a:extLst>
              <a:ext uri="{FF2B5EF4-FFF2-40B4-BE49-F238E27FC236}">
                <a16:creationId xmlns:a16="http://schemas.microsoft.com/office/drawing/2014/main" id="{53509885-F82D-B9C6-A764-7164F20AD6D4}"/>
              </a:ext>
            </a:extLst>
          </p:cNvPr>
          <p:cNvSpPr>
            <a:spLocks noChangeShapeType="1"/>
          </p:cNvSpPr>
          <p:nvPr/>
        </p:nvSpPr>
        <p:spPr bwMode="auto">
          <a:xfrm>
            <a:off x="1981200" y="3962400"/>
            <a:ext cx="65119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61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4" name="Rectangle 4">
            <a:extLst>
              <a:ext uri="{FF2B5EF4-FFF2-40B4-BE49-F238E27FC236}">
                <a16:creationId xmlns:a16="http://schemas.microsoft.com/office/drawing/2014/main" id="{D6714DE5-635E-95F5-2CA1-F4D4E31413C9}"/>
              </a:ext>
            </a:extLst>
          </p:cNvPr>
          <p:cNvSpPr>
            <a:spLocks noGrp="1" noChangeArrowheads="1"/>
          </p:cNvSpPr>
          <p:nvPr>
            <p:ph type="dt" sz="half" idx="10"/>
          </p:nvPr>
        </p:nvSpPr>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331EB35-CF15-0F67-3F2C-9AA918284F22}"/>
              </a:ext>
            </a:extLst>
          </p:cNvPr>
          <p:cNvSpPr>
            <a:spLocks noGrp="1" noChangeArrowheads="1"/>
          </p:cNvSpPr>
          <p:nvPr>
            <p:ph type="ftr" sz="quarter" idx="11"/>
          </p:nvPr>
        </p:nvSpPr>
        <p:spPr>
          <a:xfrm>
            <a:off x="3124200" y="6243638"/>
            <a:ext cx="2895600" cy="457200"/>
          </a:xfrm>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6422E403-6D24-9249-6067-4EB6FAD288FC}"/>
              </a:ext>
            </a:extLst>
          </p:cNvPr>
          <p:cNvSpPr>
            <a:spLocks noGrp="1" noChangeArrowheads="1"/>
          </p:cNvSpPr>
          <p:nvPr>
            <p:ph type="sldNum" sz="quarter" idx="12"/>
          </p:nvPr>
        </p:nvSpPr>
        <p:spPr/>
        <p:txBody>
          <a:bodyPr/>
          <a:lstStyle>
            <a:lvl1pPr>
              <a:defRPr/>
            </a:lvl1pPr>
          </a:lstStyle>
          <a:p>
            <a:pPr>
              <a:defRPr/>
            </a:pPr>
            <a:fld id="{7C25D7EF-57BC-4AB7-9D1A-7CF628F1B93B}" type="slidenum">
              <a:rPr lang="en-US" altLang="en-US"/>
              <a:pPr>
                <a:defRPr/>
              </a:pPr>
              <a:t>‹#›</a:t>
            </a:fld>
            <a:endParaRPr lang="en-US" altLang="en-US"/>
          </a:p>
        </p:txBody>
      </p:sp>
    </p:spTree>
    <p:extLst>
      <p:ext uri="{BB962C8B-B14F-4D97-AF65-F5344CB8AC3E}">
        <p14:creationId xmlns:p14="http://schemas.microsoft.com/office/powerpoint/2010/main" val="51294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CC330D8-BDEC-A549-B81E-A8916A1BDEF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35B7B8E-02BE-34DF-17B0-1CCCF70F682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3F50727E-FE7D-0D88-86EF-90CA1BF1F873}"/>
              </a:ext>
            </a:extLst>
          </p:cNvPr>
          <p:cNvSpPr>
            <a:spLocks noGrp="1" noChangeArrowheads="1"/>
          </p:cNvSpPr>
          <p:nvPr>
            <p:ph type="sldNum" sz="quarter" idx="12"/>
          </p:nvPr>
        </p:nvSpPr>
        <p:spPr>
          <a:ln/>
        </p:spPr>
        <p:txBody>
          <a:bodyPr/>
          <a:lstStyle>
            <a:lvl1pPr>
              <a:defRPr/>
            </a:lvl1pPr>
          </a:lstStyle>
          <a:p>
            <a:pPr>
              <a:defRPr/>
            </a:pPr>
            <a:fld id="{F8B1DEC3-9A4F-4D3F-9E10-A2542695DAE4}" type="slidenum">
              <a:rPr lang="en-US" altLang="en-US"/>
              <a:pPr>
                <a:defRPr/>
              </a:pPr>
              <a:t>‹#›</a:t>
            </a:fld>
            <a:endParaRPr lang="en-US" altLang="en-US"/>
          </a:p>
        </p:txBody>
      </p:sp>
    </p:spTree>
    <p:extLst>
      <p:ext uri="{BB962C8B-B14F-4D97-AF65-F5344CB8AC3E}">
        <p14:creationId xmlns:p14="http://schemas.microsoft.com/office/powerpoint/2010/main" val="49508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3A2AA16-A3E1-E85F-9ADD-0BB0BFABD75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FF35D99-D101-A7E1-CC35-570CB926F05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66D95CF-5780-28B0-50CB-B94A8F63904E}"/>
              </a:ext>
            </a:extLst>
          </p:cNvPr>
          <p:cNvSpPr>
            <a:spLocks noGrp="1" noChangeArrowheads="1"/>
          </p:cNvSpPr>
          <p:nvPr>
            <p:ph type="sldNum" sz="quarter" idx="12"/>
          </p:nvPr>
        </p:nvSpPr>
        <p:spPr>
          <a:ln/>
        </p:spPr>
        <p:txBody>
          <a:bodyPr/>
          <a:lstStyle>
            <a:lvl1pPr>
              <a:defRPr/>
            </a:lvl1pPr>
          </a:lstStyle>
          <a:p>
            <a:pPr>
              <a:defRPr/>
            </a:pPr>
            <a:fld id="{3ECAFE02-3D03-402D-8770-CEB46725C75E}" type="slidenum">
              <a:rPr lang="en-US" altLang="en-US"/>
              <a:pPr>
                <a:defRPr/>
              </a:pPr>
              <a:t>‹#›</a:t>
            </a:fld>
            <a:endParaRPr lang="en-US" altLang="en-US"/>
          </a:p>
        </p:txBody>
      </p:sp>
    </p:spTree>
    <p:extLst>
      <p:ext uri="{BB962C8B-B14F-4D97-AF65-F5344CB8AC3E}">
        <p14:creationId xmlns:p14="http://schemas.microsoft.com/office/powerpoint/2010/main" val="421641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CFD5E63-1378-E8D2-B8C4-6FE866CD461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733B66D-CA11-40B7-E47D-E043114651B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1B2CD1E-35C0-AB09-2335-AC94E9D93CFB}"/>
              </a:ext>
            </a:extLst>
          </p:cNvPr>
          <p:cNvSpPr>
            <a:spLocks noGrp="1" noChangeArrowheads="1"/>
          </p:cNvSpPr>
          <p:nvPr>
            <p:ph type="sldNum" sz="quarter" idx="12"/>
          </p:nvPr>
        </p:nvSpPr>
        <p:spPr>
          <a:ln/>
        </p:spPr>
        <p:txBody>
          <a:bodyPr/>
          <a:lstStyle>
            <a:lvl1pPr>
              <a:defRPr/>
            </a:lvl1pPr>
          </a:lstStyle>
          <a:p>
            <a:pPr>
              <a:defRPr/>
            </a:pPr>
            <a:fld id="{42FC6813-B975-4E7A-A765-0CF776F4F1C2}" type="slidenum">
              <a:rPr lang="en-US" altLang="en-US"/>
              <a:pPr>
                <a:defRPr/>
              </a:pPr>
              <a:t>‹#›</a:t>
            </a:fld>
            <a:endParaRPr lang="en-US" altLang="en-US"/>
          </a:p>
        </p:txBody>
      </p:sp>
    </p:spTree>
    <p:extLst>
      <p:ext uri="{BB962C8B-B14F-4D97-AF65-F5344CB8AC3E}">
        <p14:creationId xmlns:p14="http://schemas.microsoft.com/office/powerpoint/2010/main" val="2024700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CD87C90-46D2-D787-D809-0DB151133A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89354F5F-7ABD-32A4-3D16-34843E8D6AA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F7601AB-7A05-6ED3-FD97-278B2F110166}"/>
              </a:ext>
            </a:extLst>
          </p:cNvPr>
          <p:cNvSpPr>
            <a:spLocks noGrp="1" noChangeArrowheads="1"/>
          </p:cNvSpPr>
          <p:nvPr>
            <p:ph type="sldNum" sz="quarter" idx="12"/>
          </p:nvPr>
        </p:nvSpPr>
        <p:spPr>
          <a:ln/>
        </p:spPr>
        <p:txBody>
          <a:bodyPr/>
          <a:lstStyle>
            <a:lvl1pPr>
              <a:defRPr/>
            </a:lvl1pPr>
          </a:lstStyle>
          <a:p>
            <a:pPr>
              <a:defRPr/>
            </a:pPr>
            <a:fld id="{B17936F4-2E2D-4AD8-841D-CCB586694F52}" type="slidenum">
              <a:rPr lang="en-US" altLang="en-US"/>
              <a:pPr>
                <a:defRPr/>
              </a:pPr>
              <a:t>‹#›</a:t>
            </a:fld>
            <a:endParaRPr lang="en-US" altLang="en-US"/>
          </a:p>
        </p:txBody>
      </p:sp>
    </p:spTree>
    <p:extLst>
      <p:ext uri="{BB962C8B-B14F-4D97-AF65-F5344CB8AC3E}">
        <p14:creationId xmlns:p14="http://schemas.microsoft.com/office/powerpoint/2010/main" val="196535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933F1D26-6CD5-2B43-C680-28EF463F177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134BCDC8-9BE1-B00B-14C9-7EA2A2A8D47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CEDD42A8-6147-C164-13B1-4D1589337114}"/>
              </a:ext>
            </a:extLst>
          </p:cNvPr>
          <p:cNvSpPr>
            <a:spLocks noGrp="1" noChangeArrowheads="1"/>
          </p:cNvSpPr>
          <p:nvPr>
            <p:ph type="sldNum" sz="quarter" idx="12"/>
          </p:nvPr>
        </p:nvSpPr>
        <p:spPr>
          <a:ln/>
        </p:spPr>
        <p:txBody>
          <a:bodyPr/>
          <a:lstStyle>
            <a:lvl1pPr>
              <a:defRPr/>
            </a:lvl1pPr>
          </a:lstStyle>
          <a:p>
            <a:pPr>
              <a:defRPr/>
            </a:pPr>
            <a:fld id="{470EABFC-ABA5-4EDC-9EDD-447087D12E35}" type="slidenum">
              <a:rPr lang="en-US" altLang="en-US"/>
              <a:pPr>
                <a:defRPr/>
              </a:pPr>
              <a:t>‹#›</a:t>
            </a:fld>
            <a:endParaRPr lang="en-US" altLang="en-US"/>
          </a:p>
        </p:txBody>
      </p:sp>
    </p:spTree>
    <p:extLst>
      <p:ext uri="{BB962C8B-B14F-4D97-AF65-F5344CB8AC3E}">
        <p14:creationId xmlns:p14="http://schemas.microsoft.com/office/powerpoint/2010/main" val="419221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BCC6DDB-AE8B-0610-7497-4888CA60AC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042D0270-25CA-0867-9F46-FE475F804A5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C2A700F1-2D0F-156C-8DD4-10B4ADBA5506}"/>
              </a:ext>
            </a:extLst>
          </p:cNvPr>
          <p:cNvSpPr>
            <a:spLocks noGrp="1" noChangeArrowheads="1"/>
          </p:cNvSpPr>
          <p:nvPr>
            <p:ph type="sldNum" sz="quarter" idx="12"/>
          </p:nvPr>
        </p:nvSpPr>
        <p:spPr>
          <a:ln/>
        </p:spPr>
        <p:txBody>
          <a:bodyPr/>
          <a:lstStyle>
            <a:lvl1pPr>
              <a:defRPr/>
            </a:lvl1pPr>
          </a:lstStyle>
          <a:p>
            <a:pPr>
              <a:defRPr/>
            </a:pPr>
            <a:fld id="{5DCC9905-4CFC-4EB4-AEB2-4966DD47F9FC}" type="slidenum">
              <a:rPr lang="en-US" altLang="en-US"/>
              <a:pPr>
                <a:defRPr/>
              </a:pPr>
              <a:t>‹#›</a:t>
            </a:fld>
            <a:endParaRPr lang="en-US" altLang="en-US"/>
          </a:p>
        </p:txBody>
      </p:sp>
    </p:spTree>
    <p:extLst>
      <p:ext uri="{BB962C8B-B14F-4D97-AF65-F5344CB8AC3E}">
        <p14:creationId xmlns:p14="http://schemas.microsoft.com/office/powerpoint/2010/main" val="90407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8A08F0B-A171-AA29-C214-0D222C6DEDF6}"/>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592E2C75-36A5-5ACF-7E84-8A5DC626A97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46E36E3C-1B8E-342D-6B00-2F069582180F}"/>
              </a:ext>
            </a:extLst>
          </p:cNvPr>
          <p:cNvSpPr>
            <a:spLocks noGrp="1" noChangeArrowheads="1"/>
          </p:cNvSpPr>
          <p:nvPr>
            <p:ph type="sldNum" sz="quarter" idx="12"/>
          </p:nvPr>
        </p:nvSpPr>
        <p:spPr>
          <a:ln/>
        </p:spPr>
        <p:txBody>
          <a:bodyPr/>
          <a:lstStyle>
            <a:lvl1pPr>
              <a:defRPr/>
            </a:lvl1pPr>
          </a:lstStyle>
          <a:p>
            <a:pPr>
              <a:defRPr/>
            </a:pPr>
            <a:fld id="{22085D62-0870-4266-BE5B-E22E669286A2}" type="slidenum">
              <a:rPr lang="en-US" altLang="en-US"/>
              <a:pPr>
                <a:defRPr/>
              </a:pPr>
              <a:t>‹#›</a:t>
            </a:fld>
            <a:endParaRPr lang="en-US" altLang="en-US"/>
          </a:p>
        </p:txBody>
      </p:sp>
    </p:spTree>
    <p:extLst>
      <p:ext uri="{BB962C8B-B14F-4D97-AF65-F5344CB8AC3E}">
        <p14:creationId xmlns:p14="http://schemas.microsoft.com/office/powerpoint/2010/main" val="3873498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6BE3209-A6CB-E1E2-0E62-242B208C696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24618366-9ABD-18AE-837D-9559D0B3819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B1F1DFD4-5C6B-8445-DD0F-1A297937893F}"/>
              </a:ext>
            </a:extLst>
          </p:cNvPr>
          <p:cNvSpPr>
            <a:spLocks noGrp="1" noChangeArrowheads="1"/>
          </p:cNvSpPr>
          <p:nvPr>
            <p:ph type="sldNum" sz="quarter" idx="12"/>
          </p:nvPr>
        </p:nvSpPr>
        <p:spPr>
          <a:ln/>
        </p:spPr>
        <p:txBody>
          <a:bodyPr/>
          <a:lstStyle>
            <a:lvl1pPr>
              <a:defRPr/>
            </a:lvl1pPr>
          </a:lstStyle>
          <a:p>
            <a:pPr>
              <a:defRPr/>
            </a:pPr>
            <a:fld id="{4FA0E57E-CB2F-4BF5-976D-E6BBDD20C526}" type="slidenum">
              <a:rPr lang="en-US" altLang="en-US"/>
              <a:pPr>
                <a:defRPr/>
              </a:pPr>
              <a:t>‹#›</a:t>
            </a:fld>
            <a:endParaRPr lang="en-US" altLang="en-US"/>
          </a:p>
        </p:txBody>
      </p:sp>
    </p:spTree>
    <p:extLst>
      <p:ext uri="{BB962C8B-B14F-4D97-AF65-F5344CB8AC3E}">
        <p14:creationId xmlns:p14="http://schemas.microsoft.com/office/powerpoint/2010/main" val="195627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538F307-5811-0592-9A79-FB8092C2C46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BE6F13B-277F-7726-A07A-6704B51A1DE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29AAD2B0-2B3C-CC6F-D3B5-27F9F95A4E76}"/>
              </a:ext>
            </a:extLst>
          </p:cNvPr>
          <p:cNvSpPr>
            <a:spLocks noGrp="1" noChangeArrowheads="1"/>
          </p:cNvSpPr>
          <p:nvPr>
            <p:ph type="sldNum" sz="quarter" idx="12"/>
          </p:nvPr>
        </p:nvSpPr>
        <p:spPr>
          <a:ln/>
        </p:spPr>
        <p:txBody>
          <a:bodyPr/>
          <a:lstStyle>
            <a:lvl1pPr>
              <a:defRPr/>
            </a:lvl1pPr>
          </a:lstStyle>
          <a:p>
            <a:pPr>
              <a:defRPr/>
            </a:pPr>
            <a:fld id="{16585B37-7BCD-41BD-8788-DC0AF24694D1}" type="slidenum">
              <a:rPr lang="en-US" altLang="en-US"/>
              <a:pPr>
                <a:defRPr/>
              </a:pPr>
              <a:t>‹#›</a:t>
            </a:fld>
            <a:endParaRPr lang="en-US" altLang="en-US"/>
          </a:p>
        </p:txBody>
      </p:sp>
    </p:spTree>
    <p:extLst>
      <p:ext uri="{BB962C8B-B14F-4D97-AF65-F5344CB8AC3E}">
        <p14:creationId xmlns:p14="http://schemas.microsoft.com/office/powerpoint/2010/main" val="57305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B299C21-C979-41E1-8043-6DC6FD57B8D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888EABB-EA7F-3F83-EED4-8B2A670B622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4B000D1-C911-4973-BB0E-46DEC2161A1F}"/>
              </a:ext>
            </a:extLst>
          </p:cNvPr>
          <p:cNvSpPr>
            <a:spLocks noGrp="1" noChangeArrowheads="1"/>
          </p:cNvSpPr>
          <p:nvPr>
            <p:ph type="sldNum" sz="quarter" idx="12"/>
          </p:nvPr>
        </p:nvSpPr>
        <p:spPr>
          <a:ln/>
        </p:spPr>
        <p:txBody>
          <a:bodyPr/>
          <a:lstStyle>
            <a:lvl1pPr>
              <a:defRPr/>
            </a:lvl1pPr>
          </a:lstStyle>
          <a:p>
            <a:pPr>
              <a:defRPr/>
            </a:pPr>
            <a:fld id="{47D059CF-4165-4FBF-9F1D-AB4A10FBAF01}" type="slidenum">
              <a:rPr lang="en-US" altLang="en-US"/>
              <a:pPr>
                <a:defRPr/>
              </a:pPr>
              <a:t>‹#›</a:t>
            </a:fld>
            <a:endParaRPr lang="en-US" altLang="en-US"/>
          </a:p>
        </p:txBody>
      </p:sp>
    </p:spTree>
    <p:extLst>
      <p:ext uri="{BB962C8B-B14F-4D97-AF65-F5344CB8AC3E}">
        <p14:creationId xmlns:p14="http://schemas.microsoft.com/office/powerpoint/2010/main" val="236944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1A13F24-B222-4A57-5D59-C3AE5374E805}"/>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986D351-53F1-5410-28C8-B49577958F31}"/>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0A94C51F-5E85-39BA-CBB7-F148F9D3E432}"/>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mj-lt"/>
              </a:defRPr>
            </a:lvl1pPr>
          </a:lstStyle>
          <a:p>
            <a:pPr>
              <a:defRPr/>
            </a:pPr>
            <a:endParaRPr lang="en-US" altLang="en-US"/>
          </a:p>
        </p:txBody>
      </p:sp>
      <p:sp>
        <p:nvSpPr>
          <p:cNvPr id="5125" name="Rectangle 5">
            <a:extLst>
              <a:ext uri="{FF2B5EF4-FFF2-40B4-BE49-F238E27FC236}">
                <a16:creationId xmlns:a16="http://schemas.microsoft.com/office/drawing/2014/main" id="{6D950310-97CF-059C-6034-80F45E1971C0}"/>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mj-lt"/>
              </a:defRPr>
            </a:lvl1pPr>
          </a:lstStyle>
          <a:p>
            <a:pPr>
              <a:defRPr/>
            </a:pPr>
            <a:endParaRPr lang="en-US" altLang="en-US"/>
          </a:p>
        </p:txBody>
      </p:sp>
      <p:sp>
        <p:nvSpPr>
          <p:cNvPr id="5126" name="Rectangle 6">
            <a:extLst>
              <a:ext uri="{FF2B5EF4-FFF2-40B4-BE49-F238E27FC236}">
                <a16:creationId xmlns:a16="http://schemas.microsoft.com/office/drawing/2014/main" id="{1F00EB0A-3EA6-6B5F-0665-81CA7D69629D}"/>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Garamond" panose="02020404030301010803" pitchFamily="18" charset="0"/>
              </a:defRPr>
            </a:lvl1pPr>
          </a:lstStyle>
          <a:p>
            <a:pPr>
              <a:defRPr/>
            </a:pPr>
            <a:fld id="{E6825E65-06B9-46B0-8182-75B64A35ED52}" type="slidenum">
              <a:rPr lang="en-US" altLang="en-US"/>
              <a:pPr>
                <a:defRPr/>
              </a:pPr>
              <a:t>‹#›</a:t>
            </a:fld>
            <a:endParaRPr lang="en-US" altLang="en-US"/>
          </a:p>
        </p:txBody>
      </p:sp>
      <p:sp>
        <p:nvSpPr>
          <p:cNvPr id="1031" name="Freeform 7">
            <a:extLst>
              <a:ext uri="{FF2B5EF4-FFF2-40B4-BE49-F238E27FC236}">
                <a16:creationId xmlns:a16="http://schemas.microsoft.com/office/drawing/2014/main" id="{E1BAB59D-9328-0D05-646D-17C22039E042}"/>
              </a:ext>
            </a:extLst>
          </p:cNvPr>
          <p:cNvSpPr>
            <a:spLocks noChangeArrowheads="1"/>
          </p:cNvSpPr>
          <p:nvPr/>
        </p:nvSpPr>
        <p:spPr bwMode="auto">
          <a:xfrm>
            <a:off x="381000" y="228600"/>
            <a:ext cx="8229600" cy="609600"/>
          </a:xfrm>
          <a:custGeom>
            <a:avLst/>
            <a:gdLst>
              <a:gd name="T0" fmla="*/ 0 w 1000"/>
              <a:gd name="T1" fmla="*/ 2147483646 h 1000"/>
              <a:gd name="T2" fmla="*/ 0 w 1000"/>
              <a:gd name="T3" fmla="*/ 0 h 1000"/>
              <a:gd name="T4" fmla="*/ 2147483646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2" name="Line 8">
            <a:extLst>
              <a:ext uri="{FF2B5EF4-FFF2-40B4-BE49-F238E27FC236}">
                <a16:creationId xmlns:a16="http://schemas.microsoft.com/office/drawing/2014/main" id="{1036C6C8-7710-2FD8-EBAC-333974B2EB69}"/>
              </a:ext>
            </a:extLst>
          </p:cNvPr>
          <p:cNvSpPr>
            <a:spLocks noChangeShapeType="1"/>
          </p:cNvSpPr>
          <p:nvPr/>
        </p:nvSpPr>
        <p:spPr bwMode="auto">
          <a:xfrm>
            <a:off x="457200" y="61722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92C3B822-885F-0BBC-394C-81A3E2A4139C}"/>
              </a:ext>
            </a:extLst>
          </p:cNvPr>
          <p:cNvSpPr>
            <a:spLocks noGrp="1" noChangeArrowheads="1"/>
          </p:cNvSpPr>
          <p:nvPr>
            <p:ph type="ctrTitle"/>
          </p:nvPr>
        </p:nvSpPr>
        <p:spPr/>
        <p:txBody>
          <a:bodyPr/>
          <a:lstStyle/>
          <a:p>
            <a:pPr eaLnBrk="1" hangingPunct="1"/>
            <a:r>
              <a:rPr lang="en-US" altLang="en-US" dirty="0"/>
              <a:t>Stat 301 – Day 29</a:t>
            </a:r>
          </a:p>
        </p:txBody>
      </p:sp>
      <p:sp>
        <p:nvSpPr>
          <p:cNvPr id="5123" name="Subtitle 2">
            <a:extLst>
              <a:ext uri="{FF2B5EF4-FFF2-40B4-BE49-F238E27FC236}">
                <a16:creationId xmlns:a16="http://schemas.microsoft.com/office/drawing/2014/main" id="{51CFBAB5-EB22-FB82-5667-7C5C052686BF}"/>
              </a:ext>
            </a:extLst>
          </p:cNvPr>
          <p:cNvSpPr>
            <a:spLocks noGrp="1" noChangeArrowheads="1"/>
          </p:cNvSpPr>
          <p:nvPr>
            <p:ph type="subTitle" idx="1"/>
          </p:nvPr>
        </p:nvSpPr>
        <p:spPr>
          <a:xfrm>
            <a:off x="1949450" y="2400300"/>
            <a:ext cx="6553200" cy="1752600"/>
          </a:xfrm>
        </p:spPr>
        <p:txBody>
          <a:bodyPr/>
          <a:lstStyle/>
          <a:p>
            <a:pPr eaLnBrk="1" hangingPunct="1"/>
            <a:r>
              <a:rPr lang="en-US" altLang="en-US"/>
              <a:t>Comparing groups on a quantitative response (Ch. 4)</a:t>
            </a:r>
          </a:p>
        </p:txBody>
      </p:sp>
      <p:pic>
        <p:nvPicPr>
          <p:cNvPr id="2" name="Picture 4">
            <a:extLst>
              <a:ext uri="{FF2B5EF4-FFF2-40B4-BE49-F238E27FC236}">
                <a16:creationId xmlns:a16="http://schemas.microsoft.com/office/drawing/2014/main" id="{3049558B-6B81-904F-DDCC-86CA10D1C6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3886200"/>
            <a:ext cx="4114800" cy="271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F5E8AE9-70B0-23E1-DC95-1A2F9BBC5524}"/>
              </a:ext>
            </a:extLst>
          </p:cNvPr>
          <p:cNvSpPr>
            <a:spLocks noGrp="1" noChangeArrowheads="1"/>
          </p:cNvSpPr>
          <p:nvPr>
            <p:ph type="title"/>
          </p:nvPr>
        </p:nvSpPr>
        <p:spPr/>
        <p:txBody>
          <a:bodyPr/>
          <a:lstStyle/>
          <a:p>
            <a:r>
              <a:rPr lang="en-US" altLang="en-US"/>
              <a:t>Recap</a:t>
            </a:r>
          </a:p>
        </p:txBody>
      </p:sp>
      <p:sp>
        <p:nvSpPr>
          <p:cNvPr id="12291" name="Content Placeholder 2">
            <a:extLst>
              <a:ext uri="{FF2B5EF4-FFF2-40B4-BE49-F238E27FC236}">
                <a16:creationId xmlns:a16="http://schemas.microsoft.com/office/drawing/2014/main" id="{7570C4CA-B287-2B57-D601-E84667DD8D76}"/>
              </a:ext>
            </a:extLst>
          </p:cNvPr>
          <p:cNvSpPr>
            <a:spLocks noGrp="1" noChangeArrowheads="1"/>
          </p:cNvSpPr>
          <p:nvPr>
            <p:ph idx="1"/>
          </p:nvPr>
        </p:nvSpPr>
        <p:spPr/>
        <p:txBody>
          <a:bodyPr/>
          <a:lstStyle/>
          <a:p>
            <a:endParaRPr lang="en-US" altLang="en-US"/>
          </a:p>
          <a:p>
            <a:endParaRPr lang="en-US" altLang="en-US"/>
          </a:p>
          <a:p>
            <a:endParaRPr lang="en-US" altLang="en-US"/>
          </a:p>
          <a:p>
            <a:endParaRPr lang="en-US" altLang="en-US"/>
          </a:p>
          <a:p>
            <a:r>
              <a:rPr lang="en-US" altLang="en-US"/>
              <a:t>Overall/on average, not much difference between the two populations</a:t>
            </a:r>
          </a:p>
          <a:p>
            <a:r>
              <a:rPr lang="en-US" altLang="en-US"/>
              <a:t>However, taking 20 from each league, might find a difference in the sample means from </a:t>
            </a:r>
            <a:r>
              <a:rPr lang="en-US" altLang="en-US" i="1"/>
              <a:t>random sampling error</a:t>
            </a:r>
            <a:endParaRPr lang="en-US" altLang="en-US"/>
          </a:p>
        </p:txBody>
      </p:sp>
      <p:pic>
        <p:nvPicPr>
          <p:cNvPr id="12292" name="Picture 3">
            <a:extLst>
              <a:ext uri="{FF2B5EF4-FFF2-40B4-BE49-F238E27FC236}">
                <a16:creationId xmlns:a16="http://schemas.microsoft.com/office/drawing/2014/main" id="{7098388E-5CB9-DC69-B42A-A43ABBAAC6B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1213" y="1219200"/>
            <a:ext cx="3127375"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4">
            <a:extLst>
              <a:ext uri="{FF2B5EF4-FFF2-40B4-BE49-F238E27FC236}">
                <a16:creationId xmlns:a16="http://schemas.microsoft.com/office/drawing/2014/main" id="{819E990D-93A0-59CE-1A12-DC9D7CC1B79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003300"/>
            <a:ext cx="4710113"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3DFC2CF-5A9C-5CF0-932C-806700B827A6}"/>
              </a:ext>
            </a:extLst>
          </p:cNvPr>
          <p:cNvSpPr>
            <a:spLocks noGrp="1" noChangeArrowheads="1"/>
          </p:cNvSpPr>
          <p:nvPr>
            <p:ph type="title"/>
          </p:nvPr>
        </p:nvSpPr>
        <p:spPr/>
        <p:txBody>
          <a:bodyPr/>
          <a:lstStyle/>
          <a:p>
            <a:r>
              <a:rPr lang="en-US" altLang="en-US"/>
              <a:t>Recap</a:t>
            </a:r>
          </a:p>
        </p:txBody>
      </p:sp>
      <p:sp>
        <p:nvSpPr>
          <p:cNvPr id="13315" name="Content Placeholder 2">
            <a:extLst>
              <a:ext uri="{FF2B5EF4-FFF2-40B4-BE49-F238E27FC236}">
                <a16:creationId xmlns:a16="http://schemas.microsoft.com/office/drawing/2014/main" id="{B47A2F57-6392-75F4-DA44-F63B59A2C656}"/>
              </a:ext>
            </a:extLst>
          </p:cNvPr>
          <p:cNvSpPr>
            <a:spLocks noGrp="1" noChangeArrowheads="1"/>
          </p:cNvSpPr>
          <p:nvPr>
            <p:ph idx="1"/>
          </p:nvPr>
        </p:nvSpPr>
        <p:spPr/>
        <p:txBody>
          <a:bodyPr/>
          <a:lstStyle/>
          <a:p>
            <a:r>
              <a:rPr lang="en-US" altLang="en-US"/>
              <a:t>Luckily, the distribution of the </a:t>
            </a:r>
            <a:r>
              <a:rPr lang="en-US" altLang="en-US" i="1"/>
              <a:t>differences in sample means</a:t>
            </a:r>
            <a:r>
              <a:rPr lang="en-US" altLang="en-US"/>
              <a:t> follows a very predictable pattern</a:t>
            </a:r>
          </a:p>
        </p:txBody>
      </p:sp>
      <p:pic>
        <p:nvPicPr>
          <p:cNvPr id="4" name="Picture 3">
            <a:extLst>
              <a:ext uri="{FF2B5EF4-FFF2-40B4-BE49-F238E27FC236}">
                <a16:creationId xmlns:a16="http://schemas.microsoft.com/office/drawing/2014/main" id="{BC88DF57-202F-85F8-5736-02AC54B4039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2638425"/>
            <a:ext cx="3743325"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D5ECAD2D-E7F3-9971-556A-9DEF6394A591}"/>
              </a:ext>
            </a:extLst>
          </p:cNvPr>
          <p:cNvSpPr txBox="1">
            <a:spLocks noChangeArrowheads="1"/>
          </p:cNvSpPr>
          <p:nvPr/>
        </p:nvSpPr>
        <p:spPr bwMode="auto">
          <a:xfrm>
            <a:off x="2273300" y="5035550"/>
            <a:ext cx="37988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sym typeface="Wingdings" panose="05000000000000000000" pitchFamily="2" charset="2"/>
              </a:rPr>
              <a:t> Differences in sample means </a:t>
            </a:r>
            <a:endParaRPr lang="en-US" altLang="en-US"/>
          </a:p>
        </p:txBody>
      </p:sp>
      <mc:AlternateContent xmlns:mc="http://schemas.openxmlformats.org/markup-compatibility/2006">
        <mc:Choice xmlns:a14="http://schemas.microsoft.com/office/drawing/2010/main" Requires="a14">
          <p:sp>
            <p:nvSpPr>
              <p:cNvPr id="6" name="TextBox 5">
                <a:extLst>
                  <a:ext uri="{FF2B5EF4-FFF2-40B4-BE49-F238E27FC236}">
                    <a16:creationId xmlns:a16="http://schemas.microsoft.com/office/drawing/2014/main" id="{411100AE-B73A-0719-2EE0-A04A941CC9FE}"/>
                  </a:ext>
                </a:extLst>
              </p:cNvPr>
              <p:cNvSpPr txBox="1">
                <a:spLocks noChangeArrowheads="1"/>
              </p:cNvSpPr>
              <p:nvPr/>
            </p:nvSpPr>
            <p:spPr bwMode="auto">
              <a:xfrm>
                <a:off x="6191250" y="3048000"/>
                <a:ext cx="2724150" cy="178574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Mean: </a:t>
                </a:r>
                <a:r>
                  <a:rPr lang="en-US" altLang="en-US" dirty="0">
                    <a:latin typeface="Symbol" panose="05050102010706020507" pitchFamily="18" charset="2"/>
                  </a:rPr>
                  <a:t>m</a:t>
                </a:r>
                <a:r>
                  <a:rPr lang="en-US" altLang="en-US" baseline="-25000" dirty="0"/>
                  <a:t>1</a:t>
                </a:r>
                <a:r>
                  <a:rPr lang="en-US" altLang="en-US" dirty="0"/>
                  <a:t>-</a:t>
                </a:r>
                <a:r>
                  <a:rPr lang="en-US" altLang="en-US" dirty="0">
                    <a:latin typeface="Symbol" panose="05050102010706020507" pitchFamily="18" charset="2"/>
                  </a:rPr>
                  <a:t>m</a:t>
                </a:r>
                <a:r>
                  <a:rPr lang="en-US" altLang="en-US" baseline="-25000" dirty="0"/>
                  <a:t>2</a:t>
                </a:r>
              </a:p>
              <a:p>
                <a:r>
                  <a:rPr lang="en-US" altLang="en-US" dirty="0"/>
                  <a:t>SD: </a:t>
                </a:r>
                <a14:m>
                  <m:oMath xmlns:m="http://schemas.openxmlformats.org/officeDocument/2006/math">
                    <m:rad>
                      <m:radPr>
                        <m:degHide m:val="on"/>
                        <m:ctrlPr>
                          <a:rPr lang="en-US" altLang="en-US" i="1" dirty="0" smtClean="0">
                            <a:latin typeface="Cambria Math" panose="02040503050406030204" pitchFamily="18" charset="0"/>
                          </a:rPr>
                        </m:ctrlPr>
                      </m:radPr>
                      <m:deg/>
                      <m:e>
                        <m:r>
                          <m:rPr>
                            <m:nor/>
                          </m:rPr>
                          <a:rPr lang="en-US" altLang="en-US" dirty="0">
                            <a:latin typeface="Symbol" panose="05050102010706020507" pitchFamily="18" charset="2"/>
                          </a:rPr>
                          <m:t>s</m:t>
                        </m:r>
                        <m:r>
                          <m:rPr>
                            <m:nor/>
                          </m:rPr>
                          <a:rPr lang="en-US" altLang="en-US" baseline="-25000" dirty="0"/>
                          <m:t>1</m:t>
                        </m:r>
                        <m:r>
                          <m:rPr>
                            <m:nor/>
                          </m:rPr>
                          <a:rPr lang="en-US" altLang="en-US" baseline="30000" dirty="0"/>
                          <m:t>2</m:t>
                        </m:r>
                        <m:r>
                          <m:rPr>
                            <m:nor/>
                          </m:rPr>
                          <a:rPr lang="en-US" altLang="en-US" dirty="0"/>
                          <m:t>/</m:t>
                        </m:r>
                        <m:r>
                          <m:rPr>
                            <m:nor/>
                          </m:rPr>
                          <a:rPr lang="en-US" altLang="en-US" i="1" dirty="0"/>
                          <m:t>n</m:t>
                        </m:r>
                        <m:r>
                          <m:rPr>
                            <m:nor/>
                          </m:rPr>
                          <a:rPr lang="en-US" altLang="en-US" baseline="-25000" dirty="0"/>
                          <m:t>1</m:t>
                        </m:r>
                        <m:r>
                          <m:rPr>
                            <m:nor/>
                          </m:rPr>
                          <a:rPr lang="en-US" altLang="en-US" dirty="0"/>
                          <m:t> + </m:t>
                        </m:r>
                        <m:r>
                          <m:rPr>
                            <m:nor/>
                          </m:rPr>
                          <a:rPr lang="en-US" altLang="en-US" dirty="0">
                            <a:latin typeface="Symbol" panose="05050102010706020507" pitchFamily="18" charset="2"/>
                          </a:rPr>
                          <m:t>s</m:t>
                        </m:r>
                        <m:r>
                          <m:rPr>
                            <m:nor/>
                          </m:rPr>
                          <a:rPr lang="en-US" altLang="en-US" baseline="-25000" dirty="0"/>
                          <m:t>2</m:t>
                        </m:r>
                        <m:r>
                          <m:rPr>
                            <m:nor/>
                          </m:rPr>
                          <a:rPr lang="en-US" altLang="en-US" baseline="30000" dirty="0"/>
                          <m:t>2</m:t>
                        </m:r>
                        <m:r>
                          <m:rPr>
                            <m:nor/>
                          </m:rPr>
                          <a:rPr lang="en-US" altLang="en-US" dirty="0"/>
                          <m:t>/</m:t>
                        </m:r>
                        <m:r>
                          <m:rPr>
                            <m:nor/>
                          </m:rPr>
                          <a:rPr lang="en-US" altLang="en-US" i="1" dirty="0"/>
                          <m:t>n</m:t>
                        </m:r>
                        <m:r>
                          <m:rPr>
                            <m:nor/>
                          </m:rPr>
                          <a:rPr lang="en-US" altLang="en-US" baseline="-25000" dirty="0"/>
                          <m:t>2</m:t>
                        </m:r>
                      </m:e>
                    </m:rad>
                  </m:oMath>
                </a14:m>
                <a:endParaRPr lang="en-US" altLang="en-US" dirty="0"/>
              </a:p>
              <a:p>
                <a:r>
                  <a:rPr lang="en-US" altLang="en-US" dirty="0"/>
                  <a:t>Approximately normal as populations not too skewed or samples too small</a:t>
                </a:r>
              </a:p>
            </p:txBody>
          </p:sp>
        </mc:Choice>
        <mc:Fallback>
          <p:sp>
            <p:nvSpPr>
              <p:cNvPr id="6" name="TextBox 5">
                <a:extLst>
                  <a:ext uri="{FF2B5EF4-FFF2-40B4-BE49-F238E27FC236}">
                    <a16:creationId xmlns:a16="http://schemas.microsoft.com/office/drawing/2014/main" id="{411100AE-B73A-0719-2EE0-A04A941CC9FE}"/>
                  </a:ext>
                </a:extLst>
              </p:cNvPr>
              <p:cNvSpPr txBox="1">
                <a:spLocks noRot="1" noChangeAspect="1" noMove="1" noResize="1" noEditPoints="1" noAdjustHandles="1" noChangeArrowheads="1" noChangeShapeType="1" noTextEdit="1"/>
              </p:cNvSpPr>
              <p:nvPr/>
            </p:nvSpPr>
            <p:spPr bwMode="auto">
              <a:xfrm>
                <a:off x="6191250" y="3048000"/>
                <a:ext cx="2724150" cy="1785745"/>
              </a:xfrm>
              <a:prstGeom prst="rect">
                <a:avLst/>
              </a:prstGeom>
              <a:blipFill>
                <a:blip r:embed="rId3"/>
                <a:stretch>
                  <a:fillRect l="-2013" t="-1706" r="-3132" b="-4778"/>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D35AA23-6208-EFBA-56C2-74970D9F9543}"/>
              </a:ext>
            </a:extLst>
          </p:cNvPr>
          <p:cNvSpPr>
            <a:spLocks noGrp="1" noChangeArrowheads="1"/>
          </p:cNvSpPr>
          <p:nvPr>
            <p:ph type="title"/>
          </p:nvPr>
        </p:nvSpPr>
        <p:spPr>
          <a:xfrm>
            <a:off x="457200" y="274638"/>
            <a:ext cx="8534400" cy="1143000"/>
          </a:xfrm>
        </p:spPr>
        <p:txBody>
          <a:bodyPr/>
          <a:lstStyle/>
          <a:p>
            <a:r>
              <a:rPr lang="en-US" altLang="en-US"/>
              <a:t>1000 trials – difference in sample means</a:t>
            </a:r>
          </a:p>
        </p:txBody>
      </p:sp>
      <p:sp>
        <p:nvSpPr>
          <p:cNvPr id="14339" name="Text Placeholder 5">
            <a:extLst>
              <a:ext uri="{FF2B5EF4-FFF2-40B4-BE49-F238E27FC236}">
                <a16:creationId xmlns:a16="http://schemas.microsoft.com/office/drawing/2014/main" id="{4CC0CEE6-4BF2-A9C7-E439-03EECBA3E7CB}"/>
              </a:ext>
            </a:extLst>
          </p:cNvPr>
          <p:cNvSpPr>
            <a:spLocks noGrp="1" noChangeArrowheads="1"/>
          </p:cNvSpPr>
          <p:nvPr>
            <p:ph type="body" idx="1"/>
          </p:nvPr>
        </p:nvSpPr>
        <p:spPr/>
        <p:txBody>
          <a:bodyPr/>
          <a:lstStyle/>
          <a:p>
            <a:r>
              <a:rPr lang="en-US" altLang="en-US"/>
              <a:t>CLT Prediction</a:t>
            </a:r>
          </a:p>
        </p:txBody>
      </p:sp>
      <p:sp>
        <p:nvSpPr>
          <p:cNvPr id="14340" name="Content Placeholder 6">
            <a:extLst>
              <a:ext uri="{FF2B5EF4-FFF2-40B4-BE49-F238E27FC236}">
                <a16:creationId xmlns:a16="http://schemas.microsoft.com/office/drawing/2014/main" id="{EF961B74-0E97-2EC6-B8F5-FDF1A41576CA}"/>
              </a:ext>
            </a:extLst>
          </p:cNvPr>
          <p:cNvSpPr>
            <a:spLocks noGrp="1" noChangeArrowheads="1"/>
          </p:cNvSpPr>
          <p:nvPr>
            <p:ph sz="half" idx="2"/>
          </p:nvPr>
        </p:nvSpPr>
        <p:spPr/>
        <p:txBody>
          <a:bodyPr/>
          <a:lstStyle/>
          <a:p>
            <a:r>
              <a:rPr lang="en-US" altLang="en-US"/>
              <a:t>Approximately normal </a:t>
            </a:r>
          </a:p>
          <a:p>
            <a:r>
              <a:rPr lang="en-US" altLang="en-US"/>
              <a:t>Center: -0.81</a:t>
            </a:r>
          </a:p>
          <a:p>
            <a:r>
              <a:rPr lang="en-US" altLang="en-US"/>
              <a:t>SD: 2.33</a:t>
            </a:r>
          </a:p>
        </p:txBody>
      </p:sp>
      <p:sp>
        <p:nvSpPr>
          <p:cNvPr id="14341" name="Text Placeholder 7">
            <a:extLst>
              <a:ext uri="{FF2B5EF4-FFF2-40B4-BE49-F238E27FC236}">
                <a16:creationId xmlns:a16="http://schemas.microsoft.com/office/drawing/2014/main" id="{10F222C8-CD53-A16E-78C2-C939084CAE5D}"/>
              </a:ext>
            </a:extLst>
          </p:cNvPr>
          <p:cNvSpPr>
            <a:spLocks noGrp="1" noChangeArrowheads="1"/>
          </p:cNvSpPr>
          <p:nvPr>
            <p:ph type="body" sz="quarter" idx="3"/>
          </p:nvPr>
        </p:nvSpPr>
        <p:spPr/>
        <p:txBody>
          <a:bodyPr/>
          <a:lstStyle/>
          <a:p>
            <a:r>
              <a:rPr lang="en-US" altLang="en-US"/>
              <a:t>Simulation</a:t>
            </a:r>
          </a:p>
        </p:txBody>
      </p:sp>
      <p:sp>
        <p:nvSpPr>
          <p:cNvPr id="14342" name="Content Placeholder 8">
            <a:extLst>
              <a:ext uri="{FF2B5EF4-FFF2-40B4-BE49-F238E27FC236}">
                <a16:creationId xmlns:a16="http://schemas.microsoft.com/office/drawing/2014/main" id="{F24F2E98-67E0-CE4A-509F-AA8B154D5D43}"/>
              </a:ext>
            </a:extLst>
          </p:cNvPr>
          <p:cNvSpPr>
            <a:spLocks noGrp="1" noChangeArrowheads="1"/>
          </p:cNvSpPr>
          <p:nvPr>
            <p:ph sz="quarter" idx="4"/>
          </p:nvPr>
        </p:nvSpPr>
        <p:spPr/>
        <p:txBody>
          <a:bodyPr/>
          <a:lstStyle/>
          <a:p>
            <a:endParaRPr lang="en-US" altLang="en-US"/>
          </a:p>
        </p:txBody>
      </p:sp>
      <p:pic>
        <p:nvPicPr>
          <p:cNvPr id="14343" name="Picture 2">
            <a:extLst>
              <a:ext uri="{FF2B5EF4-FFF2-40B4-BE49-F238E27FC236}">
                <a16:creationId xmlns:a16="http://schemas.microsoft.com/office/drawing/2014/main" id="{0FCF3D7A-2BC5-9FF4-0610-4494990689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8688" y="1676400"/>
            <a:ext cx="3657600"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4EEF5DC-7730-9161-3C30-68812A47B08C}"/>
              </a:ext>
            </a:extLst>
          </p:cNvPr>
          <p:cNvSpPr>
            <a:spLocks noGrp="1" noChangeArrowheads="1"/>
          </p:cNvSpPr>
          <p:nvPr>
            <p:ph type="title"/>
          </p:nvPr>
        </p:nvSpPr>
        <p:spPr/>
        <p:txBody>
          <a:bodyPr/>
          <a:lstStyle/>
          <a:p>
            <a:r>
              <a:rPr lang="en-US" altLang="en-US"/>
              <a:t>Recap</a:t>
            </a:r>
          </a:p>
        </p:txBody>
      </p:sp>
      <p:sp>
        <p:nvSpPr>
          <p:cNvPr id="15363" name="Content Placeholder 2">
            <a:extLst>
              <a:ext uri="{FF2B5EF4-FFF2-40B4-BE49-F238E27FC236}">
                <a16:creationId xmlns:a16="http://schemas.microsoft.com/office/drawing/2014/main" id="{F6F58A43-7CF3-002E-7B26-7F01BA1F7D9D}"/>
              </a:ext>
            </a:extLst>
          </p:cNvPr>
          <p:cNvSpPr>
            <a:spLocks noGrp="1" noChangeArrowheads="1"/>
          </p:cNvSpPr>
          <p:nvPr>
            <p:ph idx="1"/>
          </p:nvPr>
        </p:nvSpPr>
        <p:spPr/>
        <p:txBody>
          <a:bodyPr/>
          <a:lstStyle/>
          <a:p>
            <a:r>
              <a:rPr lang="en-US" altLang="en-US"/>
              <a:t>Which means, when we use the sample standard deviations to calculate the </a:t>
            </a:r>
            <a:r>
              <a:rPr lang="en-US" altLang="en-US" i="1"/>
              <a:t>standard error</a:t>
            </a:r>
            <a:r>
              <a:rPr lang="en-US" altLang="en-US"/>
              <a:t>, the standardized statistic will be well-modelled by a </a:t>
            </a:r>
            <a:r>
              <a:rPr lang="en-US" altLang="en-US" i="1"/>
              <a:t>t</a:t>
            </a:r>
            <a:r>
              <a:rPr lang="en-US" altLang="en-US"/>
              <a:t>-distribution</a:t>
            </a:r>
          </a:p>
        </p:txBody>
      </p:sp>
      <p:pic>
        <p:nvPicPr>
          <p:cNvPr id="4" name="Picture 3">
            <a:extLst>
              <a:ext uri="{FF2B5EF4-FFF2-40B4-BE49-F238E27FC236}">
                <a16:creationId xmlns:a16="http://schemas.microsoft.com/office/drawing/2014/main" id="{F55F5558-5A51-1FF0-0F03-0A2EC095243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579813"/>
            <a:ext cx="3686175" cy="273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E2A6BCDE-CC5B-435D-E7C4-67D389CD0C16}"/>
              </a:ext>
            </a:extLst>
          </p:cNvPr>
          <p:cNvSpPr txBox="1">
            <a:spLocks noChangeArrowheads="1"/>
          </p:cNvSpPr>
          <p:nvPr/>
        </p:nvSpPr>
        <p:spPr bwMode="auto">
          <a:xfrm>
            <a:off x="5103813" y="3865563"/>
            <a:ext cx="3733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The appropriate degrees of freedom are a little complicated, but we’ll let the computer deal with that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11CF8B7-7F11-7854-37F9-43531707281F}"/>
              </a:ext>
            </a:extLst>
          </p:cNvPr>
          <p:cNvSpPr>
            <a:spLocks noGrp="1" noChangeArrowheads="1"/>
          </p:cNvSpPr>
          <p:nvPr>
            <p:ph type="title"/>
          </p:nvPr>
        </p:nvSpPr>
        <p:spPr/>
        <p:txBody>
          <a:bodyPr/>
          <a:lstStyle/>
          <a:p>
            <a:r>
              <a:rPr lang="en-US" altLang="en-US" dirty="0"/>
              <a:t>Technology Options</a:t>
            </a:r>
          </a:p>
        </p:txBody>
      </p:sp>
      <p:sp>
        <p:nvSpPr>
          <p:cNvPr id="16387" name="Content Placeholder 2">
            <a:extLst>
              <a:ext uri="{FF2B5EF4-FFF2-40B4-BE49-F238E27FC236}">
                <a16:creationId xmlns:a16="http://schemas.microsoft.com/office/drawing/2014/main" id="{FFC6DE74-BE32-DBA1-F78F-C07E9A2C0321}"/>
              </a:ext>
            </a:extLst>
          </p:cNvPr>
          <p:cNvSpPr>
            <a:spLocks noGrp="1" noChangeArrowheads="1"/>
          </p:cNvSpPr>
          <p:nvPr>
            <p:ph idx="1"/>
          </p:nvPr>
        </p:nvSpPr>
        <p:spPr/>
        <p:txBody>
          <a:bodyPr/>
          <a:lstStyle/>
          <a:p>
            <a:r>
              <a:rPr lang="en-US" altLang="en-US" dirty="0"/>
              <a:t>Theory-based Inference applet</a:t>
            </a:r>
          </a:p>
          <a:p>
            <a:pPr lvl="1"/>
            <a:r>
              <a:rPr lang="en-US" altLang="en-US" dirty="0"/>
              <a:t>Summary data </a:t>
            </a:r>
          </a:p>
          <a:p>
            <a:pPr lvl="1"/>
            <a:r>
              <a:rPr lang="en-US" altLang="en-US" dirty="0"/>
              <a:t>Raw data (stacked vs. unstacked)</a:t>
            </a:r>
          </a:p>
          <a:p>
            <a:r>
              <a:rPr lang="en-US" altLang="en-US" dirty="0"/>
              <a:t>R</a:t>
            </a:r>
          </a:p>
          <a:p>
            <a:pPr lvl="1"/>
            <a:r>
              <a:rPr lang="en-US" altLang="en-US" dirty="0" err="1"/>
              <a:t>iscamtwosamplet</a:t>
            </a:r>
            <a:r>
              <a:rPr lang="en-US" altLang="en-US" dirty="0"/>
              <a:t> (summary data)</a:t>
            </a:r>
          </a:p>
          <a:p>
            <a:pPr lvl="1"/>
            <a:r>
              <a:rPr lang="en-US" altLang="en-US" dirty="0" err="1"/>
              <a:t>t.test</a:t>
            </a:r>
            <a:r>
              <a:rPr lang="en-US" altLang="en-US" dirty="0"/>
              <a:t>(y ~ x, alt = “”, </a:t>
            </a:r>
            <a:r>
              <a:rPr lang="en-US" altLang="en-US" dirty="0" err="1"/>
              <a:t>var.equal</a:t>
            </a:r>
            <a:r>
              <a:rPr lang="en-US" altLang="en-US" dirty="0"/>
              <a:t> = FALSE) (raw data)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F39E9B7-1B0E-C5C4-BE03-08F38BD49B89}"/>
              </a:ext>
            </a:extLst>
          </p:cNvPr>
          <p:cNvSpPr>
            <a:spLocks noGrp="1" noChangeArrowheads="1"/>
          </p:cNvSpPr>
          <p:nvPr>
            <p:ph type="title"/>
          </p:nvPr>
        </p:nvSpPr>
        <p:spPr/>
        <p:txBody>
          <a:bodyPr/>
          <a:lstStyle/>
          <a:p>
            <a:r>
              <a:rPr lang="en-US" altLang="en-US"/>
              <a:t>To Do</a:t>
            </a:r>
          </a:p>
        </p:txBody>
      </p:sp>
      <p:sp>
        <p:nvSpPr>
          <p:cNvPr id="17411" name="Content Placeholder 2">
            <a:extLst>
              <a:ext uri="{FF2B5EF4-FFF2-40B4-BE49-F238E27FC236}">
                <a16:creationId xmlns:a16="http://schemas.microsoft.com/office/drawing/2014/main" id="{6AF22637-9061-EEA2-0E45-5CCF46A61727}"/>
              </a:ext>
            </a:extLst>
          </p:cNvPr>
          <p:cNvSpPr>
            <a:spLocks noGrp="1" noChangeArrowheads="1"/>
          </p:cNvSpPr>
          <p:nvPr>
            <p:ph idx="1"/>
          </p:nvPr>
        </p:nvSpPr>
        <p:spPr/>
        <p:txBody>
          <a:bodyPr/>
          <a:lstStyle/>
          <a:p>
            <a:r>
              <a:rPr lang="en-US" altLang="en-US" sz="3200" dirty="0"/>
              <a:t>Review/Practice Technology Instructions for Two-Sample t-test</a:t>
            </a:r>
            <a:endParaRPr lang="en-US" altLang="en-US" sz="2800" dirty="0"/>
          </a:p>
          <a:p>
            <a:r>
              <a:rPr lang="en-US" altLang="en-US" sz="3200" dirty="0"/>
              <a:t>Start PP 4.2A and PP 4.2B</a:t>
            </a:r>
          </a:p>
          <a:p>
            <a:pPr marL="0" indent="0">
              <a:buNone/>
            </a:pPr>
            <a:endParaRPr lang="en-US" altLang="en-US" sz="3200" dirty="0"/>
          </a:p>
          <a:p>
            <a:endParaRPr lang="en-US" alt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91042975-06D6-4AE3-BB0A-746858B13C5D}"/>
              </a:ext>
            </a:extLst>
          </p:cNvPr>
          <p:cNvSpPr>
            <a:spLocks noGrp="1" noChangeArrowheads="1"/>
          </p:cNvSpPr>
          <p:nvPr>
            <p:ph type="title"/>
          </p:nvPr>
        </p:nvSpPr>
        <p:spPr/>
        <p:txBody>
          <a:bodyPr/>
          <a:lstStyle/>
          <a:p>
            <a:pPr eaLnBrk="1" hangingPunct="1"/>
            <a:r>
              <a:rPr lang="en-US" altLang="en-US"/>
              <a:t>Ch. 4 – Comparing groups on quantitative response</a:t>
            </a:r>
          </a:p>
        </p:txBody>
      </p:sp>
      <p:sp>
        <p:nvSpPr>
          <p:cNvPr id="7171" name="Content Placeholder 2">
            <a:extLst>
              <a:ext uri="{FF2B5EF4-FFF2-40B4-BE49-F238E27FC236}">
                <a16:creationId xmlns:a16="http://schemas.microsoft.com/office/drawing/2014/main" id="{911F5BED-052F-CC50-3287-AEA6BF122BE5}"/>
              </a:ext>
            </a:extLst>
          </p:cNvPr>
          <p:cNvSpPr>
            <a:spLocks noGrp="1" noChangeArrowheads="1"/>
          </p:cNvSpPr>
          <p:nvPr>
            <p:ph idx="1"/>
          </p:nvPr>
        </p:nvSpPr>
        <p:spPr/>
        <p:txBody>
          <a:bodyPr/>
          <a:lstStyle/>
          <a:p>
            <a:pPr eaLnBrk="1" hangingPunct="1"/>
            <a:r>
              <a:rPr lang="en-US" altLang="en-US"/>
              <a:t>What are appropriate graphs to look at?</a:t>
            </a:r>
          </a:p>
          <a:p>
            <a:pPr eaLnBrk="1" hangingPunct="1"/>
            <a:r>
              <a:rPr lang="en-US" altLang="en-US"/>
              <a:t>What are appropriate statistics for summarizing the data numerically?</a:t>
            </a:r>
          </a:p>
          <a:p>
            <a:pPr lvl="1" eaLnBrk="1" hangingPunct="1"/>
            <a:r>
              <a:rPr lang="en-US" altLang="en-US"/>
              <a:t>Choice of statistic</a:t>
            </a:r>
          </a:p>
          <a:p>
            <a:pPr eaLnBrk="1" hangingPunct="1"/>
            <a:r>
              <a:rPr lang="en-US" altLang="en-US"/>
              <a:t>How assess statistical significance?</a:t>
            </a:r>
          </a:p>
          <a:p>
            <a:pPr eaLnBrk="1" hangingPunct="1"/>
            <a:r>
              <a:rPr lang="en-US" altLang="en-US"/>
              <a:t>How estimate the corresponding difference in population/ treatment parameter?</a:t>
            </a:r>
          </a:p>
          <a:p>
            <a:pPr eaLnBrk="1" hangingPunct="1"/>
            <a:r>
              <a:rPr lang="en-US" altLang="en-US"/>
              <a:t>Factors that affect p-value, confidence</a:t>
            </a:r>
          </a:p>
          <a:p>
            <a:pPr eaLnBrk="1" hangingPunct="1"/>
            <a:r>
              <a:rPr lang="en-US" altLang="en-US"/>
              <a:t>Scope of conclusions based on study design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1AE8058-D05B-0AB3-2513-025CF616E43C}"/>
              </a:ext>
            </a:extLst>
          </p:cNvPr>
          <p:cNvSpPr>
            <a:spLocks noGrp="1" noChangeArrowheads="1"/>
          </p:cNvSpPr>
          <p:nvPr>
            <p:ph type="title"/>
          </p:nvPr>
        </p:nvSpPr>
        <p:spPr/>
        <p:txBody>
          <a:bodyPr/>
          <a:lstStyle/>
          <a:p>
            <a:r>
              <a:rPr lang="en-US" altLang="en-US" dirty="0"/>
              <a:t>Recap: Investigation 4.1</a:t>
            </a:r>
          </a:p>
        </p:txBody>
      </p:sp>
      <p:sp>
        <p:nvSpPr>
          <p:cNvPr id="3" name="Content Placeholder 2">
            <a:extLst>
              <a:ext uri="{FF2B5EF4-FFF2-40B4-BE49-F238E27FC236}">
                <a16:creationId xmlns:a16="http://schemas.microsoft.com/office/drawing/2014/main" id="{1A0E357D-2354-D534-0415-70063CE4262E}"/>
              </a:ext>
            </a:extLst>
          </p:cNvPr>
          <p:cNvSpPr>
            <a:spLocks noGrp="1"/>
          </p:cNvSpPr>
          <p:nvPr>
            <p:ph idx="1"/>
          </p:nvPr>
        </p:nvSpPr>
        <p:spPr/>
        <p:txBody>
          <a:bodyPr>
            <a:normAutofit fontScale="92500" lnSpcReduction="10000"/>
          </a:bodyPr>
          <a:lstStyle/>
          <a:p>
            <a:pPr>
              <a:defRPr/>
            </a:pPr>
            <a:r>
              <a:rPr lang="en-US" dirty="0"/>
              <a:t>Comparing the groups using graphs with the same scaling</a:t>
            </a:r>
          </a:p>
          <a:p>
            <a:pPr>
              <a:defRPr/>
            </a:pPr>
            <a:r>
              <a:rPr lang="en-US" dirty="0"/>
              <a:t>Statistical inference: With small data sets, why not look at all possible arrangements of the observations to groups?  Count how many are more extreme than our observed result?</a:t>
            </a:r>
          </a:p>
          <a:p>
            <a:pPr lvl="1">
              <a:defRPr/>
            </a:pPr>
            <a:r>
              <a:rPr lang="en-US" dirty="0"/>
              <a:t>Models random assignment</a:t>
            </a:r>
          </a:p>
          <a:p>
            <a:pPr lvl="1">
              <a:defRPr/>
            </a:pPr>
            <a:r>
              <a:rPr lang="en-US" dirty="0"/>
              <a:t>Do need to consider what you mean by “more extreme”</a:t>
            </a:r>
          </a:p>
          <a:p>
            <a:pPr lvl="1">
              <a:defRPr/>
            </a:pPr>
            <a:r>
              <a:rPr lang="en-US" dirty="0"/>
              <a:t>Not feasible in moderate to large data sets</a:t>
            </a:r>
          </a:p>
          <a:p>
            <a:pPr lvl="1">
              <a:defRPr/>
            </a:pPr>
            <a:r>
              <a:rPr lang="en-US" dirty="0"/>
              <a:t>Doesn’t give us a confidence interval</a:t>
            </a:r>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F8212040-CB41-A9A0-8F7B-B80F87BB17B9}"/>
              </a:ext>
            </a:extLst>
          </p:cNvPr>
          <p:cNvSpPr>
            <a:spLocks noGrp="1" noChangeArrowheads="1"/>
          </p:cNvSpPr>
          <p:nvPr>
            <p:ph type="title"/>
          </p:nvPr>
        </p:nvSpPr>
        <p:spPr>
          <a:xfrm>
            <a:off x="457200" y="277813"/>
            <a:ext cx="8229600" cy="1139825"/>
          </a:xfrm>
        </p:spPr>
        <p:txBody>
          <a:bodyPr wrap="square" anchor="t">
            <a:normAutofit/>
          </a:bodyPr>
          <a:lstStyle/>
          <a:p>
            <a:r>
              <a:rPr lang="en-US" altLang="en-US" dirty="0"/>
              <a:t>Investigation 4.2</a:t>
            </a:r>
          </a:p>
        </p:txBody>
      </p:sp>
      <p:sp>
        <p:nvSpPr>
          <p:cNvPr id="3" name="Content Placeholder 2">
            <a:extLst>
              <a:ext uri="{FF2B5EF4-FFF2-40B4-BE49-F238E27FC236}">
                <a16:creationId xmlns:a16="http://schemas.microsoft.com/office/drawing/2014/main" id="{691D68BD-3438-670F-DA77-0C61CB0B4CF9}"/>
              </a:ext>
            </a:extLst>
          </p:cNvPr>
          <p:cNvSpPr>
            <a:spLocks noGrp="1"/>
          </p:cNvSpPr>
          <p:nvPr>
            <p:ph sz="half" idx="1"/>
          </p:nvPr>
        </p:nvSpPr>
        <p:spPr>
          <a:xfrm>
            <a:off x="457200" y="1600200"/>
            <a:ext cx="5715000" cy="4530725"/>
          </a:xfrm>
        </p:spPr>
        <p:txBody>
          <a:bodyPr wrap="square" anchor="t">
            <a:normAutofit/>
          </a:bodyPr>
          <a:lstStyle/>
          <a:p>
            <a:pPr>
              <a:lnSpc>
                <a:spcPct val="90000"/>
              </a:lnSpc>
              <a:defRPr/>
            </a:pPr>
            <a:endParaRPr lang="en-US" sz="2000" dirty="0"/>
          </a:p>
          <a:p>
            <a:pPr>
              <a:lnSpc>
                <a:spcPct val="90000"/>
              </a:lnSpc>
              <a:defRPr/>
            </a:pPr>
            <a:r>
              <a:rPr lang="en-US" sz="2400" dirty="0"/>
              <a:t>Researchers </a:t>
            </a:r>
            <a:r>
              <a:rPr lang="en-US" sz="2400" dirty="0" err="1"/>
              <a:t>Holdgate</a:t>
            </a:r>
            <a:r>
              <a:rPr lang="en-US" sz="2400" dirty="0"/>
              <a:t> et al. (2016) studied walking behavior of elephants in North American zoos to see whether there is a difference in average distance traveled by African and Asian elephants. They put GPS loggers on 33 randomly selected African elephants and 23 randomly selected Asian elephants and measured the distance (in kilometers) the elephants walked per day. </a:t>
            </a:r>
          </a:p>
        </p:txBody>
      </p:sp>
      <p:pic>
        <p:nvPicPr>
          <p:cNvPr id="2" name="Picture 1">
            <a:extLst>
              <a:ext uri="{FF2B5EF4-FFF2-40B4-BE49-F238E27FC236}">
                <a16:creationId xmlns:a16="http://schemas.microsoft.com/office/drawing/2014/main" id="{708C9A80-2C65-6F7F-94EB-72308289B0B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484"/>
          <a:stretch/>
        </p:blipFill>
        <p:spPr bwMode="auto">
          <a:xfrm>
            <a:off x="6096000" y="2743200"/>
            <a:ext cx="2241465" cy="2514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 name="Picture 4">
            <a:extLst>
              <a:ext uri="{FF2B5EF4-FFF2-40B4-BE49-F238E27FC236}">
                <a16:creationId xmlns:a16="http://schemas.microsoft.com/office/drawing/2014/main" id="{E5BD5647-3D4D-EFDE-480E-C88D75CB87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457200"/>
            <a:ext cx="3276600" cy="135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D792B-4F64-F274-EB9A-C78C90AFC3A1}"/>
              </a:ext>
            </a:extLst>
          </p:cNvPr>
          <p:cNvSpPr>
            <a:spLocks noGrp="1"/>
          </p:cNvSpPr>
          <p:nvPr>
            <p:ph type="title"/>
          </p:nvPr>
        </p:nvSpPr>
        <p:spPr/>
        <p:txBody>
          <a:bodyPr/>
          <a:lstStyle/>
          <a:p>
            <a:r>
              <a:rPr lang="en-US" dirty="0"/>
              <a:t>Inv 4.2</a:t>
            </a:r>
          </a:p>
        </p:txBody>
      </p:sp>
      <p:sp>
        <p:nvSpPr>
          <p:cNvPr id="6" name="Content Placeholder 5">
            <a:extLst>
              <a:ext uri="{FF2B5EF4-FFF2-40B4-BE49-F238E27FC236}">
                <a16:creationId xmlns:a16="http://schemas.microsoft.com/office/drawing/2014/main" id="{ABB462BC-11A5-1494-BC91-6C9531AB1A33}"/>
              </a:ext>
            </a:extLst>
          </p:cNvPr>
          <p:cNvSpPr>
            <a:spLocks noGrp="1"/>
          </p:cNvSpPr>
          <p:nvPr>
            <p:ph idx="1"/>
          </p:nvPr>
        </p:nvSpPr>
        <p:spPr/>
        <p:txBody>
          <a:bodyPr>
            <a:normAutofit fontScale="92500" lnSpcReduction="10000"/>
          </a:bodyPr>
          <a:lstStyle/>
          <a:p>
            <a:pPr>
              <a:defRPr/>
            </a:pPr>
            <a:r>
              <a:rPr lang="en-US" dirty="0"/>
              <a:t>Why might this data be of interest?</a:t>
            </a:r>
          </a:p>
          <a:p>
            <a:pPr lvl="1">
              <a:defRPr/>
            </a:pPr>
            <a:r>
              <a:rPr lang="en-US" dirty="0">
                <a:solidFill>
                  <a:srgbClr val="202020"/>
                </a:solidFill>
                <a:latin typeface="Helvetica" panose="020B0604020202020204" pitchFamily="34" charset="0"/>
              </a:rPr>
              <a:t>an assumption that elephants are strongly motivated and physiologically adapted to walk long distances, and that the welfare of zoo elephants is therefore compromised when walking distance is constrained</a:t>
            </a:r>
          </a:p>
          <a:p>
            <a:pPr>
              <a:defRPr/>
            </a:pPr>
            <a:r>
              <a:rPr lang="en-US" dirty="0">
                <a:solidFill>
                  <a:srgbClr val="202020"/>
                </a:solidFill>
                <a:latin typeface="Helvetica" panose="020B0604020202020204" pitchFamily="34" charset="0"/>
              </a:rPr>
              <a:t>How measure reliably?</a:t>
            </a:r>
          </a:p>
          <a:p>
            <a:pPr lvl="1">
              <a:defRPr/>
            </a:pPr>
            <a:r>
              <a:rPr lang="en-US" dirty="0">
                <a:solidFill>
                  <a:srgbClr val="202020"/>
                </a:solidFill>
                <a:latin typeface="Helvetica" panose="020B0604020202020204" pitchFamily="34" charset="0"/>
              </a:rPr>
              <a:t>49 zoos, simple random sample of two adult females from each zoo (if &gt; 2 eligible)</a:t>
            </a:r>
            <a:endParaRPr lang="en-US" dirty="0"/>
          </a:p>
          <a:p>
            <a:pPr lvl="1">
              <a:defRPr/>
            </a:pPr>
            <a:r>
              <a:rPr lang="en-US" dirty="0">
                <a:solidFill>
                  <a:srgbClr val="202020"/>
                </a:solidFill>
                <a:latin typeface="Helvetica" panose="020B0604020202020204" pitchFamily="34" charset="0"/>
              </a:rPr>
              <a:t>GPS tracking devices, 5 non-consecutive days, at least 20 hours outdoors</a:t>
            </a:r>
          </a:p>
          <a:p>
            <a:pPr lvl="1">
              <a:defRPr/>
            </a:pPr>
            <a:r>
              <a:rPr lang="en-US" dirty="0">
                <a:solidFill>
                  <a:srgbClr val="202020"/>
                </a:solidFill>
                <a:latin typeface="Helvetica" panose="020B0604020202020204" pitchFamily="34" charset="0"/>
              </a:rPr>
              <a:t>Calculated mean daily walking distance for 56 elephants across 30 zoos</a:t>
            </a:r>
          </a:p>
          <a:p>
            <a:endParaRPr lang="en-US" dirty="0"/>
          </a:p>
        </p:txBody>
      </p:sp>
    </p:spTree>
    <p:extLst>
      <p:ext uri="{BB962C8B-B14F-4D97-AF65-F5344CB8AC3E}">
        <p14:creationId xmlns:p14="http://schemas.microsoft.com/office/powerpoint/2010/main" val="557984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3C08F08-1711-CA5D-C75A-40AEBD37985F}"/>
              </a:ext>
            </a:extLst>
          </p:cNvPr>
          <p:cNvSpPr>
            <a:spLocks noGrp="1"/>
          </p:cNvSpPr>
          <p:nvPr>
            <p:ph type="title"/>
          </p:nvPr>
        </p:nvSpPr>
        <p:spPr/>
        <p:txBody>
          <a:bodyPr/>
          <a:lstStyle/>
          <a:p>
            <a:r>
              <a:rPr lang="en-US" dirty="0"/>
              <a:t>Use R or applet</a:t>
            </a:r>
          </a:p>
        </p:txBody>
      </p:sp>
      <p:sp>
        <p:nvSpPr>
          <p:cNvPr id="6" name="Content Placeholder 5">
            <a:extLst>
              <a:ext uri="{FF2B5EF4-FFF2-40B4-BE49-F238E27FC236}">
                <a16:creationId xmlns:a16="http://schemas.microsoft.com/office/drawing/2014/main" id="{BCFF4027-0E3E-9F31-D7CB-2C85C6BCDDB0}"/>
              </a:ext>
            </a:extLst>
          </p:cNvPr>
          <p:cNvSpPr>
            <a:spLocks noGrp="1"/>
          </p:cNvSpPr>
          <p:nvPr>
            <p:ph idx="1"/>
          </p:nvPr>
        </p:nvSpPr>
        <p:spPr/>
        <p:txBody>
          <a:bodyPr/>
          <a:lstStyle/>
          <a:p>
            <a:r>
              <a:rPr lang="en-US" dirty="0"/>
              <a:t>Graphical and Numerical summaries for comparing two (or more) groups on a quantitative response</a:t>
            </a:r>
          </a:p>
          <a:p>
            <a:pPr lvl="1"/>
            <a:r>
              <a:rPr lang="en-US" dirty="0"/>
              <a:t>Briefly answer (b) – (h)</a:t>
            </a:r>
          </a:p>
          <a:p>
            <a:pPr lvl="1"/>
            <a:r>
              <a:rPr lang="en-US" dirty="0"/>
              <a:t>(b) Don’t have to upload but might want to start practicing…</a:t>
            </a:r>
          </a:p>
          <a:p>
            <a:pPr lvl="1"/>
            <a:r>
              <a:rPr lang="en-US" dirty="0"/>
              <a:t>Ignore comment before Numerical Summaries Tech Detour</a:t>
            </a:r>
          </a:p>
        </p:txBody>
      </p:sp>
    </p:spTree>
    <p:extLst>
      <p:ext uri="{BB962C8B-B14F-4D97-AF65-F5344CB8AC3E}">
        <p14:creationId xmlns:p14="http://schemas.microsoft.com/office/powerpoint/2010/main" val="4176437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009E42A8-1B71-79BC-9F25-D50AB4ACFE75}"/>
              </a:ext>
            </a:extLst>
          </p:cNvPr>
          <p:cNvSpPr>
            <a:spLocks noGrp="1" noChangeArrowheads="1"/>
          </p:cNvSpPr>
          <p:nvPr>
            <p:ph type="title"/>
          </p:nvPr>
        </p:nvSpPr>
        <p:spPr/>
        <p:txBody>
          <a:bodyPr/>
          <a:lstStyle/>
          <a:p>
            <a:r>
              <a:rPr lang="en-US" altLang="en-US"/>
              <a:t>The graph in the paper…</a:t>
            </a:r>
          </a:p>
        </p:txBody>
      </p:sp>
      <p:sp>
        <p:nvSpPr>
          <p:cNvPr id="14339" name="Content Placeholder 2">
            <a:extLst>
              <a:ext uri="{FF2B5EF4-FFF2-40B4-BE49-F238E27FC236}">
                <a16:creationId xmlns:a16="http://schemas.microsoft.com/office/drawing/2014/main" id="{25552E8C-BA21-FAD5-E57E-68B41ED8301B}"/>
              </a:ext>
            </a:extLst>
          </p:cNvPr>
          <p:cNvSpPr>
            <a:spLocks noGrp="1" noChangeArrowheads="1"/>
          </p:cNvSpPr>
          <p:nvPr>
            <p:ph idx="1"/>
          </p:nvPr>
        </p:nvSpPr>
        <p:spPr/>
        <p:txBody>
          <a:bodyPr/>
          <a:lstStyle/>
          <a:p>
            <a:endParaRPr lang="en-US" altLang="en-US"/>
          </a:p>
        </p:txBody>
      </p:sp>
      <p:pic>
        <p:nvPicPr>
          <p:cNvPr id="14340" name="Picture 6">
            <a:extLst>
              <a:ext uri="{FF2B5EF4-FFF2-40B4-BE49-F238E27FC236}">
                <a16:creationId xmlns:a16="http://schemas.microsoft.com/office/drawing/2014/main" id="{4717FDC8-A97B-2AAE-5372-7E00964891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676400"/>
            <a:ext cx="8183563"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60D3E7F-775C-5AE5-2945-62C61EFF5419}"/>
              </a:ext>
            </a:extLst>
          </p:cNvPr>
          <p:cNvSpPr>
            <a:spLocks noGrp="1" noChangeArrowheads="1"/>
          </p:cNvSpPr>
          <p:nvPr>
            <p:ph type="title"/>
          </p:nvPr>
        </p:nvSpPr>
        <p:spPr/>
        <p:txBody>
          <a:bodyPr/>
          <a:lstStyle/>
          <a:p>
            <a:r>
              <a:rPr lang="en-US" altLang="en-US" dirty="0"/>
              <a:t>Statistical significance?</a:t>
            </a:r>
          </a:p>
        </p:txBody>
      </p:sp>
      <p:sp>
        <p:nvSpPr>
          <p:cNvPr id="9219" name="Content Placeholder 2">
            <a:extLst>
              <a:ext uri="{FF2B5EF4-FFF2-40B4-BE49-F238E27FC236}">
                <a16:creationId xmlns:a16="http://schemas.microsoft.com/office/drawing/2014/main" id="{61A469FD-2B28-3695-5322-1B866F2B1C2F}"/>
              </a:ext>
            </a:extLst>
          </p:cNvPr>
          <p:cNvSpPr>
            <a:spLocks noGrp="1" noChangeArrowheads="1"/>
          </p:cNvSpPr>
          <p:nvPr>
            <p:ph idx="1"/>
          </p:nvPr>
        </p:nvSpPr>
        <p:spPr/>
        <p:txBody>
          <a:bodyPr/>
          <a:lstStyle/>
          <a:p>
            <a:r>
              <a:rPr lang="en-US" altLang="en-US" dirty="0"/>
              <a:t>Could a difference this large have happened by chance alone?</a:t>
            </a:r>
          </a:p>
          <a:p>
            <a:r>
              <a:rPr lang="en-US" altLang="en-US" dirty="0"/>
              <a:t>Need to know how our statistic (difference in sample means) behaves under repeated random samples from two populations</a:t>
            </a:r>
          </a:p>
          <a:p>
            <a:r>
              <a:rPr lang="en-US" altLang="en-US" dirty="0"/>
              <a:t>Probability detour</a:t>
            </a:r>
          </a:p>
          <a:p>
            <a:pPr lvl="1"/>
            <a:r>
              <a:rPr lang="en-US" altLang="en-US" dirty="0"/>
              <a:t>Salaries (in millions of dollars) of NBA players</a:t>
            </a:r>
          </a:p>
          <a:p>
            <a:pPr lvl="1"/>
            <a:r>
              <a:rPr lang="en-US" altLang="en-US" dirty="0"/>
              <a:t>Two Populations applet</a:t>
            </a:r>
          </a:p>
          <a:p>
            <a:pPr lvl="2"/>
            <a:r>
              <a:rPr lang="en-US" altLang="en-US" dirty="0">
                <a:solidFill>
                  <a:srgbClr val="0070C0"/>
                </a:solidFill>
              </a:rPr>
              <a:t>Select NBASalaries2021 from pull-down menu</a:t>
            </a:r>
          </a:p>
          <a:p>
            <a:pPr lvl="1"/>
            <a:endParaRPr lang="en-US" altLang="en-US" dirty="0"/>
          </a:p>
          <a:p>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0CF664E-381B-E192-D535-070650A85F36}"/>
              </a:ext>
            </a:extLst>
          </p:cNvPr>
          <p:cNvSpPr>
            <a:spLocks noGrp="1" noChangeArrowheads="1"/>
          </p:cNvSpPr>
          <p:nvPr>
            <p:ph type="title"/>
          </p:nvPr>
        </p:nvSpPr>
        <p:spPr/>
        <p:txBody>
          <a:bodyPr/>
          <a:lstStyle/>
          <a:p>
            <a:r>
              <a:rPr lang="en-US" altLang="en-US"/>
              <a:t>Central Limit Theorem</a:t>
            </a:r>
          </a:p>
        </p:txBody>
      </p:sp>
      <p:sp>
        <p:nvSpPr>
          <p:cNvPr id="11267" name="Content Placeholder 2">
            <a:extLst>
              <a:ext uri="{FF2B5EF4-FFF2-40B4-BE49-F238E27FC236}">
                <a16:creationId xmlns:a16="http://schemas.microsoft.com/office/drawing/2014/main" id="{6772D306-21B9-9038-9E38-A7899320D40A}"/>
              </a:ext>
            </a:extLst>
          </p:cNvPr>
          <p:cNvSpPr>
            <a:spLocks noGrp="1" noChangeArrowheads="1"/>
          </p:cNvSpPr>
          <p:nvPr>
            <p:ph idx="1"/>
          </p:nvPr>
        </p:nvSpPr>
        <p:spPr/>
        <p:txBody>
          <a:bodyPr/>
          <a:lstStyle/>
          <a:p>
            <a:endParaRPr lang="en-US" altLang="en-US"/>
          </a:p>
          <a:p>
            <a:endParaRPr lang="en-US" altLang="en-US"/>
          </a:p>
          <a:p>
            <a:endParaRPr lang="en-US" altLang="en-US"/>
          </a:p>
          <a:p>
            <a:r>
              <a:rPr lang="en-US" altLang="en-US"/>
              <a:t>Does this theorem apply with NBA data? </a:t>
            </a:r>
          </a:p>
          <a:p>
            <a:endParaRPr lang="en-US" altLang="en-US"/>
          </a:p>
          <a:p>
            <a:r>
              <a:rPr lang="en-US" altLang="en-US"/>
              <a:t>Did it successfully predict the behavior of the sampling distribution?</a:t>
            </a:r>
          </a:p>
        </p:txBody>
      </p:sp>
      <p:pic>
        <p:nvPicPr>
          <p:cNvPr id="11268" name="Picture 4">
            <a:extLst>
              <a:ext uri="{FF2B5EF4-FFF2-40B4-BE49-F238E27FC236}">
                <a16:creationId xmlns:a16="http://schemas.microsoft.com/office/drawing/2014/main" id="{C62C791D-3921-E4E4-029D-CF349AFB4FC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875" y="1295400"/>
            <a:ext cx="9305925" cy="164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Them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13832</TotalTime>
  <Words>627</Words>
  <Application>Microsoft Office PowerPoint</Application>
  <PresentationFormat>On-screen Show (4:3)</PresentationFormat>
  <Paragraphs>79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Cambria Math</vt:lpstr>
      <vt:lpstr>Garamond</vt:lpstr>
      <vt:lpstr>Helvetica</vt:lpstr>
      <vt:lpstr>Symbol</vt:lpstr>
      <vt:lpstr>Wingdings</vt:lpstr>
      <vt:lpstr>Default Theme</vt:lpstr>
      <vt:lpstr>Stat 301 – Day 29</vt:lpstr>
      <vt:lpstr>Ch. 4 – Comparing groups on quantitative response</vt:lpstr>
      <vt:lpstr>Recap: Investigation 4.1</vt:lpstr>
      <vt:lpstr>Investigation 4.2</vt:lpstr>
      <vt:lpstr>Inv 4.2</vt:lpstr>
      <vt:lpstr>Use R or applet</vt:lpstr>
      <vt:lpstr>The graph in the paper…</vt:lpstr>
      <vt:lpstr>Statistical significance?</vt:lpstr>
      <vt:lpstr>Central Limit Theorem</vt:lpstr>
      <vt:lpstr>Recap</vt:lpstr>
      <vt:lpstr>Recap</vt:lpstr>
      <vt:lpstr>1000 trials – difference in sample means</vt:lpstr>
      <vt:lpstr>Recap</vt:lpstr>
      <vt:lpstr>Technology Options</vt:lpstr>
      <vt:lpstr>To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ITS/CSS</dc:creator>
  <cp:lastModifiedBy>Beth L. Chance</cp:lastModifiedBy>
  <cp:revision>144</cp:revision>
  <cp:lastPrinted>2011-10-11T06:02:45Z</cp:lastPrinted>
  <dcterms:created xsi:type="dcterms:W3CDTF">2011-10-11T03:00:58Z</dcterms:created>
  <dcterms:modified xsi:type="dcterms:W3CDTF">2024-02-29T17:59:25Z</dcterms:modified>
</cp:coreProperties>
</file>