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58" r:id="rId3"/>
    <p:sldId id="457" r:id="rId4"/>
    <p:sldId id="363" r:id="rId5"/>
    <p:sldId id="421" r:id="rId6"/>
    <p:sldId id="438" r:id="rId7"/>
    <p:sldId id="454" r:id="rId8"/>
    <p:sldId id="396" r:id="rId9"/>
    <p:sldId id="394" r:id="rId10"/>
    <p:sldId id="401" r:id="rId11"/>
    <p:sldId id="415" r:id="rId12"/>
    <p:sldId id="419" r:id="rId13"/>
    <p:sldId id="420" r:id="rId14"/>
    <p:sldId id="426" r:id="rId15"/>
    <p:sldId id="455" r:id="rId16"/>
    <p:sldId id="430" r:id="rId17"/>
    <p:sldId id="405" r:id="rId18"/>
    <p:sldId id="422" r:id="rId19"/>
    <p:sldId id="406" r:id="rId20"/>
    <p:sldId id="433" r:id="rId21"/>
    <p:sldId id="436" r:id="rId22"/>
    <p:sldId id="408" r:id="rId23"/>
    <p:sldId id="427" r:id="rId24"/>
    <p:sldId id="423" r:id="rId25"/>
    <p:sldId id="412" r:id="rId26"/>
    <p:sldId id="456" r:id="rId27"/>
    <p:sldId id="434" r:id="rId28"/>
    <p:sldId id="435" r:id="rId29"/>
    <p:sldId id="432" r:id="rId30"/>
    <p:sldId id="409" r:id="rId31"/>
    <p:sldId id="410" r:id="rId32"/>
    <p:sldId id="417" r:id="rId33"/>
    <p:sldId id="429" r:id="rId3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5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A2306-8E25-4688-ADBF-630F70773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BDD10-F0A4-4FAF-97A4-F96094FA80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B6F2F5-2F38-489C-9303-9A7A7D2C17EB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8A93D-93CD-44E2-AAAE-06EF429CD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69160-2415-4412-8E46-91A6E8FCD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6F624B-ABFE-487F-A346-9A35E68D9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A41D2-FFC9-4A57-8FB2-D099FE4F8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46C61-17C1-4202-8595-5B9CADEC62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ED0DB4-EA9D-4728-B1F4-766360743F4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25DE81-CEBA-4543-A69A-1B6867CBC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84DDCE-7E16-4BCD-B484-06A207A57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06B81-E9C7-454E-A3D1-17AA3C7333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4CE26-C59B-4B82-B6E2-1CD766FE6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ED5498-694B-4BF9-BADC-3401A4610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51F8BE7-CF1B-46A7-2F9D-E375F92BD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0C00CC-B426-D452-352D-4FA1B207A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May need to round down a bit.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C485A55-C920-96DB-55C0-73FCBF216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3769E-8B9A-4DF6-837A-C54CCD92362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DB8FBFD-96F9-4A3F-8CEE-0EAC2946D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59079436-E2A1-4E26-A355-31A46431B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6C9F76-8043-43FE-9019-522B00F0C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372231-DC74-439B-A5B4-516BC0BB7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D6F7E4-36B1-4242-B8B2-C33490427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73EA1-0819-49F9-B4C5-039B3FC54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8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6FF380-AE5B-4F50-BD25-2B8BB6280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DC509-A170-404C-975F-9B5EBD896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D9F84D-66B3-4C70-9BA5-21456AE99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8621-7612-49B2-A2D8-659B961E5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8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7DC2A-A21E-4944-8E9B-07750D9F9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F6220-66ED-4D6C-A5A3-DCFA24E95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4D599-F357-4A3C-82BC-8E67F17BB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266E-D432-4E93-8699-BD884F3BF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7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58CFD-2666-47AB-B80B-D2EECF3AC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ED116-922E-4DBE-A03C-6D606B03A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83478-614D-499F-BD05-275BA1DCF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F892-8C23-428A-AB60-086F6FF67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51DCB-ACB1-4F0D-8689-F0DD0AEF8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43F116-2BC1-4CF5-AC55-0EB43A0C6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18AEA-145F-4797-820D-B3633E59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E939-4E42-4684-B3D8-57FCA8DC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B3416-DFD4-4426-B357-154523676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D07D1-27EC-47D4-A62F-CCE08A14C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2986E-D2B0-4343-AF45-15D382923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CCC0-051C-4B9F-B85C-C5C4FFBE5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8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E0DA82-9F62-4C8D-95DD-AC57F93E5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2236D3-E167-41B5-9FEE-62D67D7A6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9A263B-0BE4-43ED-BA86-C3CCEF95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B094-55F8-4E47-9025-C1FA1B0B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5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333E4E-8CCB-4505-BEA1-11DB56271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487DE5-4E0B-4921-B785-36EC3B855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705C6B-A53B-4B44-AEFD-43BF5518E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954F-D6CE-4F79-BF99-317FDBA14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8801A7-6AA2-475E-AECE-EEAF6B792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1F4EE3-5FD1-45CA-BE78-C4295B966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A9A1A0-8BA7-4C35-80F5-CBF8B1854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0E26-4A58-4D5E-A3D5-37DE9E5A5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0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0F0D3-2CA3-4E66-8925-BD3194C2F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7A980-06C4-4C20-A2AA-10D17CD8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7C433-89DF-49E4-937A-AC63C6F32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797-910B-476D-8FAC-781189785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8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FC694-5587-4B3B-88F0-4C9714855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05F33-D268-4D1A-9B2D-C902A0EF6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2A648-2570-4E32-B9C4-4A1CD45E0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6F1F-585D-413C-8916-CFC5B475F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81090C-6071-450C-A4F7-9D1DCA70E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7C6347-47E6-471A-A426-BB9EF2A1B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E554E05-1107-4802-82F4-B6B77AD362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B6F9381-C5F5-49DE-A72D-80943517E5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668ADA7-F816-4644-B35E-01E9B514FB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402B131-33E3-44AE-8C79-FAE5ED187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13CB8D32-52A1-4CE6-8281-1B91D784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C4006CF-F987-47E5-B9C4-8347B4A42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 Love Messing with Big Data”. Back on April Fool's Day, I wrote a… | by  Richard Bloch | Golden Eggs | Medium">
            <a:extLst>
              <a:ext uri="{FF2B5EF4-FFF2-40B4-BE49-F238E27FC236}">
                <a16:creationId xmlns:a16="http://schemas.microsoft.com/office/drawing/2014/main" id="{A4621306-2F07-479F-B289-E3BB9462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32" y="4062413"/>
            <a:ext cx="666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D4D9932F-9706-4B69-BC2C-4F90F1ED61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 301 – Day 28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C941F09-D10F-4B97-BAD7-FCCD8449AD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98713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/>
              <a:t>Review</a:t>
            </a:r>
          </a:p>
        </p:txBody>
      </p:sp>
      <p:pic>
        <p:nvPicPr>
          <p:cNvPr id="5" name="Picture 8" descr="Messing with Data : calvinandhobbes">
            <a:extLst>
              <a:ext uri="{FF2B5EF4-FFF2-40B4-BE49-F238E27FC236}">
                <a16:creationId xmlns:a16="http://schemas.microsoft.com/office/drawing/2014/main" id="{0B62D445-52A4-4E96-B418-64CA581D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214813"/>
            <a:ext cx="6086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95FB056-83B5-4F5E-8A10-8883F0C7A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Format of Exam 2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D3BEA7B-7EF5-4290-AAE8-20FF0DEE4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Similar to Exam 1</a:t>
            </a:r>
          </a:p>
          <a:p>
            <a:pPr lvl="1" eaLnBrk="1" hangingPunct="1"/>
            <a:r>
              <a:rPr lang="en-US" altLang="en-US" dirty="0"/>
              <a:t>May use 2 two-sided 8.5x11 pages of notes</a:t>
            </a:r>
          </a:p>
          <a:p>
            <a:pPr lvl="1" eaLnBrk="1" hangingPunct="1"/>
            <a:r>
              <a:rPr lang="en-US" altLang="en-US" dirty="0"/>
              <a:t>Mixture of short answer, long answer, multiple choice questions</a:t>
            </a:r>
          </a:p>
          <a:p>
            <a:pPr lvl="1" eaLnBrk="1" hangingPunct="1"/>
            <a:r>
              <a:rPr lang="en-US" altLang="en-US" dirty="0"/>
              <a:t>Mixture of “theory” and applications, explanations</a:t>
            </a:r>
          </a:p>
          <a:p>
            <a:pPr lvl="2" eaLnBrk="1" hangingPunct="1"/>
            <a:r>
              <a:rPr lang="en-US" altLang="en-US" dirty="0"/>
              <a:t>How would you set this up?</a:t>
            </a:r>
          </a:p>
          <a:p>
            <a:pPr lvl="2" eaLnBrk="1" hangingPunct="1"/>
            <a:r>
              <a:rPr lang="en-US" altLang="en-US" dirty="0"/>
              <a:t>What if I changed this?</a:t>
            </a:r>
          </a:p>
          <a:p>
            <a:pPr lvl="2" eaLnBrk="1" hangingPunct="1"/>
            <a:r>
              <a:rPr lang="en-US" altLang="en-US" dirty="0"/>
              <a:t>Do this on computer</a:t>
            </a:r>
          </a:p>
          <a:p>
            <a:pPr lvl="2" eaLnBrk="1" hangingPunct="1"/>
            <a:r>
              <a:rPr lang="en-US" altLang="en-US" dirty="0"/>
              <a:t>Interpret this output</a:t>
            </a:r>
          </a:p>
          <a:p>
            <a:pPr lvl="2" eaLnBrk="1" hangingPunct="1"/>
            <a:r>
              <a:rPr lang="en-US" altLang="en-US" dirty="0"/>
              <a:t>Why is this true/does this make sense?</a:t>
            </a:r>
          </a:p>
          <a:p>
            <a:pPr lvl="2" eaLnBrk="1" hangingPunct="1"/>
            <a:r>
              <a:rPr lang="en-US" altLang="en-US" dirty="0"/>
              <a:t>Develop a procedure that…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C2ECCE-2D0C-45B6-B222-743D6D533809}"/>
              </a:ext>
            </a:extLst>
          </p:cNvPr>
          <p:cNvCxnSpPr/>
          <p:nvPr/>
        </p:nvCxnSpPr>
        <p:spPr>
          <a:xfrm flipV="1">
            <a:off x="1447800" y="4648200"/>
            <a:ext cx="2895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BD7F071-9DC4-4448-9F07-20F55FE61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you have learned – Ch 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D2C8-275D-4A32-973E-907099D5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Analyzing one </a:t>
            </a:r>
            <a:r>
              <a:rPr lang="en-US" dirty="0">
                <a:solidFill>
                  <a:srgbClr val="FF0000"/>
                </a:solidFill>
              </a:rPr>
              <a:t>quantitative </a:t>
            </a:r>
            <a:r>
              <a:rPr lang="en-US" dirty="0"/>
              <a:t>response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1) Graphically: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dotplots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histograms,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stemplots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2) Numerically: mean/SD, median/IQR, FNS boxplot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3) Statistical Significance: p-value using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-distribution (CLT for means) </a:t>
            </a:r>
            <a:r>
              <a:rPr lang="en-US" dirty="0">
                <a:solidFill>
                  <a:srgbClr val="8BCDFF"/>
                </a:solidFill>
              </a:rPr>
              <a:t>or simulation (finite population) or other alternatives (e.g., median, transformation)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4) Estimation: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-confidence intervals for population mean, prediction interval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5) Draw conclusions: generalizability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93CBE-0AB2-1A09-5B4C-B1435406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143000"/>
            <a:ext cx="36957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C3C90-5672-384B-82B8-70B0A071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73243"/>
            <a:ext cx="3350058" cy="2647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15EB5-8A3B-D474-4CEF-F4C5F2880D70}"/>
                  </a:ext>
                </a:extLst>
              </p:cNvPr>
              <p:cNvSpPr txBox="1"/>
              <p:nvPr/>
            </p:nvSpPr>
            <p:spPr>
              <a:xfrm>
                <a:off x="3581400" y="2133600"/>
                <a:ext cx="902811" cy="52399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15EB5-8A3B-D474-4CEF-F4C5F2880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133600"/>
                <a:ext cx="902811" cy="523990"/>
              </a:xfrm>
              <a:prstGeom prst="rect">
                <a:avLst/>
              </a:prstGeom>
              <a:blipFill>
                <a:blip r:embed="rId5"/>
                <a:stretch>
                  <a:fillRect l="-5333" b="-568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04CFCF0B-DDF2-8AE9-0F5D-F7BA521FDA12}"/>
              </a:ext>
            </a:extLst>
          </p:cNvPr>
          <p:cNvSpPr/>
          <p:nvPr/>
        </p:nvSpPr>
        <p:spPr>
          <a:xfrm>
            <a:off x="4589040" y="2258127"/>
            <a:ext cx="581233" cy="26846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AA8E6-5CCE-E275-1AAD-5315156E3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90" y="1544595"/>
            <a:ext cx="26003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B933D9-4D07-4854-A843-B9882C20B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Sample </a:t>
            </a:r>
            <a:r>
              <a:rPr lang="en-US" altLang="en-US" i="1"/>
              <a:t>t</a:t>
            </a:r>
            <a:r>
              <a:rPr lang="en-US" altLang="en-US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188A-3480-4103-987D-B8F69D095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altLang="en-US"/>
              <a:t>With </a:t>
            </a:r>
            <a:r>
              <a:rPr lang="en-US" altLang="en-US">
                <a:solidFill>
                  <a:srgbClr val="FF0000"/>
                </a:solidFill>
              </a:rPr>
              <a:t>quantitative</a:t>
            </a:r>
            <a:r>
              <a:rPr lang="en-US" altLang="en-US"/>
              <a:t> data, we want to calculate </a:t>
            </a:r>
          </a:p>
          <a:p>
            <a:endParaRPr lang="en-US" altLang="en-US"/>
          </a:p>
          <a:p>
            <a:r>
              <a:rPr lang="en-US" altLang="en-US"/>
              <a:t>But we don’t usually know </a:t>
            </a:r>
            <a:r>
              <a:rPr lang="en-US" altLang="en-US">
                <a:latin typeface="Symbol" panose="05050102010706020507" pitchFamily="18" charset="2"/>
              </a:rPr>
              <a:t>s</a:t>
            </a:r>
          </a:p>
          <a:p>
            <a:r>
              <a:rPr lang="en-US" altLang="en-US"/>
              <a:t>But we can calculate the </a:t>
            </a:r>
            <a:r>
              <a:rPr lang="en-US" altLang="en-US" i="1"/>
              <a:t>standard error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But then our standardized statistic             is better modeled by a </a:t>
            </a:r>
            <a:r>
              <a:rPr lang="en-US" altLang="en-US" i="1"/>
              <a:t>t</a:t>
            </a:r>
            <a:r>
              <a:rPr lang="en-US" altLang="en-US"/>
              <a:t> distribution (df = </a:t>
            </a:r>
            <a:r>
              <a:rPr lang="en-US" altLang="en-US" i="1"/>
              <a:t>n</a:t>
            </a:r>
            <a:r>
              <a:rPr lang="en-US" altLang="en-US"/>
              <a:t> -1)</a:t>
            </a:r>
          </a:p>
          <a:p>
            <a:pPr lvl="1"/>
            <a:r>
              <a:rPr lang="en-US" altLang="en-US"/>
              <a:t>p-values more accurate</a:t>
            </a:r>
          </a:p>
          <a:p>
            <a:pPr lvl="1"/>
            <a:r>
              <a:rPr lang="en-US" altLang="en-US"/>
              <a:t>Confidence intervals have the right coverage rate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3AE0F8-86F1-48DA-8362-EEEA08EB6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905000"/>
          <a:ext cx="2700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28501" progId="Equation.3">
                  <p:embed/>
                </p:oleObj>
              </mc:Choice>
              <mc:Fallback>
                <p:oleObj name="Equation" r:id="rId2" imgW="901309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700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2BA1B65-6FB6-439D-873C-B459724590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505200"/>
          <a:ext cx="259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59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8BBA9F-E999-4449-B426-741E905A7D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40386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393529" progId="Equation.3">
                  <p:embed/>
                </p:oleObj>
              </mc:Choice>
              <mc:Fallback>
                <p:oleObj name="Equation" r:id="rId6" imgW="6093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386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D72EE6-CAED-4218-BB30-A3CB91F0E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19200"/>
            <a:ext cx="2971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ECF15-E855-45E0-98A9-28B4F2D84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219200"/>
            <a:ext cx="2952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CC73636-B65A-4375-BE0A-84EB7373A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</a:t>
            </a:r>
            <a:r>
              <a:rPr lang="en-US" altLang="en-US"/>
              <a:t>-distributions</a:t>
            </a:r>
            <a:endParaRPr lang="en-US" altLang="en-US" i="1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8C6FABA-AA73-4BEC-8366-897936837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09925" cy="4530725"/>
          </a:xfrm>
        </p:spPr>
        <p:txBody>
          <a:bodyPr/>
          <a:lstStyle/>
          <a:p>
            <a:r>
              <a:rPr lang="en-US" altLang="en-US" i="1"/>
              <a:t>t</a:t>
            </a:r>
            <a:r>
              <a:rPr lang="en-US" altLang="en-US"/>
              <a:t>-distribution has “heavier” tails than normal distribution. </a:t>
            </a:r>
          </a:p>
          <a:p>
            <a:r>
              <a:rPr lang="en-US" altLang="en-US"/>
              <a:t>Approaches normal distribution as df </a:t>
            </a:r>
            <a:r>
              <a:rPr lang="en-US" altLang="en-US">
                <a:sym typeface="Symbol" panose="05050102010706020507" pitchFamily="18" charset="2"/>
              </a:rPr>
              <a:t> </a:t>
            </a:r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298724CD-B379-4118-898B-0607F34B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/>
          <a:stretch>
            <a:fillRect/>
          </a:stretch>
        </p:blipFill>
        <p:spPr bwMode="auto">
          <a:xfrm>
            <a:off x="3667125" y="568325"/>
            <a:ext cx="55530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8">
            <a:extLst>
              <a:ext uri="{FF2B5EF4-FFF2-40B4-BE49-F238E27FC236}">
                <a16:creationId xmlns:a16="http://schemas.microsoft.com/office/drawing/2014/main" id="{3E6347D2-AC85-41C8-B772-9D0604D3A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4638"/>
            <a:ext cx="4040188" cy="563562"/>
          </a:xfrm>
        </p:spPr>
        <p:txBody>
          <a:bodyPr/>
          <a:lstStyle/>
          <a:p>
            <a:r>
              <a:rPr lang="en-US" altLang="en-US"/>
              <a:t>z = 1.96 with </a:t>
            </a:r>
            <a:r>
              <a:rPr lang="en-US" altLang="en-US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1267" name="Content Placeholder 9">
            <a:extLst>
              <a:ext uri="{FF2B5EF4-FFF2-40B4-BE49-F238E27FC236}">
                <a16:creationId xmlns:a16="http://schemas.microsoft.com/office/drawing/2014/main" id="{EE12BF3F-7824-4F21-BE4F-387D5EB6AEA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1CF827-827F-45BB-9D9C-F1D3D16F5C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076700" y="274638"/>
            <a:ext cx="2171700" cy="563562"/>
          </a:xfrm>
        </p:spPr>
        <p:txBody>
          <a:bodyPr/>
          <a:lstStyle/>
          <a:p>
            <a:r>
              <a:rPr lang="en-US" altLang="en-US"/>
              <a:t>z with s</a:t>
            </a:r>
          </a:p>
        </p:txBody>
      </p:sp>
      <p:sp>
        <p:nvSpPr>
          <p:cNvPr id="11269" name="Content Placeholder 11">
            <a:extLst>
              <a:ext uri="{FF2B5EF4-FFF2-40B4-BE49-F238E27FC236}">
                <a16:creationId xmlns:a16="http://schemas.microsoft.com/office/drawing/2014/main" id="{A0B6942D-85F7-43CC-B054-D23B3656F54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5025" y="2174875"/>
            <a:ext cx="1260475" cy="395128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EC67808D-D4C5-4E3D-987A-150B3C21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8425"/>
            <a:ext cx="190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0BF8E0-090F-4A36-8508-39C0DD66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331913"/>
            <a:ext cx="16287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D7310E-8D25-46E0-8468-BDC0D8245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289050"/>
            <a:ext cx="1771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3D71EA1-1D17-4FDF-BC89-C954DA682B51}"/>
              </a:ext>
            </a:extLst>
          </p:cNvPr>
          <p:cNvSpPr txBox="1">
            <a:spLocks/>
          </p:cNvSpPr>
          <p:nvPr/>
        </p:nvSpPr>
        <p:spPr bwMode="auto">
          <a:xfrm>
            <a:off x="6743700" y="274638"/>
            <a:ext cx="2171700" cy="563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/>
              <a:t>t =2.56 with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CDA2-33D4-20EC-4AF6-015E2508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73FE5-66C3-D598-6269-4F6817A60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E22CC-2D25-541C-3ED1-7DFE4E805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BD8C5-70A1-EA42-C942-15628D33A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A97F9-2E61-9E17-5A09-4FC831D15E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82E32-1011-AAD5-4D29-3EF6BF84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8" y="0"/>
            <a:ext cx="864786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510A9-3E99-CD7D-35AF-1C5D8ACDB99D}"/>
              </a:ext>
            </a:extLst>
          </p:cNvPr>
          <p:cNvSpPr txBox="1"/>
          <p:nvPr/>
        </p:nvSpPr>
        <p:spPr>
          <a:xfrm>
            <a:off x="5562600" y="1012128"/>
            <a:ext cx="1672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Shape, center,</a:t>
            </a:r>
          </a:p>
          <a:p>
            <a:r>
              <a:rPr lang="en-US" dirty="0">
                <a:solidFill>
                  <a:schemeClr val="tx2"/>
                </a:solidFill>
              </a:rPr>
              <a:t>variability, </a:t>
            </a:r>
          </a:p>
          <a:p>
            <a:r>
              <a:rPr lang="en-US" dirty="0">
                <a:solidFill>
                  <a:schemeClr val="tx2"/>
                </a:solidFill>
              </a:rPr>
              <a:t>outliers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404A4-5C9A-FDFB-58F1-5DED01EFA0EC}"/>
              </a:ext>
            </a:extLst>
          </p:cNvPr>
          <p:cNvSpPr txBox="1"/>
          <p:nvPr/>
        </p:nvSpPr>
        <p:spPr>
          <a:xfrm>
            <a:off x="131630" y="283928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1FA67-D8D8-D070-197B-69AD8561A108}"/>
              </a:ext>
            </a:extLst>
          </p:cNvPr>
          <p:cNvSpPr txBox="1"/>
          <p:nvPr/>
        </p:nvSpPr>
        <p:spPr>
          <a:xfrm>
            <a:off x="2819400" y="3070116"/>
            <a:ext cx="262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“validity conditions”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CEC5C-A49D-CD5F-1119-7E3613D8F0E7}"/>
              </a:ext>
            </a:extLst>
          </p:cNvPr>
          <p:cNvSpPr txBox="1"/>
          <p:nvPr/>
        </p:nvSpPr>
        <p:spPr>
          <a:xfrm>
            <a:off x="3981666" y="3586532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On exam, can use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r>
              <a:rPr lang="en-US" dirty="0">
                <a:solidFill>
                  <a:schemeClr val="tx2"/>
                </a:solidFill>
              </a:rPr>
              <a:t>* = 2 for 95% confidence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4BE8B9-E00D-1D23-2C31-D9EACF96CB25}"/>
                  </a:ext>
                </a:extLst>
              </p:cNvPr>
              <p:cNvSpPr txBox="1"/>
              <p:nvPr/>
            </p:nvSpPr>
            <p:spPr>
              <a:xfrm>
                <a:off x="3421174" y="3282158"/>
                <a:ext cx="4038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Number of standard errors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4BE8B9-E00D-1D23-2C31-D9EACF96C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74" y="3282158"/>
                <a:ext cx="4038670" cy="369332"/>
              </a:xfrm>
              <a:prstGeom prst="rect">
                <a:avLst/>
              </a:prstGeom>
              <a:blipFill>
                <a:blip r:embed="rId3"/>
                <a:stretch>
                  <a:fillRect l="-12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4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7426F2E-38D4-4800-8A06-B45094326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Confidence vs. Prediction interval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B7D633A5-33DB-4D2A-BB37-78B0677C0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Confidence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D044F-D098-47E5-861D-0086696BA6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blipFill>
            <a:blip r:embed="rId2"/>
            <a:stretch>
              <a:fillRect l="-603" r="-2112" b="-7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6EC446AA-D586-4456-A42F-8D7FF6961F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904FC-8E50-48E6-8FB1-34AFB15AF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"/>
          </p:nvPr>
        </p:nvSpPr>
        <p:spPr>
          <a:blipFill>
            <a:blip r:embed="rId3"/>
            <a:stretch>
              <a:fillRect l="-603" r="-211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FD2F541-38C6-41AF-8E00-A2881C0C0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you have learned – Ch .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305ED-61AA-4333-818D-93366B7A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Comparing </a:t>
            </a:r>
            <a:r>
              <a:rPr lang="en-US" dirty="0">
                <a:solidFill>
                  <a:srgbClr val="FF0000"/>
                </a:solidFill>
              </a:rPr>
              <a:t>two groups </a:t>
            </a:r>
            <a:r>
              <a:rPr lang="en-US" dirty="0"/>
              <a:t>on a </a:t>
            </a:r>
            <a:r>
              <a:rPr lang="en-US" dirty="0">
                <a:solidFill>
                  <a:srgbClr val="FF0000"/>
                </a:solidFill>
              </a:rPr>
              <a:t>categorical</a:t>
            </a:r>
            <a:r>
              <a:rPr lang="en-US" dirty="0"/>
              <a:t> response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Organizing data: two-way table of counts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1) Graphically: segmented bar graph, mosaic plot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2) Numerically: difference in conditional proportions, relative risk, odds ratio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3) Statistical Significance: p-value using simulation, Fisher’s Exact test, normal approximation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4) Estimation: confidence intervals for difference in proportions, relative risk, odds ratio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5) Draw conclusions: causation, generalizability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F7CBF-CC21-A1AB-1ABD-91A5425E59ED}"/>
              </a:ext>
            </a:extLst>
          </p:cNvPr>
          <p:cNvSpPr txBox="1"/>
          <p:nvPr/>
        </p:nvSpPr>
        <p:spPr>
          <a:xfrm>
            <a:off x="7239000" y="4267200"/>
            <a:ext cx="1600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Reject Ho in favor of 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77918-AE72-2412-6FB5-59847150CB5F}"/>
              </a:ext>
            </a:extLst>
          </p:cNvPr>
          <p:cNvSpPr txBox="1"/>
          <p:nvPr/>
        </p:nvSpPr>
        <p:spPr>
          <a:xfrm>
            <a:off x="6120726" y="51528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vs. Proportion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A933F11-1579-4FA4-B877-5423203A1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Study Design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E2C661E-540E-4037-AFF6-124133E5D7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 able to describe an appropriate design, how you will use randomness, what “controls” you will use</a:t>
            </a:r>
          </a:p>
          <a:p>
            <a:pPr eaLnBrk="1" hangingPunct="1"/>
            <a:r>
              <a:rPr lang="en-US" altLang="en-US"/>
              <a:t>Be able to critique a study design</a:t>
            </a:r>
          </a:p>
          <a:p>
            <a:pPr eaLnBrk="1" hangingPunct="1"/>
            <a:r>
              <a:rPr lang="en-US" altLang="en-US"/>
              <a:t>Be able to draw appropriate conclusions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FB05C1D-9E82-4D6E-9C3B-ED235B15C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Design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03F3-99B4-4D73-B80D-41C7F4DF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400" dirty="0"/>
              <a:t>Independent random samples (or one random sample with 2 independent subgroups like males vs. females)</a:t>
            </a:r>
          </a:p>
          <a:p>
            <a:pPr lvl="1">
              <a:defRPr/>
            </a:pPr>
            <a:r>
              <a:rPr lang="en-US" sz="2400" dirty="0"/>
              <a:t>Simulation: independent binomial random samples with same value for 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/>
              <a:t> (some large number of samples)</a:t>
            </a:r>
          </a:p>
          <a:p>
            <a:pPr lvl="1">
              <a:defRPr/>
            </a:pPr>
            <a:r>
              <a:rPr lang="en-US" sz="2400" i="1" dirty="0"/>
              <a:t>FET as an approximation</a:t>
            </a:r>
          </a:p>
          <a:p>
            <a:pPr lvl="1">
              <a:defRPr/>
            </a:pPr>
            <a:r>
              <a:rPr lang="en-US" sz="2400" dirty="0"/>
              <a:t>Normal approximation (all 4 counts &gt; 5) (confidence interval for difference in population proportions or RR or OR)</a:t>
            </a:r>
          </a:p>
          <a:p>
            <a:pPr>
              <a:defRPr/>
            </a:pPr>
            <a:r>
              <a:rPr lang="en-US" sz="2400" dirty="0"/>
              <a:t>Randomized experiment</a:t>
            </a:r>
          </a:p>
          <a:p>
            <a:pPr lvl="1">
              <a:defRPr/>
            </a:pPr>
            <a:r>
              <a:rPr lang="en-US" sz="2400" dirty="0"/>
              <a:t>Simulation: </a:t>
            </a:r>
            <a:r>
              <a:rPr lang="en-US" altLang="en-US" sz="2400" dirty="0"/>
              <a:t>Fix successes and failures, randomly shuffle which group they go to  (some large number of assignments)</a:t>
            </a:r>
          </a:p>
          <a:p>
            <a:pPr lvl="1">
              <a:defRPr/>
            </a:pPr>
            <a:r>
              <a:rPr lang="en-US" sz="2400" dirty="0"/>
              <a:t>FET exact p-value (</a:t>
            </a:r>
            <a:r>
              <a:rPr lang="en-US" altLang="en-US" sz="2400" dirty="0"/>
              <a:t>examines all possible random assignments)</a:t>
            </a:r>
          </a:p>
          <a:p>
            <a:pPr lvl="1">
              <a:defRPr/>
            </a:pPr>
            <a:r>
              <a:rPr lang="en-US" sz="2400" dirty="0"/>
              <a:t>(Same) Normal approximation (all 4 counts &gt; 5) (confidence interval for difference in treatment probabilities or RR or OR)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5D60-C3B5-02A0-5D6A-9A40357C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8A81-4678-0475-C2F6-4705ACD1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646AE-53A0-4A5D-173A-ACF81EE7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7848600" cy="41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24BF26D-9423-4EFC-A3D4-0F8A81D98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</a:t>
            </a:r>
          </a:p>
        </p:txBody>
      </p:sp>
      <p:sp>
        <p:nvSpPr>
          <p:cNvPr id="20483" name="Text Placeholder 5">
            <a:extLst>
              <a:ext uri="{FF2B5EF4-FFF2-40B4-BE49-F238E27FC236}">
                <a16:creationId xmlns:a16="http://schemas.microsoft.com/office/drawing/2014/main" id="{EF435CF4-BE31-44DA-BE43-AB4E74309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Random sampling</a:t>
            </a:r>
          </a:p>
        </p:txBody>
      </p:sp>
      <p:sp>
        <p:nvSpPr>
          <p:cNvPr id="20484" name="Content Placeholder 6">
            <a:extLst>
              <a:ext uri="{FF2B5EF4-FFF2-40B4-BE49-F238E27FC236}">
                <a16:creationId xmlns:a16="http://schemas.microsoft.com/office/drawing/2014/main" id="{B33E37D2-50ED-4162-BEF8-15ECBA5D40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5" name="Text Placeholder 7">
            <a:extLst>
              <a:ext uri="{FF2B5EF4-FFF2-40B4-BE49-F238E27FC236}">
                <a16:creationId xmlns:a16="http://schemas.microsoft.com/office/drawing/2014/main" id="{73F624F1-F3A9-4C61-B6A9-90C8FB2601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Random shuffling</a:t>
            </a:r>
          </a:p>
        </p:txBody>
      </p:sp>
      <p:sp>
        <p:nvSpPr>
          <p:cNvPr id="20486" name="Content Placeholder 8">
            <a:extLst>
              <a:ext uri="{FF2B5EF4-FFF2-40B4-BE49-F238E27FC236}">
                <a16:creationId xmlns:a16="http://schemas.microsoft.com/office/drawing/2014/main" id="{1066992B-B4A6-4062-9CF0-E93466BFE150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7" name="Picture 4">
            <a:extLst>
              <a:ext uri="{FF2B5EF4-FFF2-40B4-BE49-F238E27FC236}">
                <a16:creationId xmlns:a16="http://schemas.microsoft.com/office/drawing/2014/main" id="{67F05063-8279-4806-B408-5A1F3B1B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0052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>
            <a:extLst>
              <a:ext uri="{FF2B5EF4-FFF2-40B4-BE49-F238E27FC236}">
                <a16:creationId xmlns:a16="http://schemas.microsoft.com/office/drawing/2014/main" id="{AD58C006-C0A6-4A6F-9166-833FBD14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438400"/>
            <a:ext cx="4152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E4B98-65F5-CCD2-A7DC-00C755FF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667" y="3905935"/>
            <a:ext cx="274921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88A2-166B-4E15-A448-9D187AA4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4815-D3ED-4D0B-A460-BA3973C9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392E0-241A-4DED-87E5-E5399EEC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8170"/>
            <a:ext cx="2352675" cy="105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06303-37BD-4FAA-929C-A0776FB6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257425" cy="140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E0CBB-FC04-445E-8663-D6694273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78" y="5232647"/>
            <a:ext cx="3009900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67451D-28E7-40C3-A1B4-787896FCC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53" y="2978150"/>
            <a:ext cx="2828925" cy="2324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D6FCB-BB96-45A9-83A3-12D2892FC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2946338"/>
            <a:ext cx="2533650" cy="240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801350-3705-4F17-A721-F23F5B37D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5578475"/>
            <a:ext cx="2800350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BF0702-E321-4A36-84C0-5F1E127A4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765" y="1895351"/>
            <a:ext cx="34290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5E9D870-B05C-4772-B9C0-E4FA6D9CB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approximation</a:t>
            </a:r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id="{44FDDD6A-EE96-456F-B751-B01D30EE0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the sample sizes are large, can use two-sample </a:t>
            </a:r>
            <a:r>
              <a:rPr lang="en-US" altLang="en-US" i="1"/>
              <a:t>z</a:t>
            </a:r>
            <a:r>
              <a:rPr lang="en-US" altLang="en-US"/>
              <a:t> procedures to get the p-value and confidence interval for difference in population proportions/process probabilities</a:t>
            </a:r>
          </a:p>
          <a:p>
            <a:pPr lvl="1" eaLnBrk="1" hangingPunct="1"/>
            <a:r>
              <a:rPr lang="en-US" altLang="en-US"/>
              <a:t>At least 5 successes and at least 5 failures in each group</a:t>
            </a:r>
          </a:p>
          <a:p>
            <a:pPr lvl="1" eaLnBrk="1" hangingPunct="1"/>
            <a:r>
              <a:rPr lang="en-US" altLang="en-US"/>
              <a:t>Helpful with calculations of power, sample size determination etc., test statistic (“</a:t>
            </a:r>
            <a:r>
              <a:rPr lang="en-US" altLang="en-US" i="1"/>
              <a:t>z</a:t>
            </a:r>
            <a:r>
              <a:rPr lang="en-US" altLang="en-US"/>
              <a:t> statistic”)</a:t>
            </a:r>
          </a:p>
          <a:p>
            <a:pPr lvl="1" eaLnBrk="1" hangingPunct="1"/>
            <a:r>
              <a:rPr lang="en-US" altLang="en-US"/>
              <a:t>Can improve with continuity correction (p-value), “plus four” adjustment (confidence interval)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9772BD-210D-4709-8DCA-C8BDBDF4B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altLang="en-US" dirty="0"/>
              <a:t>Choice of Procedures (Ch. 3 Summary)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A2AD9B4-2195-4B98-B0DC-E3C3903BE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8DC33F1-FB37-4AFB-A5E0-8F012D172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2275"/>
            <a:ext cx="85058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95EAD-8734-4268-8750-0AD7A53068BF}"/>
              </a:ext>
            </a:extLst>
          </p:cNvPr>
          <p:cNvSpPr txBox="1"/>
          <p:nvPr/>
        </p:nvSpPr>
        <p:spPr>
          <a:xfrm>
            <a:off x="6528952" y="3581400"/>
            <a:ext cx="2310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Two population proportions applet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E3E36-3C90-4841-AC85-917788125013}"/>
              </a:ext>
            </a:extLst>
          </p:cNvPr>
          <p:cNvSpPr txBox="1"/>
          <p:nvPr/>
        </p:nvSpPr>
        <p:spPr>
          <a:xfrm>
            <a:off x="6528952" y="3796585"/>
            <a:ext cx="162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Two-way table applet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072AE-EBD7-4D8F-B5E7-B6B942832FAF}"/>
              </a:ext>
            </a:extLst>
          </p:cNvPr>
          <p:cNvSpPr txBox="1"/>
          <p:nvPr/>
        </p:nvSpPr>
        <p:spPr>
          <a:xfrm>
            <a:off x="4648200" y="56077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The ln transformation lets us use these even with pretty small sample sizes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2F105-2711-4CBC-A14D-0DDAF274E44A}"/>
              </a:ext>
            </a:extLst>
          </p:cNvPr>
          <p:cNvSpPr txBox="1"/>
          <p:nvPr/>
        </p:nvSpPr>
        <p:spPr>
          <a:xfrm>
            <a:off x="1219200" y="44958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“theory-based”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4BC8-ABFC-40AB-A61B-EAEFFFC17133}"/>
              </a:ext>
            </a:extLst>
          </p:cNvPr>
          <p:cNvSpPr txBox="1"/>
          <p:nvPr/>
        </p:nvSpPr>
        <p:spPr>
          <a:xfrm>
            <a:off x="6037116" y="4025572"/>
            <a:ext cx="264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No “validity conditions” here, but best for randomized experiment (fixed number Ss and Fs)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31D21-B42B-46B7-86A5-0E4CA439F024}"/>
              </a:ext>
            </a:extLst>
          </p:cNvPr>
          <p:cNvSpPr txBox="1"/>
          <p:nvPr/>
        </p:nvSpPr>
        <p:spPr>
          <a:xfrm>
            <a:off x="7223845" y="4605536"/>
            <a:ext cx="262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“validity conditions”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714D18-78BA-F66C-CEAE-966DE353CD58}"/>
                  </a:ext>
                </a:extLst>
              </p:cNvPr>
              <p:cNvSpPr txBox="1"/>
              <p:nvPr/>
            </p:nvSpPr>
            <p:spPr>
              <a:xfrm>
                <a:off x="5509900" y="1181481"/>
                <a:ext cx="2530372" cy="871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714D18-78BA-F66C-CEAE-966DE353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900" y="1181481"/>
                <a:ext cx="2530372" cy="871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7F24006-1AD3-4904-A343-D51FC9BD5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Study Design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Conclusions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4FEAB67-6D15-4344-AC36-EE44822902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Scope of conclusions</a:t>
            </a:r>
          </a:p>
          <a:p>
            <a:pPr lvl="1" eaLnBrk="1" hangingPunct="1"/>
            <a:r>
              <a:rPr lang="en-US" altLang="en-US" dirty="0"/>
              <a:t>Significance: do you have a small p-value</a:t>
            </a:r>
          </a:p>
          <a:p>
            <a:pPr lvl="2" eaLnBrk="1" hangingPunct="1"/>
            <a:r>
              <a:rPr lang="en-US" altLang="en-US" dirty="0"/>
              <a:t>In favor of the alternative hypothesis…</a:t>
            </a:r>
          </a:p>
          <a:p>
            <a:pPr lvl="1" eaLnBrk="1" hangingPunct="1"/>
            <a:r>
              <a:rPr lang="en-US" altLang="en-US" dirty="0"/>
              <a:t>Estimation: interpret the confidence interval</a:t>
            </a:r>
          </a:p>
          <a:p>
            <a:pPr lvl="1" eaLnBrk="1" hangingPunct="1"/>
            <a:r>
              <a:rPr lang="en-US" altLang="en-US" dirty="0"/>
              <a:t>Cause and effect: Random assignment? vs. confounding</a:t>
            </a:r>
          </a:p>
          <a:p>
            <a:pPr lvl="2" eaLnBrk="1" hangingPunct="1"/>
            <a:r>
              <a:rPr lang="en-US" altLang="en-US" dirty="0"/>
              <a:t>Any other obvious differences between the two groups (related to the response variable)</a:t>
            </a:r>
          </a:p>
          <a:p>
            <a:pPr lvl="2" eaLnBrk="1" hangingPunct="1"/>
            <a:r>
              <a:rPr lang="en-US" altLang="en-US" dirty="0"/>
              <a:t>Small p-value</a:t>
            </a:r>
          </a:p>
          <a:p>
            <a:pPr lvl="1" eaLnBrk="1" hangingPunct="1"/>
            <a:r>
              <a:rPr lang="en-US" altLang="en-US" dirty="0"/>
              <a:t>Generalizability: Representative sample? (Look at demographics) Random sampling? vs. sampling bias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563C17-5850-4184-B677-60C566A5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0DA39DA-27D0-42BD-9744-119D02EC3A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I’m 95% confident that the probability of answering correctly with the ppt treatment is .0245 to .1742 larger than with the </a:t>
            </a:r>
            <a:r>
              <a:rPr lang="en-US" altLang="en-US" dirty="0" err="1"/>
              <a:t>youtube</a:t>
            </a:r>
            <a:r>
              <a:rPr lang="en-US" altLang="en-US" dirty="0"/>
              <a:t> treatment</a:t>
            </a:r>
          </a:p>
          <a:p>
            <a:pPr lvl="1"/>
            <a:r>
              <a:rPr lang="en-US" altLang="en-US" dirty="0"/>
              <a:t>2.5 to 17.4 percentage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0451-08EF-42D0-93DA-B6658951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8145"/>
            <a:ext cx="2457450" cy="1390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21A21-A8DA-4E0A-A537-49AA2699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610225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563C17-5850-4184-B677-60C566A5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0DA39DA-27D0-42BD-9744-119D02EC3A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kern="0" dirty="0"/>
              <a:t>I’m 95% confident that the probability of answering correctly with the ppt treatment is 1.03 to 1.26 times larger than with the </a:t>
            </a:r>
            <a:r>
              <a:rPr lang="en-US" altLang="en-US" kern="0" dirty="0" err="1"/>
              <a:t>youtube</a:t>
            </a:r>
            <a:r>
              <a:rPr lang="en-US" altLang="en-US" kern="0" dirty="0"/>
              <a:t> treatment</a:t>
            </a:r>
          </a:p>
          <a:p>
            <a:pPr lvl="1"/>
            <a:r>
              <a:rPr lang="en-US" altLang="en-US" kern="0" dirty="0"/>
              <a:t>3% to 26% larger</a:t>
            </a:r>
          </a:p>
          <a:p>
            <a:r>
              <a:rPr lang="en-US" altLang="en-US" kern="0" dirty="0"/>
              <a:t>CQ: How would one go about deciding whether this interval procedure is valid?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ADDE1-C8D7-4841-B578-E9023F31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8" y="488704"/>
            <a:ext cx="2581275" cy="145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06949-68BD-46D6-89F6-41469048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077544"/>
            <a:ext cx="4752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563C17-5850-4184-B677-60C566A5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0DA39DA-27D0-42BD-9744-119D02EC3A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kern="0" dirty="0"/>
              <a:t>I’m 95% confident that the probability of answering correctly with the ppt treatment is 1.03 to 1.26 times larger than with the </a:t>
            </a:r>
            <a:r>
              <a:rPr lang="en-US" altLang="en-US" kern="0" dirty="0" err="1"/>
              <a:t>youtube</a:t>
            </a:r>
            <a:r>
              <a:rPr lang="en-US" altLang="en-US" kern="0" dirty="0"/>
              <a:t> treatment</a:t>
            </a:r>
          </a:p>
          <a:p>
            <a:pPr lvl="1"/>
            <a:r>
              <a:rPr lang="en-US" altLang="en-US" kern="0" dirty="0"/>
              <a:t>3% to 26% larger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ADDE1-C8D7-4841-B578-E9023F31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8" y="488704"/>
            <a:ext cx="2581275" cy="145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06949-68BD-46D6-89F6-41469048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077544"/>
            <a:ext cx="4752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563C17-5850-4184-B677-60C566A5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0DA39DA-27D0-42BD-9744-119D02EC3A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I’m 95% confident that the odds of answering correctly with the ppt treatment are 1.14 to 2.62 times larger than with the </a:t>
            </a:r>
            <a:r>
              <a:rPr lang="en-US" altLang="en-US" dirty="0" err="1"/>
              <a:t>youtube</a:t>
            </a:r>
            <a:r>
              <a:rPr lang="en-US" altLang="en-US" dirty="0"/>
              <a:t> treatment</a:t>
            </a:r>
          </a:p>
          <a:p>
            <a:pPr lvl="1"/>
            <a:r>
              <a:rPr lang="en-US" altLang="en-US" dirty="0"/>
              <a:t>14% to 162% larger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7C206-F1B8-4613-A209-23FF9F00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69888"/>
            <a:ext cx="2733675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882D9-FF9C-4139-89AC-4055E438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81200"/>
            <a:ext cx="4505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4C4C-DCDC-4ED0-8F79-F0AEC189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116F6C0-2E99-47E1-899B-F040A03613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79675"/>
            <a:ext cx="8229600" cy="4530725"/>
          </a:xfrm>
        </p:spPr>
        <p:txBody>
          <a:bodyPr/>
          <a:lstStyle/>
          <a:p>
            <a:r>
              <a:rPr lang="en-US" altLang="en-US" dirty="0"/>
              <a:t>The odds of answering correctly with the ppt treatment are up to .46 times smaller (54% decrease) or up to 6.43 times larger compared to the </a:t>
            </a:r>
            <a:r>
              <a:rPr lang="en-US" altLang="en-US" dirty="0" err="1"/>
              <a:t>youtube</a:t>
            </a:r>
            <a:r>
              <a:rPr lang="en-US" altLang="en-US" dirty="0"/>
              <a:t>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60238-C0D4-499B-AF07-DE71DDF7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30388"/>
            <a:ext cx="45624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92334-9DFC-41B4-BB17-2A83AB78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60363"/>
            <a:ext cx="235267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1146-8339-278F-3CBC-3CD35B43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1A45-869B-C390-2F7F-4EE60E00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56F66-4332-078C-ADFE-B2DFD0F9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950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6D4F466-A30D-4B05-98A3-454AD74FC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Make sure you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218ACAE-EBB4-4D7D-A10D-B01B3A4F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/>
              <a:t>Ask follow-up questions (e.g., Discussion board)</a:t>
            </a:r>
          </a:p>
          <a:p>
            <a:pPr eaLnBrk="1" hangingPunct="1">
              <a:defRPr/>
            </a:pPr>
            <a:r>
              <a:rPr lang="en-US" altLang="en-US" dirty="0"/>
              <a:t>Work problems</a:t>
            </a:r>
          </a:p>
          <a:p>
            <a:pPr eaLnBrk="1" hangingPunct="1">
              <a:defRPr/>
            </a:pPr>
            <a:r>
              <a:rPr lang="en-US" altLang="en-US" dirty="0"/>
              <a:t>Focus on calculations </a:t>
            </a:r>
            <a:r>
              <a:rPr lang="en-US" altLang="en-US" u="sng" dirty="0"/>
              <a:t>and</a:t>
            </a:r>
            <a:r>
              <a:rPr lang="en-US" altLang="en-US" dirty="0"/>
              <a:t> interpretations</a:t>
            </a:r>
          </a:p>
          <a:p>
            <a:pPr eaLnBrk="1" hangingPunct="1">
              <a:defRPr/>
            </a:pPr>
            <a:r>
              <a:rPr lang="en-US" altLang="en-US" dirty="0"/>
              <a:t>Review examples at end of chapters</a:t>
            </a:r>
          </a:p>
          <a:p>
            <a:pPr eaLnBrk="1" hangingPunct="1">
              <a:defRPr/>
            </a:pPr>
            <a:r>
              <a:rPr lang="en-US" altLang="en-US" dirty="0"/>
              <a:t>Review overview of procedures tables</a:t>
            </a:r>
          </a:p>
          <a:p>
            <a:pPr eaLnBrk="1" hangingPunct="1">
              <a:defRPr/>
            </a:pPr>
            <a:r>
              <a:rPr lang="en-US" altLang="en-US" dirty="0"/>
              <a:t>Review solutions to investigations, practice problems, HW, quizzes in Canvas </a:t>
            </a:r>
          </a:p>
          <a:p>
            <a:pPr eaLnBrk="1" hangingPunct="1">
              <a:defRPr/>
            </a:pPr>
            <a:r>
              <a:rPr lang="en-US" altLang="en-US" dirty="0"/>
              <a:t>Think “big picture”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3E6BB64-D80A-4E2B-9F50-1C9996FFD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Odds and Odds Ratio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CBFA054-2966-4510-A952-E54254207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Sheridan’s Odds (“favorites on left”)</a:t>
            </a:r>
          </a:p>
          <a:p>
            <a:pPr lvl="1" eaLnBrk="1" hangingPunct="1"/>
            <a:r>
              <a:rPr lang="en-US" altLang="en-US" sz="2400"/>
              <a:t>Philidelphia 13:10 Los Angeles</a:t>
            </a:r>
          </a:p>
          <a:p>
            <a:pPr lvl="2" eaLnBrk="1" hangingPunct="1"/>
            <a:r>
              <a:rPr lang="en-US" altLang="en-US" sz="2000"/>
              <a:t>Odds = # successes/#failures = 1.3 to 1</a:t>
            </a:r>
          </a:p>
          <a:p>
            <a:pPr lvl="2" eaLnBrk="1" hangingPunct="1"/>
            <a:r>
              <a:rPr lang="en-US" altLang="en-US" sz="2000"/>
              <a:t>P(philidelphia wins) = 13/23 = .565</a:t>
            </a:r>
          </a:p>
          <a:p>
            <a:pPr lvl="1" eaLnBrk="1" hangingPunct="1"/>
            <a:r>
              <a:rPr lang="en-US" altLang="en-US" sz="2400"/>
              <a:t>Boston	  3:2	Tampa Bay</a:t>
            </a:r>
          </a:p>
          <a:p>
            <a:pPr lvl="2" eaLnBrk="1" hangingPunct="1"/>
            <a:r>
              <a:rPr lang="en-US" altLang="en-US" sz="2000"/>
              <a:t>P(boston wins) = 3/5 = .60</a:t>
            </a:r>
          </a:p>
          <a:p>
            <a:pPr lvl="1" eaLnBrk="1" hangingPunct="1"/>
            <a:r>
              <a:rPr lang="en-US" altLang="en-US" sz="2400"/>
              <a:t>Relative risk</a:t>
            </a:r>
          </a:p>
          <a:p>
            <a:pPr lvl="2" eaLnBrk="1" hangingPunct="1"/>
            <a:r>
              <a:rPr lang="en-US" altLang="en-US" sz="2000"/>
              <a:t>Boston is .6/.565=1.06 times more likely to win than Phili</a:t>
            </a:r>
          </a:p>
          <a:p>
            <a:pPr lvl="1" eaLnBrk="1" hangingPunct="1"/>
            <a:r>
              <a:rPr lang="en-US" altLang="en-US" sz="2400"/>
              <a:t>Odds </a:t>
            </a:r>
            <a:r>
              <a:rPr lang="en-US" altLang="en-US" sz="2400" i="1"/>
              <a:t>ratio</a:t>
            </a:r>
            <a:endParaRPr lang="en-US" altLang="en-US" sz="2400"/>
          </a:p>
          <a:p>
            <a:pPr lvl="2" eaLnBrk="1" hangingPunct="1"/>
            <a:r>
              <a:rPr lang="en-US" altLang="en-US" sz="2000"/>
              <a:t>(3/2)/(13/10) = 1.5/1.3 = 1.15</a:t>
            </a:r>
          </a:p>
          <a:p>
            <a:pPr lvl="2" eaLnBrk="1" hangingPunct="1"/>
            <a:r>
              <a:rPr lang="en-US" altLang="en-US" sz="2000"/>
              <a:t>Boston has 1.15 times higher odds of winning than Arizona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FCDEF9ED-4BE9-4822-B099-49A7898B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1.5 to 1</a:t>
            </a: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5353069D-8C67-46EA-BE24-C2750C97E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90800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Los Angeles .769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1F604BC-B4AC-4425-A3C5-0C3EAB688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Bootstrapping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CCC237C-A914-49AD-A60A-5BC4E6E79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to estimate the expected variation in a statistic by random chance alone</a:t>
            </a:r>
          </a:p>
          <a:p>
            <a:pPr lvl="1"/>
            <a:r>
              <a:rPr lang="en-US" altLang="en-US"/>
              <a:t>How far might statistic be from parameter (“standard error”)</a:t>
            </a:r>
          </a:p>
          <a:p>
            <a:pPr lvl="1"/>
            <a:r>
              <a:rPr lang="en-US" altLang="en-US"/>
              <a:t>Don’t have a theory-based approach (e.g., statistic is not the mean or proportion, not transforming)</a:t>
            </a:r>
          </a:p>
          <a:p>
            <a:pPr lvl="1"/>
            <a:r>
              <a:rPr lang="en-US" altLang="en-US"/>
              <a:t>Depends on sample size, choice of statistic, randomness in study design (e.g., random assignment vs. random sampling)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81ACB93-D17F-4600-840E-1FEC3B8BA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Bootstrapping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12F1EC2-39D2-4897-A7C7-AE39E0DAC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/>
              <a:t>Sampling with replacement from the sample</a:t>
            </a:r>
          </a:p>
          <a:p>
            <a:pPr lvl="1"/>
            <a:r>
              <a:rPr lang="en-US" altLang="en-US"/>
              <a:t>Gives us an estimate of the sample to sample variation in our statistic</a:t>
            </a:r>
          </a:p>
          <a:p>
            <a:pPr lvl="1"/>
            <a:r>
              <a:rPr lang="en-US" altLang="en-US"/>
              <a:t>If the bootstrap distribution is roughly symmetric, can find a rough 95% confidence interval by </a:t>
            </a:r>
          </a:p>
          <a:p>
            <a:pPr lvl="2"/>
            <a:r>
              <a:rPr lang="en-US" altLang="en-US"/>
              <a:t>observed statistic </a:t>
            </a:r>
            <a:r>
              <a:rPr lang="en-US" altLang="en-US" u="sng"/>
              <a:t>+</a:t>
            </a:r>
            <a:r>
              <a:rPr lang="en-US" altLang="en-US"/>
              <a:t> 2 SD(statistic)</a:t>
            </a:r>
          </a:p>
          <a:p>
            <a:pPr lvl="2"/>
            <a:r>
              <a:rPr lang="en-US" altLang="en-US" sz="2400"/>
              <a:t>Are “adjustments” that can be made with skewed bootstrap distributions</a:t>
            </a:r>
            <a:endParaRPr lang="en-US" altLang="en-US" sz="2000"/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D5E69786-FB11-4B1B-9157-921CC83C5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HW 6</a:t>
            </a:r>
          </a:p>
        </p:txBody>
      </p:sp>
      <p:sp>
        <p:nvSpPr>
          <p:cNvPr id="6147" name="Content Placeholder 4">
            <a:extLst>
              <a:ext uri="{FF2B5EF4-FFF2-40B4-BE49-F238E27FC236}">
                <a16:creationId xmlns:a16="http://schemas.microsoft.com/office/drawing/2014/main" id="{C21F0E92-9969-46DC-A5D1-9AC93002BB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Apologies for not “hiding” along the way</a:t>
            </a:r>
          </a:p>
          <a:p>
            <a:r>
              <a:rPr lang="en-US" altLang="en-US" dirty="0"/>
              <a:t>Problem 3 – Simpson’s Paradox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23CD97-A5E2-7DE4-1A79-B8794C316D6F}"/>
              </a:ext>
            </a:extLst>
          </p:cNvPr>
          <p:cNvCxnSpPr/>
          <p:nvPr/>
        </p:nvCxnSpPr>
        <p:spPr>
          <a:xfrm flipV="1">
            <a:off x="1219200" y="2819400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8C1196-CE9D-B356-AE7E-5C2AE60DCB82}"/>
              </a:ext>
            </a:extLst>
          </p:cNvPr>
          <p:cNvCxnSpPr/>
          <p:nvPr/>
        </p:nvCxnSpPr>
        <p:spPr>
          <a:xfrm>
            <a:off x="914400" y="5257800"/>
            <a:ext cx="518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E1A9436-9DC5-EBD2-8C4B-D58ED77CB41D}"/>
              </a:ext>
            </a:extLst>
          </p:cNvPr>
          <p:cNvSpPr/>
          <p:nvPr/>
        </p:nvSpPr>
        <p:spPr>
          <a:xfrm>
            <a:off x="1752600" y="3048000"/>
            <a:ext cx="761999" cy="25312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Open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044FB5-7013-B573-9043-0FCFDB69EF09}"/>
              </a:ext>
            </a:extLst>
          </p:cNvPr>
          <p:cNvSpPr/>
          <p:nvPr/>
        </p:nvSpPr>
        <p:spPr>
          <a:xfrm>
            <a:off x="4305300" y="3395816"/>
            <a:ext cx="876299" cy="460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PN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356D64-B5A5-1BD2-342C-4ED34FCE2F8F}"/>
              </a:ext>
            </a:extLst>
          </p:cNvPr>
          <p:cNvSpPr/>
          <p:nvPr/>
        </p:nvSpPr>
        <p:spPr>
          <a:xfrm>
            <a:off x="1752601" y="4248310"/>
            <a:ext cx="750376" cy="503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Open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3C9E8-2846-BD03-D575-A3A60AACD29A}"/>
              </a:ext>
            </a:extLst>
          </p:cNvPr>
          <p:cNvSpPr/>
          <p:nvPr/>
        </p:nvSpPr>
        <p:spPr>
          <a:xfrm>
            <a:off x="4457700" y="4751545"/>
            <a:ext cx="571500" cy="277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PN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ED238-57B5-0612-ABAA-522388FE0DDC}"/>
              </a:ext>
            </a:extLst>
          </p:cNvPr>
          <p:cNvSpPr txBox="1"/>
          <p:nvPr/>
        </p:nvSpPr>
        <p:spPr>
          <a:xfrm>
            <a:off x="152400" y="3657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5E89AA-FA75-024B-C16E-8C0998BD38CE}"/>
              </a:ext>
            </a:extLst>
          </p:cNvPr>
          <p:cNvCxnSpPr/>
          <p:nvPr/>
        </p:nvCxnSpPr>
        <p:spPr>
          <a:xfrm flipV="1">
            <a:off x="2133600" y="3962400"/>
            <a:ext cx="2590800" cy="15240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0E3476-4C50-8D7B-D374-B4B5C2AA7E5A}"/>
              </a:ext>
            </a:extLst>
          </p:cNvPr>
          <p:cNvSpPr txBox="1"/>
          <p:nvPr/>
        </p:nvSpPr>
        <p:spPr>
          <a:xfrm>
            <a:off x="5486400" y="3301127"/>
            <a:ext cx="16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Small 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2190C-6FF2-6571-62DB-DFD46D5C79BE}"/>
              </a:ext>
            </a:extLst>
          </p:cNvPr>
          <p:cNvSpPr txBox="1"/>
          <p:nvPr/>
        </p:nvSpPr>
        <p:spPr>
          <a:xfrm>
            <a:off x="5486402" y="4736068"/>
            <a:ext cx="16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 stones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A0668-0A77-EC22-6F54-10FCD44F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48" y="4419785"/>
            <a:ext cx="1143000" cy="1133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182F97-094E-F5B2-20E3-531AED5D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29" y="2819400"/>
            <a:ext cx="1143000" cy="1114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25CB27-27E3-D568-7D86-B348A2F2D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363" y="4248310"/>
            <a:ext cx="1123950" cy="1143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46132C-84EA-3BDB-7BAB-24127DC86590}"/>
              </a:ext>
            </a:extLst>
          </p:cNvPr>
          <p:cNvSpPr txBox="1"/>
          <p:nvPr/>
        </p:nvSpPr>
        <p:spPr>
          <a:xfrm>
            <a:off x="724871" y="2971800"/>
            <a:ext cx="3809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.95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.85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.75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.65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" grpId="0" animBg="1"/>
      <p:bldP spid="7" grpId="0" animBg="1"/>
      <p:bldP spid="8" grpId="0" animBg="1"/>
      <p:bldP spid="9" grpId="0" animBg="1"/>
      <p:bldP spid="10" grpId="0"/>
      <p:bldP spid="1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9A6786A-7222-44D1-B57E-5E210288C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Keep in mind: Study Design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11DA372-FE11-4168-938F-950269179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Experiment vs. Observational study</a:t>
            </a:r>
          </a:p>
          <a:p>
            <a:pPr eaLnBrk="1" hangingPunct="1"/>
            <a:r>
              <a:rPr lang="en-US" altLang="en-US" dirty="0"/>
              <a:t>Good experiments: ethical, double-blind, random assignment, placebo, </a:t>
            </a:r>
            <a:r>
              <a:rPr lang="en-US" altLang="en-US" dirty="0">
                <a:solidFill>
                  <a:schemeClr val="tx2"/>
                </a:solidFill>
              </a:rPr>
              <a:t>Hawthorne effect</a:t>
            </a:r>
          </a:p>
          <a:p>
            <a:pPr eaLnBrk="1" hangingPunct="1"/>
            <a:r>
              <a:rPr lang="en-US" altLang="en-US" dirty="0"/>
              <a:t>Observational studies</a:t>
            </a:r>
          </a:p>
          <a:p>
            <a:pPr lvl="1" eaLnBrk="1" hangingPunct="1"/>
            <a:r>
              <a:rPr lang="en-US" altLang="en-US" dirty="0"/>
              <a:t>Analyze pre-existing groups</a:t>
            </a:r>
          </a:p>
          <a:p>
            <a:pPr lvl="1" eaLnBrk="1" hangingPunct="1"/>
            <a:r>
              <a:rPr lang="en-US" altLang="en-US" dirty="0"/>
              <a:t>Cohort, Case-control, Cross-classified</a:t>
            </a:r>
          </a:p>
        </p:txBody>
      </p:sp>
    </p:spTree>
    <p:extLst>
      <p:ext uri="{BB962C8B-B14F-4D97-AF65-F5344CB8AC3E}">
        <p14:creationId xmlns:p14="http://schemas.microsoft.com/office/powerpoint/2010/main" val="19611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41B77BE-B9AE-4D35-B42F-14709572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44A1-2DF1-4E9F-AD30-FBAB2CF4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Experiment = active imposition of explanatory variable</a:t>
            </a:r>
          </a:p>
          <a:p>
            <a:pPr>
              <a:defRPr/>
            </a:pPr>
            <a:r>
              <a:rPr lang="en-US" dirty="0"/>
              <a:t>Observational study = analyze pre-existing groups</a:t>
            </a:r>
          </a:p>
          <a:p>
            <a:pPr lvl="1">
              <a:defRPr/>
            </a:pPr>
            <a:r>
              <a:rPr lang="en-US" dirty="0"/>
              <a:t>Teens in two different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years</a:t>
            </a:r>
          </a:p>
          <a:p>
            <a:pPr lvl="1">
              <a:defRPr/>
            </a:pPr>
            <a:r>
              <a:rPr lang="en-US" dirty="0"/>
              <a:t>People with and without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 lung cancer</a:t>
            </a:r>
          </a:p>
          <a:p>
            <a:pPr lvl="1">
              <a:defRPr/>
            </a:pPr>
            <a:r>
              <a:rPr lang="en-US" dirty="0"/>
              <a:t>Kids with different light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conditions and different eye conditions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8105DA3-544E-4140-9FC0-691DABE7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8825"/>
            <a:ext cx="30003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E492035E-940D-4516-89A4-7FDFEB26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51438"/>
            <a:ext cx="40084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>
            <a:extLst>
              <a:ext uri="{FF2B5EF4-FFF2-40B4-BE49-F238E27FC236}">
                <a16:creationId xmlns:a16="http://schemas.microsoft.com/office/drawing/2014/main" id="{721F4829-FFF9-4BAC-9DF1-50EDCE2F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1163"/>
            <a:ext cx="3703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BF0285-F66F-4A6F-BE87-4704E865AB98}"/>
              </a:ext>
            </a:extLst>
          </p:cNvPr>
          <p:cNvCxnSpPr>
            <a:cxnSpLocks/>
          </p:cNvCxnSpPr>
          <p:nvPr/>
        </p:nvCxnSpPr>
        <p:spPr>
          <a:xfrm flipV="1">
            <a:off x="6808788" y="3505200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49F5FD-3963-448C-8DDD-2935E5FE2421}"/>
              </a:ext>
            </a:extLst>
          </p:cNvPr>
          <p:cNvCxnSpPr>
            <a:cxnSpLocks/>
          </p:cNvCxnSpPr>
          <p:nvPr/>
        </p:nvCxnSpPr>
        <p:spPr>
          <a:xfrm flipV="1">
            <a:off x="7680325" y="3494088"/>
            <a:ext cx="0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A11227-FC83-47D4-8E33-A253426B059E}"/>
              </a:ext>
            </a:extLst>
          </p:cNvPr>
          <p:cNvCxnSpPr>
            <a:cxnSpLocks/>
          </p:cNvCxnSpPr>
          <p:nvPr/>
        </p:nvCxnSpPr>
        <p:spPr>
          <a:xfrm flipH="1">
            <a:off x="6781800" y="4522788"/>
            <a:ext cx="1871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63E28C-72F9-4790-8E77-7AFCDBE82E9B}"/>
              </a:ext>
            </a:extLst>
          </p:cNvPr>
          <p:cNvCxnSpPr>
            <a:cxnSpLocks/>
          </p:cNvCxnSpPr>
          <p:nvPr/>
        </p:nvCxnSpPr>
        <p:spPr>
          <a:xfrm flipH="1">
            <a:off x="6858000" y="46482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B8A5A6-3C8C-41B4-8673-3A9417286922}"/>
              </a:ext>
            </a:extLst>
          </p:cNvPr>
          <p:cNvSpPr/>
          <p:nvPr/>
        </p:nvSpPr>
        <p:spPr>
          <a:xfrm>
            <a:off x="8458200" y="5562600"/>
            <a:ext cx="228600" cy="1301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A736D2-B3A3-46F2-9016-88ADDD94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004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cohort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B5995-7184-405B-B2F0-7557207B5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3921125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case-control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9AAD16-965D-4DC5-8D48-EAD427ADE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899025"/>
            <a:ext cx="256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cross-classified</a:t>
            </a:r>
          </a:p>
        </p:txBody>
      </p:sp>
    </p:spTree>
    <p:extLst>
      <p:ext uri="{BB962C8B-B14F-4D97-AF65-F5344CB8AC3E}">
        <p14:creationId xmlns:p14="http://schemas.microsoft.com/office/powerpoint/2010/main" val="9648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59DE01B-368A-CFA2-0727-F0D841B75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Consequence of case-control studies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F16C6AD-B670-ABF0-3F6F-E702F8C70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We should not estimate the “probability of success” with a case-control study</a:t>
            </a:r>
          </a:p>
          <a:p>
            <a:pPr marL="344487" lvl="1" indent="0">
              <a:buNone/>
            </a:pP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/>
              <a:t>Should not use difference in proportions OR relative risk as the statistic</a:t>
            </a:r>
          </a:p>
          <a:p>
            <a:r>
              <a:rPr lang="en-US" altLang="en-US" dirty="0"/>
              <a:t>Can we interchange the role of the explanatory variable and the response variable?</a:t>
            </a:r>
          </a:p>
          <a:p>
            <a:pPr lvl="1"/>
            <a:r>
              <a:rPr lang="en-US" altLang="en-US" dirty="0"/>
              <a:t>Are the chances of smoking higher for lung cancer patients than control patients?</a:t>
            </a:r>
          </a:p>
          <a:p>
            <a:r>
              <a:rPr lang="en-US" altLang="en-US" dirty="0"/>
              <a:t>Statistic #3: Odds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E300DBC-1400-0958-F64D-BD1F7A201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Inference: Odds Ratio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64ECD86-2445-89BC-099D-DD71E952FA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3"/>
            <a:stretch>
              <a:fillRect l="-593" t="-1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69430CDD-EE34-9A57-08B5-1852766D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6100"/>
            <a:ext cx="541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5041F4B9-C48F-A29A-1C20-CB4520B8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9638"/>
            <a:ext cx="3524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29B6F8D-65FF-4560-9230-0F0BE3DF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Odds Ratio vs. Relative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DB5C-A5B2-4B7C-939F-FD54AFACBA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444" t="-1480" b="-404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80C5258F-CDCE-4E2D-A05C-469F6924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911225"/>
            <a:ext cx="5343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B2699-A783-45AC-A3EE-08876F8F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838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C1DA4-30C3-4EF8-84D0-AB4E4359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16363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13551</TotalTime>
  <Words>1406</Words>
  <Application>Microsoft Office PowerPoint</Application>
  <PresentationFormat>On-screen Show (4:3)</PresentationFormat>
  <Paragraphs>208</Paragraphs>
  <Slides>33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Garamond</vt:lpstr>
      <vt:lpstr>Symbol</vt:lpstr>
      <vt:lpstr>Wingdings</vt:lpstr>
      <vt:lpstr>Default Theme</vt:lpstr>
      <vt:lpstr>Equation</vt:lpstr>
      <vt:lpstr>Stat 301 – Day 28</vt:lpstr>
      <vt:lpstr>Section 1</vt:lpstr>
      <vt:lpstr>Section 2</vt:lpstr>
      <vt:lpstr>HW 6</vt:lpstr>
      <vt:lpstr>Keep in mind: Study Design</vt:lpstr>
      <vt:lpstr>Recap</vt:lpstr>
      <vt:lpstr>Consequence of case-control studies</vt:lpstr>
      <vt:lpstr>Inference: Odds Ratio</vt:lpstr>
      <vt:lpstr>Odds Ratio vs. Relative Risk</vt:lpstr>
      <vt:lpstr>Format of Exam 2</vt:lpstr>
      <vt:lpstr>What you have learned – Ch . 2</vt:lpstr>
      <vt:lpstr>One Sample t test</vt:lpstr>
      <vt:lpstr>t-distributions</vt:lpstr>
      <vt:lpstr>PowerPoint Presentation</vt:lpstr>
      <vt:lpstr>PowerPoint Presentation</vt:lpstr>
      <vt:lpstr>Confidence vs. Prediction interval</vt:lpstr>
      <vt:lpstr>What you have learned – Ch . 3</vt:lpstr>
      <vt:lpstr>Study Design</vt:lpstr>
      <vt:lpstr>Study Design  Analysis</vt:lpstr>
      <vt:lpstr>Simulation</vt:lpstr>
      <vt:lpstr>Example</vt:lpstr>
      <vt:lpstr>Normal approximation</vt:lpstr>
      <vt:lpstr>Choice of Procedures (Ch. 3 Summary)</vt:lpstr>
      <vt:lpstr>Study Design  Conclusions</vt:lpstr>
      <vt:lpstr>Example</vt:lpstr>
      <vt:lpstr>Example</vt:lpstr>
      <vt:lpstr>Example</vt:lpstr>
      <vt:lpstr>Example</vt:lpstr>
      <vt:lpstr>Example</vt:lpstr>
      <vt:lpstr>Make sure you </vt:lpstr>
      <vt:lpstr>Odds and Odds Ratio</vt:lpstr>
      <vt:lpstr>Bootstrapping</vt:lpstr>
      <vt:lpstr>Bootstrapping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ITS/CSS</dc:creator>
  <cp:lastModifiedBy>Beth L. Chance</cp:lastModifiedBy>
  <cp:revision>171</cp:revision>
  <cp:lastPrinted>2011-10-11T06:02:45Z</cp:lastPrinted>
  <dcterms:created xsi:type="dcterms:W3CDTF">2011-10-11T03:00:58Z</dcterms:created>
  <dcterms:modified xsi:type="dcterms:W3CDTF">2024-02-28T05:13:39Z</dcterms:modified>
</cp:coreProperties>
</file>