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430" r:id="rId3"/>
    <p:sldId id="431" r:id="rId4"/>
    <p:sldId id="451" r:id="rId5"/>
    <p:sldId id="452" r:id="rId6"/>
    <p:sldId id="453" r:id="rId7"/>
    <p:sldId id="464" r:id="rId8"/>
    <p:sldId id="432" r:id="rId9"/>
    <p:sldId id="461" r:id="rId10"/>
    <p:sldId id="455" r:id="rId11"/>
    <p:sldId id="456" r:id="rId12"/>
    <p:sldId id="454" r:id="rId13"/>
    <p:sldId id="400" r:id="rId14"/>
    <p:sldId id="457" r:id="rId15"/>
    <p:sldId id="459" r:id="rId16"/>
    <p:sldId id="462" r:id="rId17"/>
    <p:sldId id="466" r:id="rId18"/>
    <p:sldId id="460" r:id="rId19"/>
    <p:sldId id="465" r:id="rId20"/>
    <p:sldId id="269" r:id="rId21"/>
    <p:sldId id="463" r:id="rId22"/>
    <p:sldId id="428" r:id="rId23"/>
    <p:sldId id="410" r:id="rId24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69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4D6288-5D67-6D61-4267-8CC1B5B787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45D8ED-BD89-5A85-68CE-8F06720E0F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A151DBC-7291-457F-B192-D0A225A74C2D}" type="datetimeFigureOut">
              <a:rPr lang="en-US"/>
              <a:pPr>
                <a:defRPr/>
              </a:pPr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5BDD73-1C52-2D32-3912-41E0E66C1C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B0EA15-E99E-DB55-2A71-26730AFDE8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36C4E81-DBCE-47D2-8955-4A89770C6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A7D96A-D680-5BEE-1A07-6A109E6454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6D7854-CC1F-8484-4FFD-B1DCB388392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6751455-EC6B-42EF-B3D4-B6C20293F440}" type="datetimeFigureOut">
              <a:rPr lang="en-US"/>
              <a:pPr>
                <a:defRPr/>
              </a:pPr>
              <a:t>2/22/2024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EC860CE-0058-EFE3-5071-4AAB845AA4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B09C22-974C-A99F-8F3A-9A72F4A1E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6119A-6028-A421-310C-12A6FB08BD9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F78A0D-7321-EE62-C052-F87DF3C12C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EB33B83-E8BB-47C3-9D8C-729AC7C2AA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E37D7578-FA7E-C65A-1B50-68FDD19160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4D876C80-CFCA-5ED4-35A6-629E7881A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2DCA70D-278F-B2AD-C99C-ED41384C6F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7F3D4-33D1-47C7-A8C6-3B61D0C4532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0E4FFC34-88D1-E8A1-69EA-D155DDC5DE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B229E76F-DE3B-9762-7167-FBEBA11D3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How often does this work?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B321FA7A-D3D0-C563-BC42-003F0220F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81C32F-3CB9-4799-BCAC-7C4DA924044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22432230-5C9E-41C4-EEF3-44EE3EA69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BD75FE68-BC6F-5EA1-4780-09C53C193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620838-B7B2-EDDA-0E3B-82E548BD6D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8CCA17-5AC0-11C3-70BF-C61C515362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1FB528-5674-1C6D-A49A-CFD6483676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F27AF-C8F3-4B52-819D-D8E680705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0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C26389-5DA4-3D7F-9896-58FBC11775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601756-7B1F-8EFD-1B7E-AB0B744324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B7D210-1DCF-81BA-5216-3ABF733A86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60208-9EE9-4FB3-83E2-E81715EEB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37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375B4D-C15A-2D29-104D-CEC39D4A5F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642EF8-4F7F-3029-CF5A-B271C5FED1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5F1F9B-80F5-6C8B-862A-DF8B47B03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0DA85-0A2C-4798-8E5C-1ABF29CFF3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8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5AC6CD-F5EF-1FDF-1622-62B4AC1A4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46D6CC-3F8B-3B49-450E-82A2EE180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2B9DF0-D43A-9FA0-824C-D75C00B1BE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FA7CF-C4ED-4176-A11F-E94F352CB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79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DF06A9-6072-D2A2-7F0B-5274A9DBDF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270D73-B5A5-DB59-55B5-C0152E1BA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25AEBC-9FD3-4AC2-453F-9851B26C68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C77FC-A6A1-4C47-99CE-CD55D4E748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11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75511F-4066-8EDB-2231-CFFD4BD86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F41960-09D0-F3CE-79FB-D8C382C5D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F72909-D137-07BC-F34E-B7659868F5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134F6-8C0B-4D02-971E-5BF65D8714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22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3D65B3-538D-FFB1-69F3-723B791688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0E32CB7-1F1A-1882-ADD0-E8D0CBE144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FEA97E-A64A-193E-C5BA-87AABAE105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C4C42-4182-4325-93F7-465EDB1F9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45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86AAE5D-1FCF-8EAE-BDC8-CFD0D8D6FE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1931DF-661D-BBD9-4870-9C19FD2839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CDD6C4A-7165-EF5B-7889-6E5CD10F7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3DC5-DC16-4FE6-8D1D-87A6E161A4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40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4F5681-D46F-FD9A-AFF1-95CB4F78A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8A29536-8E48-81BC-56B2-44E5DB1C6F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4BD439-9284-BC04-FD84-6FA17F39F8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06147-182D-4A30-B8EA-85004D368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11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9026C8-B088-4C96-B09B-4CD46242AF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27DB6F-ADD8-01CB-529E-35B748A3A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E0932-CBA5-018E-2276-F07948669A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2C52F-0962-4185-8B23-F95764CF84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35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E7EC39-AFF5-121E-E29B-19B86E986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2942A0-BDD1-9066-0185-CC0992EF2E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D58DBC-9183-1A48-805E-72110BEAF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9948A-B737-40F6-AF50-FAD5BDAC1B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30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B8D974-B6FD-2876-2117-5EF53CD03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D04D5B-2001-A875-411F-4743597E8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FCEAA77-64C0-7DDE-D0C1-0789742ABA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5FCE5FB-E82B-6A31-319B-14552A756D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57F3277-C0DD-C128-EA06-42D338F455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330C0FBA-C1F5-4727-A941-44AEE5EF7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29EF16B8-FD25-6D37-6800-A1FFF6DC1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2AFC6E4A-FB86-FE78-402D-6D1202A6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0AD43823-557F-1780-CC7A-6D0E626FA1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27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FB0AF49-CB94-BD2C-F7A5-F28AA44DDA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2438400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Odds Ratio vs. Relative Risk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5124" name="Picture 3">
            <a:extLst>
              <a:ext uri="{FF2B5EF4-FFF2-40B4-BE49-F238E27FC236}">
                <a16:creationId xmlns:a16="http://schemas.microsoft.com/office/drawing/2014/main" id="{35CBD300-F7ED-B1E9-E4F4-7DE34B6FD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314700"/>
            <a:ext cx="3886200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186F9026-A7DE-9318-E14E-A5B195C44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Can we interchange the roles of the explanatory variable and the response variable?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B359A-F0E3-2DEE-6903-0B4F83569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 Relative risk of being a heavy smoker (lung cancer compared to controls) = </a:t>
            </a:r>
          </a:p>
          <a:p>
            <a:pPr marL="0" indent="0">
              <a:buNone/>
            </a:pPr>
            <a:r>
              <a:rPr lang="en-US" altLang="en-US" dirty="0"/>
              <a:t>	(583/605)/(576/780) ≈ 1.30</a:t>
            </a:r>
          </a:p>
          <a:p>
            <a:r>
              <a:rPr lang="en-US" altLang="en-US" dirty="0"/>
              <a:t>The lung cancer patients were about 1.3 times more likely to be heavy smokers compared to the patients without lung cancer.</a:t>
            </a:r>
          </a:p>
        </p:txBody>
      </p:sp>
      <p:pic>
        <p:nvPicPr>
          <p:cNvPr id="15364" name="Picture 5">
            <a:extLst>
              <a:ext uri="{FF2B5EF4-FFF2-40B4-BE49-F238E27FC236}">
                <a16:creationId xmlns:a16="http://schemas.microsoft.com/office/drawing/2014/main" id="{7D029341-FA8A-0BEB-EB4B-3F330925F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28800"/>
            <a:ext cx="4267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19651109-EC7E-2039-1E71-A4BCA5B2089B}"/>
              </a:ext>
            </a:extLst>
          </p:cNvPr>
          <p:cNvSpPr/>
          <p:nvPr/>
        </p:nvSpPr>
        <p:spPr>
          <a:xfrm>
            <a:off x="6096000" y="2209800"/>
            <a:ext cx="1447800" cy="1524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186DB46-F0FC-441F-C37C-01A4CA8C2035}"/>
              </a:ext>
            </a:extLst>
          </p:cNvPr>
          <p:cNvSpPr/>
          <p:nvPr/>
        </p:nvSpPr>
        <p:spPr>
          <a:xfrm>
            <a:off x="6096000" y="2362200"/>
            <a:ext cx="1447800" cy="1524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7A088514-7949-6C43-CADD-53101A0B5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Reverse EV and RV?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D0EFA-1BD0-2706-DA85-A69BE4AB98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But research question is really about the “risk” of lung cancer</a:t>
            </a:r>
          </a:p>
          <a:p>
            <a:r>
              <a:rPr lang="en-US" altLang="en-US" dirty="0"/>
              <a:t>Relative risk of being in the lung cancer group = (583/1159)/(22/226) </a:t>
            </a:r>
            <a:r>
              <a:rPr lang="en-US" altLang="en-US" dirty="0">
                <a:sym typeface="Symbol" panose="05050102010706020507" pitchFamily="18" charset="2"/>
              </a:rPr>
              <a:t></a:t>
            </a:r>
            <a:r>
              <a:rPr lang="en-US" altLang="en-US" dirty="0"/>
              <a:t> 5.17</a:t>
            </a:r>
          </a:p>
          <a:p>
            <a:endParaRPr lang="en-US" altLang="en-US" dirty="0"/>
          </a:p>
          <a:p>
            <a:r>
              <a:rPr lang="en-US" altLang="en-US" dirty="0"/>
              <a:t>The heavy smokers were 5.17 times more likely to have lung cancer compared to the light smokers. </a:t>
            </a:r>
          </a:p>
        </p:txBody>
      </p:sp>
      <p:pic>
        <p:nvPicPr>
          <p:cNvPr id="16388" name="Picture 3">
            <a:extLst>
              <a:ext uri="{FF2B5EF4-FFF2-40B4-BE49-F238E27FC236}">
                <a16:creationId xmlns:a16="http://schemas.microsoft.com/office/drawing/2014/main" id="{3100CCD4-A2CE-7872-87B2-92FA41EF3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851844"/>
            <a:ext cx="4267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B01E5CEB-FFDE-5FBC-1011-19EB66A6B647}"/>
              </a:ext>
            </a:extLst>
          </p:cNvPr>
          <p:cNvSpPr/>
          <p:nvPr/>
        </p:nvSpPr>
        <p:spPr>
          <a:xfrm>
            <a:off x="6096000" y="1145720"/>
            <a:ext cx="533400" cy="60688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0F9F7F2-24DA-084F-2CA7-F199EA695F21}"/>
              </a:ext>
            </a:extLst>
          </p:cNvPr>
          <p:cNvSpPr/>
          <p:nvPr/>
        </p:nvSpPr>
        <p:spPr>
          <a:xfrm>
            <a:off x="7378485" y="1145720"/>
            <a:ext cx="533400" cy="60688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F5FE6A0-9312-7019-9C59-0C92DEE98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Statistic #3: Odds ratio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C19BE423-7573-623E-7B2D-6873C23F60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For measuring the strength of association between the two variables…</a:t>
            </a:r>
          </a:p>
          <a:p>
            <a:r>
              <a:rPr lang="en-US" altLang="en-US" i="1" dirty="0"/>
              <a:t>Odds</a:t>
            </a:r>
            <a:r>
              <a:rPr lang="en-US" altLang="en-US" dirty="0"/>
              <a:t> = prop. of success/prob. of failure</a:t>
            </a:r>
            <a:endParaRPr lang="en-US" altLang="en-US" i="1" dirty="0"/>
          </a:p>
          <a:p>
            <a:pPr lvl="1"/>
            <a:r>
              <a:rPr lang="en-US" altLang="en-US" dirty="0"/>
              <a:t>Lung cancer: odds of mod/heavy (not light)</a:t>
            </a:r>
          </a:p>
          <a:p>
            <a:pPr lvl="2"/>
            <a:r>
              <a:rPr lang="en-US" altLang="en-US" dirty="0"/>
              <a:t>(583/605)/(22/605)</a:t>
            </a:r>
          </a:p>
          <a:p>
            <a:pPr lvl="2"/>
            <a:r>
              <a:rPr lang="en-US" altLang="en-US" dirty="0"/>
              <a:t>(583/22) = 26.5 (or “26.5 to 1”)</a:t>
            </a:r>
          </a:p>
          <a:p>
            <a:pPr lvl="1"/>
            <a:r>
              <a:rPr lang="en-US" altLang="en-US" dirty="0"/>
              <a:t>Controls: odds of mod/heavy (not light)</a:t>
            </a:r>
          </a:p>
          <a:p>
            <a:pPr lvl="2"/>
            <a:r>
              <a:rPr lang="en-US" altLang="en-US" dirty="0"/>
              <a:t>576/204 = 2.82 (about “14 to 5”)</a:t>
            </a:r>
          </a:p>
          <a:p>
            <a:pPr lvl="2"/>
            <a:r>
              <a:rPr lang="en-US" altLang="en-US" dirty="0"/>
              <a:t>The odds are 1:1 or “even” when the proportion is 0.5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514B09C-88C5-228E-E96E-888D8C162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838200"/>
            <a:ext cx="4267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3F62EAE-73B0-31D8-00AA-D8010DFB077B}"/>
              </a:ext>
            </a:extLst>
          </p:cNvPr>
          <p:cNvSpPr/>
          <p:nvPr/>
        </p:nvSpPr>
        <p:spPr>
          <a:xfrm>
            <a:off x="4724400" y="1219200"/>
            <a:ext cx="3962400" cy="1524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778876F-9271-FFE3-8CC4-590E86DDF639}"/>
              </a:ext>
            </a:extLst>
          </p:cNvPr>
          <p:cNvSpPr/>
          <p:nvPr/>
        </p:nvSpPr>
        <p:spPr>
          <a:xfrm>
            <a:off x="4724400" y="1371600"/>
            <a:ext cx="3962400" cy="1524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13D29BB8-F7D5-E266-EDEE-80E8D4B5DC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Statistic #3: Odds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D7164-BB47-0D07-3D85-EFEAB67CC1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altLang="en-US" dirty="0"/>
              <a:t>Odds Ratio </a:t>
            </a:r>
          </a:p>
          <a:p>
            <a:pPr marL="344487" lvl="1" indent="0">
              <a:buNone/>
            </a:pPr>
            <a:r>
              <a:rPr lang="en-US" altLang="en-US" u="sng" dirty="0"/>
              <a:t>Group 1 odds: successes/failures</a:t>
            </a:r>
          </a:p>
          <a:p>
            <a:pPr marL="344487" lvl="1" indent="0">
              <a:buNone/>
            </a:pPr>
            <a:r>
              <a:rPr lang="en-US" altLang="en-US" dirty="0"/>
              <a:t>Group 2 odds: successes/failures</a:t>
            </a:r>
          </a:p>
          <a:p>
            <a:pPr lvl="1"/>
            <a:r>
              <a:rPr lang="en-US" altLang="en-US" dirty="0"/>
              <a:t>26.5/2.82 </a:t>
            </a:r>
            <a:r>
              <a:rPr lang="en-US" altLang="en-US" dirty="0">
                <a:sym typeface="Symbol" panose="05050102010706020507" pitchFamily="18" charset="2"/>
              </a:rPr>
              <a:t> (583/22)(576/204) =</a:t>
            </a:r>
            <a:r>
              <a:rPr lang="en-US" altLang="en-US" dirty="0"/>
              <a:t> 9.39</a:t>
            </a:r>
          </a:p>
          <a:p>
            <a:r>
              <a:rPr lang="en-US" altLang="en-US" dirty="0"/>
              <a:t>Interpretation: How many times higher/lower the </a:t>
            </a:r>
            <a:r>
              <a:rPr lang="en-US" altLang="en-US" i="1" dirty="0">
                <a:solidFill>
                  <a:srgbClr val="0070C0"/>
                </a:solidFill>
              </a:rPr>
              <a:t>odds</a:t>
            </a:r>
            <a:r>
              <a:rPr lang="en-US" altLang="en-US" dirty="0"/>
              <a:t> of “success” are in Group 1 than in Group 2</a:t>
            </a:r>
          </a:p>
          <a:p>
            <a:pPr lvl="1"/>
            <a:r>
              <a:rPr lang="en-US" altLang="en-US" dirty="0"/>
              <a:t>The odds of heavier smoking were 9.39 times larger for the lung cancer patients than controls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D6528EF9-5E47-5FE3-4247-558ADBB78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990600"/>
            <a:ext cx="4267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2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10233D9-CA79-97C0-2638-60EF51125E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Reverse EV and RV?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29842-9152-D008-D9B8-5D5FB7B7EB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 </a:t>
            </a:r>
          </a:p>
          <a:p>
            <a:r>
              <a:rPr lang="en-US" altLang="en-US" dirty="0"/>
              <a:t>Odds of lung cancer for the mod/heavy smokers (numerator) compared to light smokers </a:t>
            </a:r>
          </a:p>
          <a:p>
            <a:pPr marL="0" indent="0">
              <a:buNone/>
            </a:pPr>
            <a:r>
              <a:rPr lang="en-US" altLang="en-US" dirty="0"/>
              <a:t>= (583/576)/(22/204) </a:t>
            </a:r>
            <a:r>
              <a:rPr lang="en-US" altLang="en-US" dirty="0">
                <a:sym typeface="Symbol" panose="05050102010706020507" pitchFamily="18" charset="2"/>
              </a:rPr>
              <a:t></a:t>
            </a:r>
            <a:r>
              <a:rPr lang="en-US" altLang="en-US" dirty="0"/>
              <a:t> 9.39</a:t>
            </a:r>
          </a:p>
          <a:p>
            <a:r>
              <a:rPr lang="en-US" altLang="en-US" dirty="0"/>
              <a:t>The odds of being a lung cancer patient were 9.39 times higher for mod/heavy smokers compared to none/light smokers.</a:t>
            </a:r>
          </a:p>
        </p:txBody>
      </p:sp>
      <p:pic>
        <p:nvPicPr>
          <p:cNvPr id="18436" name="Picture 3">
            <a:extLst>
              <a:ext uri="{FF2B5EF4-FFF2-40B4-BE49-F238E27FC236}">
                <a16:creationId xmlns:a16="http://schemas.microsoft.com/office/drawing/2014/main" id="{68054EA9-556D-004D-0D13-837FAA24B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173163"/>
            <a:ext cx="4267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3F38279-201F-9FC3-9613-6498CDF66618}"/>
              </a:ext>
            </a:extLst>
          </p:cNvPr>
          <p:cNvSpPr/>
          <p:nvPr/>
        </p:nvSpPr>
        <p:spPr>
          <a:xfrm>
            <a:off x="3810000" y="1524000"/>
            <a:ext cx="762000" cy="3048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ABAC56-362E-CBBD-0435-05473D4693A7}"/>
              </a:ext>
            </a:extLst>
          </p:cNvPr>
          <p:cNvSpPr/>
          <p:nvPr/>
        </p:nvSpPr>
        <p:spPr>
          <a:xfrm>
            <a:off x="5029200" y="1524000"/>
            <a:ext cx="762000" cy="3048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A804408-9C04-B54C-F74A-BA6C6ED59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Reverse success and failure?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A8258-61C7-AB94-74CC-4B3980DAD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3200" dirty="0">
                <a:solidFill>
                  <a:srgbClr val="000000"/>
                </a:solidFill>
              </a:rPr>
              <a:t>Odds are </a:t>
            </a:r>
            <a:r>
              <a:rPr lang="en-US" sz="3200" i="1" dirty="0">
                <a:solidFill>
                  <a:srgbClr val="000000"/>
                </a:solidFill>
              </a:rPr>
              <a:t>not </a:t>
            </a:r>
            <a:r>
              <a:rPr lang="en-US" sz="3200" dirty="0">
                <a:solidFill>
                  <a:srgbClr val="000000"/>
                </a:solidFill>
              </a:rPr>
              <a:t>having lung cancer for heavy smokers =</a:t>
            </a:r>
            <a:r>
              <a:rPr lang="en-US" sz="3200" dirty="0"/>
              <a:t> (576/583)/(204/22) </a:t>
            </a:r>
            <a:r>
              <a:rPr lang="en-US" sz="3200" dirty="0">
                <a:sym typeface="Symbol" panose="05050102010706020507" pitchFamily="18" charset="2"/>
              </a:rPr>
              <a:t></a:t>
            </a:r>
            <a:r>
              <a:rPr lang="en-US" sz="3200" dirty="0"/>
              <a:t> 0.106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3200" dirty="0">
                <a:solidFill>
                  <a:srgbClr val="000000"/>
                </a:solidFill>
              </a:rPr>
              <a:t> = 1/9.39</a:t>
            </a:r>
          </a:p>
          <a:p>
            <a:pPr>
              <a:defRPr/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3200" dirty="0">
                <a:solidFill>
                  <a:srgbClr val="000000"/>
                </a:solidFill>
              </a:rPr>
              <a:t>Odds of not hanging lung cancer are 0.106 times </a:t>
            </a:r>
            <a:r>
              <a:rPr lang="en-US" sz="3200" dirty="0">
                <a:solidFill>
                  <a:srgbClr val="0070C0"/>
                </a:solidFill>
              </a:rPr>
              <a:t>smaller</a:t>
            </a:r>
            <a:r>
              <a:rPr lang="en-US" sz="3200" dirty="0">
                <a:solidFill>
                  <a:srgbClr val="000000"/>
                </a:solidFill>
              </a:rPr>
              <a:t> for the heavy smokers than the light smokers.</a:t>
            </a:r>
            <a:endParaRPr lang="en-US" dirty="0"/>
          </a:p>
        </p:txBody>
      </p:sp>
      <p:pic>
        <p:nvPicPr>
          <p:cNvPr id="20484" name="Picture 3">
            <a:extLst>
              <a:ext uri="{FF2B5EF4-FFF2-40B4-BE49-F238E27FC236}">
                <a16:creationId xmlns:a16="http://schemas.microsoft.com/office/drawing/2014/main" id="{11E3D322-C105-40B4-2AB6-CEA3A945B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96181"/>
            <a:ext cx="4267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76852E9-5DA0-7EB7-11E8-E33D567A76C5}"/>
              </a:ext>
            </a:extLst>
          </p:cNvPr>
          <p:cNvSpPr/>
          <p:nvPr/>
        </p:nvSpPr>
        <p:spPr>
          <a:xfrm>
            <a:off x="5410200" y="1712562"/>
            <a:ext cx="533400" cy="1162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1351CC-7F92-EFB2-6A4C-C332A7305112}"/>
              </a:ext>
            </a:extLst>
          </p:cNvPr>
          <p:cNvSpPr/>
          <p:nvPr/>
        </p:nvSpPr>
        <p:spPr>
          <a:xfrm>
            <a:off x="3048000" y="2779363"/>
            <a:ext cx="685800" cy="3448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ECD4A-2182-6143-1C9D-0D9F3DFDE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9540F-6224-1C61-4766-1B4BD823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always ok to use Odds Ratio as the statistic</a:t>
            </a:r>
          </a:p>
          <a:p>
            <a:pPr lvl="1"/>
            <a:r>
              <a:rPr lang="en-US" dirty="0"/>
              <a:t>Just a little harder to interpret: have to say </a:t>
            </a:r>
            <a:r>
              <a:rPr lang="en-US" i="1" dirty="0"/>
              <a:t>odds</a:t>
            </a:r>
            <a:r>
              <a:rPr lang="en-US" dirty="0"/>
              <a:t>, can’t replace with proportion or chance or likelihood etc.</a:t>
            </a:r>
          </a:p>
          <a:p>
            <a:r>
              <a:rPr lang="en-US" dirty="0"/>
              <a:t>If a case-control study, only use odds ratio</a:t>
            </a:r>
          </a:p>
          <a:p>
            <a:pPr lvl="1"/>
            <a:r>
              <a:rPr lang="en-US" dirty="0"/>
              <a:t>For other studies, can use relative risk and is probably preferred over difference in proportions</a:t>
            </a:r>
          </a:p>
        </p:txBody>
      </p:sp>
    </p:spTree>
    <p:extLst>
      <p:ext uri="{BB962C8B-B14F-4D97-AF65-F5344CB8AC3E}">
        <p14:creationId xmlns:p14="http://schemas.microsoft.com/office/powerpoint/2010/main" val="2338767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367B2-9457-52B0-BD8C-4A362A119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CA68C-DAF2-B872-F906-095C087F2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00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CFED571-C7D5-0CAB-A400-4F9A6459B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But then if we change the statistic…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507" name="Content Placeholder 2">
                <a:extLst>
                  <a:ext uri="{FF2B5EF4-FFF2-40B4-BE49-F238E27FC236}">
                    <a16:creationId xmlns:a16="http://schemas.microsoft.com/office/drawing/2014/main" id="{714AD86F-57C2-D6FB-DC1C-749921DDEEC9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Parameter: population or long-run odds ratio</a:t>
                </a:r>
              </a:p>
              <a:p>
                <a:endParaRPr lang="en-US" altLang="en-US" dirty="0"/>
              </a:p>
              <a:p>
                <a:r>
                  <a:rPr lang="en-US" altLang="en-US" dirty="0"/>
                  <a:t>Hypotheses: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altLang="en-US" dirty="0"/>
              </a:p>
              <a:p>
                <a:r>
                  <a:rPr lang="en-US" altLang="en-US" dirty="0"/>
                  <a:t>Simulation?</a:t>
                </a:r>
              </a:p>
              <a:p>
                <a:pPr lvl="1"/>
                <a:r>
                  <a:rPr lang="en-US" altLang="en-US" dirty="0"/>
                  <a:t>Random assignment or random sampling</a:t>
                </a:r>
              </a:p>
              <a:p>
                <a:pPr lvl="1"/>
                <a:r>
                  <a:rPr lang="en-US" altLang="en-US" dirty="0"/>
                  <a:t>Null hypothesis?</a:t>
                </a:r>
              </a:p>
              <a:p>
                <a:r>
                  <a:rPr lang="en-US" altLang="en-US" dirty="0"/>
                  <a:t>Exact?</a:t>
                </a:r>
              </a:p>
              <a:p>
                <a:r>
                  <a:rPr lang="en-US" altLang="en-US" dirty="0"/>
                  <a:t>Normal approximation?</a:t>
                </a:r>
              </a:p>
            </p:txBody>
          </p:sp>
        </mc:Choice>
        <mc:Fallback>
          <p:sp>
            <p:nvSpPr>
              <p:cNvPr id="21507" name="Content Placeholder 2">
                <a:extLst>
                  <a:ext uri="{FF2B5EF4-FFF2-40B4-BE49-F238E27FC236}">
                    <a16:creationId xmlns:a16="http://schemas.microsoft.com/office/drawing/2014/main" id="{714AD86F-57C2-D6FB-DC1C-749921DDEE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8B74E8E-32B3-2661-17AB-53C1BA9E0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2057400"/>
            <a:ext cx="1333500" cy="73342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027EE-3305-111F-6FA6-C5902568B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for Odds Ratio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2BCD2-245C-7691-1C48-441D70B902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p-value is exactly the same as other statistics</a:t>
                </a:r>
              </a:p>
              <a:p>
                <a:r>
                  <a:rPr lang="en-US" dirty="0"/>
                  <a:t>Confidence interval for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”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</m:acc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))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2BCD2-245C-7691-1C48-441D70B902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>
            <a:extLst>
              <a:ext uri="{FF2B5EF4-FFF2-40B4-BE49-F238E27FC236}">
                <a16:creationId xmlns:a16="http://schemas.microsoft.com/office/drawing/2014/main" id="{A30CAD53-0304-63A1-EEFB-CCEE8636B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87468"/>
            <a:ext cx="5419725" cy="1771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B7701A43-5A6D-ED2B-9C94-5E1B86107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847725"/>
            <a:ext cx="4267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144DBE-ECC1-4ACE-D2A5-8F904A1781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2200" y="5105400"/>
            <a:ext cx="593407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7F8A7B-4CD8-1679-3635-4D1422638894}"/>
              </a:ext>
            </a:extLst>
          </p:cNvPr>
          <p:cNvSpPr txBox="1"/>
          <p:nvPr/>
        </p:nvSpPr>
        <p:spPr>
          <a:xfrm>
            <a:off x="2895600" y="4648200"/>
            <a:ext cx="601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(this is actually from ‘inverting’ the hypergeometric </a:t>
            </a:r>
            <a:r>
              <a:rPr lang="en-US" sz="1400" dirty="0" err="1"/>
              <a:t>dist’n</a:t>
            </a:r>
            <a:r>
              <a:rPr lang="en-US" sz="1400" dirty="0"/>
              <a:t>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E66E007-B677-7CFE-EFB7-E14CD3AD27BB}"/>
              </a:ext>
            </a:extLst>
          </p:cNvPr>
          <p:cNvCxnSpPr/>
          <p:nvPr/>
        </p:nvCxnSpPr>
        <p:spPr>
          <a:xfrm flipH="1">
            <a:off x="2057400" y="4955977"/>
            <a:ext cx="914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361999E-07C6-CE6B-8E73-8475E6B18D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Comparing Two Proportions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E88C3-6F85-7347-C012-F9E64FE9C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/>
              <a:t>Statistic 1: Difference in conditional proportions</a:t>
            </a:r>
          </a:p>
          <a:p>
            <a:pPr lvl="1">
              <a:defRPr/>
            </a:pPr>
            <a:r>
              <a:rPr lang="en-US" dirty="0"/>
              <a:t>SD </a:t>
            </a:r>
            <a:r>
              <a:rPr lang="en-US" dirty="0">
                <a:sym typeface="Symbol" panose="05050102010706020507" pitchFamily="18" charset="2"/>
              </a:rPr>
              <a:t> as sample sizes increase</a:t>
            </a:r>
            <a:endParaRPr lang="en-US" dirty="0"/>
          </a:p>
          <a:p>
            <a:pPr lvl="1">
              <a:defRPr/>
            </a:pPr>
            <a:r>
              <a:rPr lang="en-US" dirty="0"/>
              <a:t>Can be a bit misleading when the proportions are small</a:t>
            </a:r>
          </a:p>
          <a:p>
            <a:pPr lvl="1">
              <a:defRPr/>
            </a:pPr>
            <a:r>
              <a:rPr lang="en-US" dirty="0"/>
              <a:t>Want to take the “baseline risk” into account</a:t>
            </a:r>
          </a:p>
          <a:p>
            <a:pPr>
              <a:defRPr/>
            </a:pPr>
            <a:r>
              <a:rPr lang="en-US" dirty="0"/>
              <a:t>Statistic 2: Relative risk</a:t>
            </a:r>
          </a:p>
          <a:p>
            <a:pPr lvl="1" eaLnBrk="1" hangingPunct="1">
              <a:defRPr/>
            </a:pPr>
            <a:r>
              <a:rPr lang="en-US" dirty="0"/>
              <a:t>RR = </a:t>
            </a:r>
            <a:r>
              <a:rPr lang="en-US" u="sng" dirty="0"/>
              <a:t>cond. proportion in group 1 (larger)</a:t>
            </a:r>
            <a:endParaRPr lang="en-US" dirty="0"/>
          </a:p>
          <a:p>
            <a:pPr marL="344487" lvl="1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       cond. proportion in group 2</a:t>
            </a:r>
          </a:p>
          <a:p>
            <a:pPr lvl="1" eaLnBrk="1" hangingPunct="1">
              <a:defRPr/>
            </a:pPr>
            <a:r>
              <a:rPr lang="en-US" dirty="0"/>
              <a:t>Group 1’s “risk” (success proportion) is XX times higher or (XX-1)x100% percent higher than Group 2’s risk</a:t>
            </a:r>
          </a:p>
          <a:p>
            <a:pPr lvl="2" eaLnBrk="1" hangingPunct="1">
              <a:defRPr/>
            </a:pPr>
            <a:r>
              <a:rPr lang="en-US" dirty="0"/>
              <a:t>If RR &lt; 1, (1-XX)x100% is the percentage decrease</a:t>
            </a:r>
          </a:p>
          <a:p>
            <a:pPr eaLnBrk="1" hangingPunct="1">
              <a:defRPr/>
            </a:pPr>
            <a:r>
              <a:rPr lang="en-US" dirty="0"/>
              <a:t>Note: When you say “group,” I hear “sample”</a:t>
            </a:r>
          </a:p>
          <a:p>
            <a:pPr lvl="1" eaLnBrk="1" hangingPunct="1">
              <a:defRPr/>
            </a:pPr>
            <a:r>
              <a:rPr lang="en-US" dirty="0"/>
              <a:t>For parameter use “treatment” or “population” instead?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40B1A08-DC4A-3B0B-4051-3F632130C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Convincing evidence?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CBAD5DD-5F9B-C3FC-3A02-7C010F8B53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4580" name="Picture 4">
            <a:extLst>
              <a:ext uri="{FF2B5EF4-FFF2-40B4-BE49-F238E27FC236}">
                <a16:creationId xmlns:a16="http://schemas.microsoft.com/office/drawing/2014/main" id="{81653B47-4D7F-2E63-7792-0BBE5ACF5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46672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5">
            <a:extLst>
              <a:ext uri="{FF2B5EF4-FFF2-40B4-BE49-F238E27FC236}">
                <a16:creationId xmlns:a16="http://schemas.microsoft.com/office/drawing/2014/main" id="{FD83DC65-F092-100A-F176-3580F0C4B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143000"/>
            <a:ext cx="507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http://www.who.int/bulletin/volumes/83/2/144.pdf</a:t>
            </a:r>
          </a:p>
        </p:txBody>
      </p:sp>
      <p:pic>
        <p:nvPicPr>
          <p:cNvPr id="24582" name="Picture 6">
            <a:extLst>
              <a:ext uri="{FF2B5EF4-FFF2-40B4-BE49-F238E27FC236}">
                <a16:creationId xmlns:a16="http://schemas.microsoft.com/office/drawing/2014/main" id="{BE9C1DD6-2C59-C890-514B-31DC34083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088" y="1752600"/>
            <a:ext cx="3668712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13D29BB8-F7D5-E266-EDEE-80E8D4B5DC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Odds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D7164-BB47-0D07-3D85-EFEAB67CC1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altLang="en-US" dirty="0"/>
              <a:t>Odds Ratio </a:t>
            </a:r>
          </a:p>
          <a:p>
            <a:pPr lvl="1"/>
            <a:r>
              <a:rPr lang="en-US" altLang="en-US" u="sng" dirty="0"/>
              <a:t>Group 1 successes/failures</a:t>
            </a:r>
          </a:p>
          <a:p>
            <a:pPr lvl="1"/>
            <a:r>
              <a:rPr lang="en-US" altLang="en-US" dirty="0"/>
              <a:t>Group 2 successes/failures</a:t>
            </a:r>
          </a:p>
          <a:p>
            <a:r>
              <a:rPr lang="en-US" altLang="en-US" dirty="0"/>
              <a:t>Interpretation: How many times higher/lower the </a:t>
            </a:r>
            <a:r>
              <a:rPr lang="en-US" altLang="en-US" i="1" dirty="0">
                <a:solidFill>
                  <a:srgbClr val="0070C0"/>
                </a:solidFill>
              </a:rPr>
              <a:t>odds</a:t>
            </a:r>
            <a:r>
              <a:rPr lang="en-US" altLang="en-US" dirty="0"/>
              <a:t> of “success” are in Group 1 than in Group 2</a:t>
            </a:r>
          </a:p>
          <a:p>
            <a:pPr lvl="1"/>
            <a:r>
              <a:rPr lang="en-US" altLang="en-US" dirty="0"/>
              <a:t>Equals 1 when probabilities are the same</a:t>
            </a:r>
          </a:p>
          <a:p>
            <a:pPr lvl="1"/>
            <a:r>
              <a:rPr lang="en-US" altLang="en-US" dirty="0"/>
              <a:t>Invariant to choice of EV, RV, success, failure</a:t>
            </a:r>
          </a:p>
          <a:p>
            <a:pPr lvl="1"/>
            <a:r>
              <a:rPr lang="en-US" altLang="en-US" dirty="0"/>
              <a:t>Appropriate with case-control studies</a:t>
            </a:r>
          </a:p>
        </p:txBody>
      </p:sp>
    </p:spTree>
    <p:extLst>
      <p:ext uri="{BB962C8B-B14F-4D97-AF65-F5344CB8AC3E}">
        <p14:creationId xmlns:p14="http://schemas.microsoft.com/office/powerpoint/2010/main" val="332385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BAADCB2E-BBCE-3B2E-3AC3-5BBDDDF5FE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Do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E2EA0EA1-2DEB-A4AE-81B8-7F7F5202DE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Submit HW 6</a:t>
            </a:r>
          </a:p>
          <a:p>
            <a:r>
              <a:rPr lang="en-US" altLang="en-US" dirty="0"/>
              <a:t>Will be a Quiz on HW 6 due Monday night</a:t>
            </a:r>
          </a:p>
          <a:p>
            <a:r>
              <a:rPr lang="en-US" altLang="en-US" dirty="0"/>
              <a:t>Finish Inv 3.9 by class Tuesday</a:t>
            </a:r>
          </a:p>
          <a:p>
            <a:pPr lvl="1"/>
            <a:r>
              <a:rPr lang="en-US" altLang="en-US" dirty="0"/>
              <a:t>Practice question 3.9A?</a:t>
            </a:r>
          </a:p>
          <a:p>
            <a:r>
              <a:rPr lang="en-US" altLang="en-US" dirty="0"/>
              <a:t>Start reviewing for Exam 2 (Wed)</a:t>
            </a:r>
          </a:p>
          <a:p>
            <a:pPr lvl="1"/>
            <a:r>
              <a:rPr lang="en-US" altLang="en-US" dirty="0"/>
              <a:t>Review handout</a:t>
            </a:r>
          </a:p>
          <a:p>
            <a:pPr lvl="1"/>
            <a:r>
              <a:rPr lang="en-US" altLang="en-US" dirty="0"/>
              <a:t>Review problems </a:t>
            </a:r>
          </a:p>
          <a:p>
            <a:pPr lvl="1"/>
            <a:r>
              <a:rPr lang="en-US" altLang="en-US" dirty="0">
                <a:solidFill>
                  <a:srgbClr val="0070C0"/>
                </a:solidFill>
              </a:rPr>
              <a:t>Submit questions on materials and example exam question in Discussion Boards by midnight Monday</a:t>
            </a:r>
          </a:p>
          <a:p>
            <a:pPr lvl="1"/>
            <a:r>
              <a:rPr lang="en-US" altLang="en-US" dirty="0"/>
              <a:t>Tuesday’s class: review</a:t>
            </a:r>
          </a:p>
          <a:p>
            <a:pPr lvl="1"/>
            <a:r>
              <a:rPr lang="en-US" altLang="en-US" dirty="0"/>
              <a:t>Optional review zoom session Tuesday 7-8 pm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818882-A7A0-6593-7ECD-E0CB6D75740D}"/>
              </a:ext>
            </a:extLst>
          </p:cNvPr>
          <p:cNvSpPr txBox="1"/>
          <p:nvPr/>
        </p:nvSpPr>
        <p:spPr>
          <a:xfrm>
            <a:off x="5562600" y="433943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Office hour today: 2:30-3:30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A3E6BB64-D80A-4E2B-9F50-1C9996FFD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Odds and Odds Ratio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FCBFA054-2966-4510-A952-E542542078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Sheridan’s Odds (“favorites on left”)</a:t>
            </a:r>
          </a:p>
          <a:p>
            <a:pPr lvl="1" eaLnBrk="1" hangingPunct="1"/>
            <a:r>
              <a:rPr lang="en-US" altLang="en-US" sz="2400"/>
              <a:t>Philidelphia 13:10 Los Angeles</a:t>
            </a:r>
          </a:p>
          <a:p>
            <a:pPr lvl="2" eaLnBrk="1" hangingPunct="1"/>
            <a:r>
              <a:rPr lang="en-US" altLang="en-US" sz="2000"/>
              <a:t>Odds = # successes/#failures = 1.3 to 1</a:t>
            </a:r>
          </a:p>
          <a:p>
            <a:pPr lvl="2" eaLnBrk="1" hangingPunct="1"/>
            <a:r>
              <a:rPr lang="en-US" altLang="en-US" sz="2000"/>
              <a:t>P(philidelphia wins) = 13/23 = .565</a:t>
            </a:r>
          </a:p>
          <a:p>
            <a:pPr lvl="1" eaLnBrk="1" hangingPunct="1"/>
            <a:r>
              <a:rPr lang="en-US" altLang="en-US" sz="2400"/>
              <a:t>Boston	  3:2	Tampa Bay</a:t>
            </a:r>
          </a:p>
          <a:p>
            <a:pPr lvl="2" eaLnBrk="1" hangingPunct="1"/>
            <a:r>
              <a:rPr lang="en-US" altLang="en-US" sz="2000"/>
              <a:t>P(boston wins) = 3/5 = .60</a:t>
            </a:r>
          </a:p>
          <a:p>
            <a:pPr lvl="1" eaLnBrk="1" hangingPunct="1"/>
            <a:r>
              <a:rPr lang="en-US" altLang="en-US" sz="2400"/>
              <a:t>Relative risk</a:t>
            </a:r>
          </a:p>
          <a:p>
            <a:pPr lvl="2" eaLnBrk="1" hangingPunct="1"/>
            <a:r>
              <a:rPr lang="en-US" altLang="en-US" sz="2000"/>
              <a:t>Boston is .6/.565=1.06 times more likely to win than Phili</a:t>
            </a:r>
          </a:p>
          <a:p>
            <a:pPr lvl="1" eaLnBrk="1" hangingPunct="1"/>
            <a:r>
              <a:rPr lang="en-US" altLang="en-US" sz="2400"/>
              <a:t>Odds </a:t>
            </a:r>
            <a:r>
              <a:rPr lang="en-US" altLang="en-US" sz="2400" i="1"/>
              <a:t>ratio</a:t>
            </a:r>
            <a:endParaRPr lang="en-US" altLang="en-US" sz="2400"/>
          </a:p>
          <a:p>
            <a:pPr lvl="2" eaLnBrk="1" hangingPunct="1"/>
            <a:r>
              <a:rPr lang="en-US" altLang="en-US" sz="2000"/>
              <a:t>(3/2)/(13/10) = 1.5/1.3 = 1.15</a:t>
            </a:r>
          </a:p>
          <a:p>
            <a:pPr lvl="2" eaLnBrk="1" hangingPunct="1"/>
            <a:r>
              <a:rPr lang="en-US" altLang="en-US" sz="2000"/>
              <a:t>Boston has 1.15 times higher odds of winning than Arizona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27652" name="TextBox 4">
            <a:extLst>
              <a:ext uri="{FF2B5EF4-FFF2-40B4-BE49-F238E27FC236}">
                <a16:creationId xmlns:a16="http://schemas.microsoft.com/office/drawing/2014/main" id="{FCDEF9ED-4BE9-4822-B099-49A7898B4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352800"/>
            <a:ext cx="95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1.5 to 1</a:t>
            </a:r>
          </a:p>
        </p:txBody>
      </p:sp>
      <p:sp>
        <p:nvSpPr>
          <p:cNvPr id="27653" name="TextBox 5">
            <a:extLst>
              <a:ext uri="{FF2B5EF4-FFF2-40B4-BE49-F238E27FC236}">
                <a16:creationId xmlns:a16="http://schemas.microsoft.com/office/drawing/2014/main" id="{5353069D-8C67-46EA-BE24-C2750C97E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590800"/>
            <a:ext cx="240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Los Angeles .769 to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793C228-E500-F255-CAD8-2F6D3C4D9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Last Time – Inference with Rel Risk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891240F-8E48-DBF1-A0A5-7E46CF61C8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p-value is exactly the same as with the other statistics</a:t>
            </a:r>
          </a:p>
          <a:p>
            <a:pPr lvl="1"/>
            <a:r>
              <a:rPr lang="en-US" altLang="en-US" dirty="0"/>
              <a:t>One-to-one correspondence between two-way table and these statistics</a:t>
            </a:r>
          </a:p>
          <a:p>
            <a:pPr lvl="1"/>
            <a:r>
              <a:rPr lang="en-US" altLang="en-US" dirty="0"/>
              <a:t>The tables that are more extreme than what we observed will be exactly the same for each statistic</a:t>
            </a:r>
          </a:p>
          <a:p>
            <a:pPr lvl="1"/>
            <a:r>
              <a:rPr lang="en-US" altLang="en-US" dirty="0"/>
              <a:t>(The log transformation does not change the ordering of the values relative to each other)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AB9ED042-9C8A-9253-E15F-A40D721CF4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Last Time - Confidence interval for </a:t>
            </a:r>
            <a:r>
              <a:rPr lang="en-US" altLang="en-US" sz="3600" dirty="0">
                <a:latin typeface="Symbol" panose="05050102010706020507" pitchFamily="18" charset="2"/>
              </a:rPr>
              <a:t>p</a:t>
            </a:r>
            <a:r>
              <a:rPr lang="en-US" altLang="en-US" sz="3600" baseline="-25000" dirty="0">
                <a:latin typeface="Symbol" panose="05050102010706020507" pitchFamily="18" charset="2"/>
              </a:rPr>
              <a:t>1</a:t>
            </a:r>
            <a:r>
              <a:rPr lang="en-US" altLang="en-US" sz="3600" dirty="0"/>
              <a:t>/</a:t>
            </a:r>
            <a:r>
              <a:rPr lang="en-US" altLang="en-US" sz="3600" dirty="0">
                <a:latin typeface="Symbol" panose="05050102010706020507" pitchFamily="18" charset="2"/>
              </a:rPr>
              <a:t>p</a:t>
            </a:r>
            <a:r>
              <a:rPr lang="en-US" altLang="en-US" sz="3600" baseline="-25000" dirty="0">
                <a:latin typeface="Symbol" panose="05050102010706020507" pitchFamily="18" charset="2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37A7E-AE1A-7007-C056-AE4899848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ln(5.86) </a:t>
            </a:r>
            <a:r>
              <a:rPr lang="en-US" u="sng" dirty="0"/>
              <a:t>+</a:t>
            </a:r>
            <a:r>
              <a:rPr lang="en-US" dirty="0"/>
              <a:t> 1.96</a:t>
            </a:r>
            <a:r>
              <a:rPr lang="en-US" dirty="0">
                <a:solidFill>
                  <a:srgbClr val="0070C0"/>
                </a:solidFill>
              </a:rPr>
              <a:t>(0.762)</a:t>
            </a:r>
          </a:p>
          <a:p>
            <a:pPr>
              <a:defRPr/>
            </a:pPr>
            <a:r>
              <a:rPr lang="en-US" dirty="0"/>
              <a:t>1.768 </a:t>
            </a:r>
            <a:r>
              <a:rPr lang="en-US" u="sng" dirty="0"/>
              <a:t>+</a:t>
            </a:r>
            <a:r>
              <a:rPr lang="en-US" dirty="0"/>
              <a:t> 1.4935</a:t>
            </a:r>
          </a:p>
          <a:p>
            <a:pPr>
              <a:defRPr/>
            </a:pPr>
            <a:r>
              <a:rPr lang="en-US" dirty="0"/>
              <a:t>(0.275, 3.262)</a:t>
            </a:r>
          </a:p>
          <a:p>
            <a:pPr>
              <a:defRPr/>
            </a:pPr>
            <a:r>
              <a:rPr lang="en-US" dirty="0"/>
              <a:t>But that’s for log relative risk</a:t>
            </a:r>
          </a:p>
          <a:p>
            <a:pPr>
              <a:defRPr/>
            </a:pPr>
            <a:r>
              <a:rPr lang="en-US" dirty="0" err="1"/>
              <a:t>exp</a:t>
            </a:r>
            <a:r>
              <a:rPr lang="en-US" dirty="0"/>
              <a:t>(0.275) = 1.32</a:t>
            </a:r>
          </a:p>
          <a:p>
            <a:pPr>
              <a:defRPr/>
            </a:pPr>
            <a:r>
              <a:rPr lang="en-US" dirty="0" err="1"/>
              <a:t>exp</a:t>
            </a:r>
            <a:r>
              <a:rPr lang="en-US" dirty="0"/>
              <a:t>(3.262) = 26.10</a:t>
            </a:r>
          </a:p>
          <a:p>
            <a:pPr>
              <a:defRPr/>
            </a:pPr>
            <a:r>
              <a:rPr lang="en-US" dirty="0"/>
              <a:t>We are 95% confident that the “risk” of peanut allergy is 1.32 to 26.10 </a:t>
            </a:r>
            <a:r>
              <a:rPr lang="en-US" dirty="0">
                <a:solidFill>
                  <a:srgbClr val="FF0000"/>
                </a:solidFill>
              </a:rPr>
              <a:t>times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larger</a:t>
            </a:r>
            <a:r>
              <a:rPr lang="en-US" dirty="0"/>
              <a:t> if avoid rather than consume (6g/week) for all UK infants age 4-11 months similar to the ones in the study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09BAFE-C50D-DF5D-D1CC-ACBE6EC48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805105"/>
            <a:ext cx="6257925" cy="8572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BF6ADD-D328-4886-2A03-55707EE211F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33800" y="922117"/>
            <a:ext cx="4953000" cy="99104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C327EB-8753-BBC1-41DE-2036C32A0BAE}"/>
              </a:ext>
            </a:extLst>
          </p:cNvPr>
          <p:cNvSpPr txBox="1"/>
          <p:nvPr/>
        </p:nvSpPr>
        <p:spPr>
          <a:xfrm>
            <a:off x="5105400" y="19812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 assuming the null hypothesis is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80EA03B-6676-9645-2009-3E48FF88E3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Two small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41B1D-6773-BAA1-85DE-F058398816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Answer can “change” depending how you set things up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Is not always “valid” to look at relative risk…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F7B975-A13A-4C72-901E-B75FF441F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2743200"/>
            <a:ext cx="51339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9F15B65-3603-6594-D0AF-33A619F8D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3.9 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19390E78-9BB9-A6A5-B448-5874849DB2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(a)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4CCC9C2D-D80D-EBB3-D22F-2A37AC2538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01763"/>
            <a:ext cx="7391400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95A15E3-F5EE-D0DD-20DD-2949B0BB8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25" y="976312"/>
            <a:ext cx="4095750" cy="4905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43274-7FD9-CB11-43A3-077A3D042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3.9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B4496-4DA2-08E8-A2BF-503CCA3DA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From these data, can we conclude that about 605/1386 </a:t>
            </a:r>
            <a:r>
              <a:rPr lang="en-US" dirty="0">
                <a:sym typeface="Symbol" panose="05050102010706020507" pitchFamily="18" charset="2"/>
              </a:rPr>
              <a:t> 44% of men were lung </a:t>
            </a:r>
            <a:r>
              <a:rPr lang="en-US">
                <a:sym typeface="Symbol" panose="05050102010706020507" pitchFamily="18" charset="2"/>
              </a:rPr>
              <a:t>cancer patients?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altLang="en-US" dirty="0"/>
              <a:t>We cannot estimate the “probability of success” when we have “controlled” the response variable breakdown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0736C3-507C-FAFB-B2AE-048B19080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9144000" cy="183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79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340F17C2-10D0-5C76-AE86-7FAD3553D8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37F3C-9583-3DAA-AA5C-6F69158EA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Experiment = active imposition of explanatory variable</a:t>
            </a:r>
          </a:p>
          <a:p>
            <a:pPr>
              <a:defRPr/>
            </a:pPr>
            <a:r>
              <a:rPr lang="en-US" dirty="0"/>
              <a:t>Observational study = analyze pre-existing groups</a:t>
            </a:r>
          </a:p>
          <a:p>
            <a:pPr lvl="1">
              <a:defRPr/>
            </a:pPr>
            <a:r>
              <a:rPr lang="en-US" dirty="0"/>
              <a:t>Teens in two different 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years</a:t>
            </a:r>
          </a:p>
          <a:p>
            <a:pPr lvl="1">
              <a:defRPr/>
            </a:pPr>
            <a:r>
              <a:rPr lang="en-US" dirty="0"/>
              <a:t>People with and without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 lung cancer</a:t>
            </a:r>
          </a:p>
          <a:p>
            <a:pPr lvl="1">
              <a:defRPr/>
            </a:pPr>
            <a:r>
              <a:rPr lang="en-US" dirty="0"/>
              <a:t>Kids with different light 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conditions and different eye conditions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33FCF9BF-E953-B95E-6998-37BCDB37B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98825"/>
            <a:ext cx="3000375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6">
            <a:extLst>
              <a:ext uri="{FF2B5EF4-FFF2-40B4-BE49-F238E27FC236}">
                <a16:creationId xmlns:a16="http://schemas.microsoft.com/office/drawing/2014/main" id="{A4BF7AA7-7B7C-B4D2-2182-913B350FF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151438"/>
            <a:ext cx="4008438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8">
            <a:extLst>
              <a:ext uri="{FF2B5EF4-FFF2-40B4-BE49-F238E27FC236}">
                <a16:creationId xmlns:a16="http://schemas.microsoft.com/office/drawing/2014/main" id="{6940920F-F66D-9CF1-4333-40B31A4A2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221163"/>
            <a:ext cx="37036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892C83A-407A-EC00-4E45-C6B875ADEA56}"/>
              </a:ext>
            </a:extLst>
          </p:cNvPr>
          <p:cNvCxnSpPr>
            <a:cxnSpLocks/>
          </p:cNvCxnSpPr>
          <p:nvPr/>
        </p:nvCxnSpPr>
        <p:spPr>
          <a:xfrm flipV="1">
            <a:off x="6808788" y="3505200"/>
            <a:ext cx="0" cy="360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2CA5B2F-475F-722B-1968-11E9A1B4EEE7}"/>
              </a:ext>
            </a:extLst>
          </p:cNvPr>
          <p:cNvCxnSpPr>
            <a:cxnSpLocks/>
          </p:cNvCxnSpPr>
          <p:nvPr/>
        </p:nvCxnSpPr>
        <p:spPr>
          <a:xfrm flipV="1">
            <a:off x="7680325" y="3494088"/>
            <a:ext cx="0" cy="37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E72BB5-E585-0A95-9DFB-617DB14C821B}"/>
              </a:ext>
            </a:extLst>
          </p:cNvPr>
          <p:cNvCxnSpPr>
            <a:cxnSpLocks/>
          </p:cNvCxnSpPr>
          <p:nvPr/>
        </p:nvCxnSpPr>
        <p:spPr>
          <a:xfrm flipH="1">
            <a:off x="6781800" y="4522788"/>
            <a:ext cx="18716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CB84421-AC28-43AC-4171-0203E029826F}"/>
              </a:ext>
            </a:extLst>
          </p:cNvPr>
          <p:cNvCxnSpPr>
            <a:cxnSpLocks/>
          </p:cNvCxnSpPr>
          <p:nvPr/>
        </p:nvCxnSpPr>
        <p:spPr>
          <a:xfrm flipH="1">
            <a:off x="6858000" y="4648200"/>
            <a:ext cx="1828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C52292A-56F4-CE14-A560-BF53CB7AC56A}"/>
              </a:ext>
            </a:extLst>
          </p:cNvPr>
          <p:cNvSpPr/>
          <p:nvPr/>
        </p:nvSpPr>
        <p:spPr>
          <a:xfrm>
            <a:off x="8458200" y="5562600"/>
            <a:ext cx="228600" cy="130175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9ADA4AD-FAF0-0DAC-458C-C34309F65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3200400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cohort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6CF896-8C9F-024E-E7CE-839DC6D81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3921125"/>
            <a:ext cx="1441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case-control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B07FEB-69C2-0C4B-7854-054930EC6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8888" y="4899025"/>
            <a:ext cx="2560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cross-classified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43274-7FD9-CB11-43A3-077A3D042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3.9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B4496-4DA2-08E8-A2BF-503CCA3DA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Case-control study</a:t>
            </a:r>
          </a:p>
          <a:p>
            <a:r>
              <a:rPr lang="en-US" altLang="en-US" b="1" dirty="0"/>
              <a:t>Bottom Line: </a:t>
            </a:r>
            <a:r>
              <a:rPr lang="en-US" altLang="en-US" dirty="0"/>
              <a:t>We should not estimate the “probability of success” with a case-control study</a:t>
            </a:r>
          </a:p>
          <a:p>
            <a:pPr lvl="1"/>
            <a:r>
              <a:rPr lang="en-US" altLang="en-US" dirty="0"/>
              <a:t>Should not use difference in proportions OR relative risk as the statistic</a:t>
            </a:r>
          </a:p>
          <a:p>
            <a:r>
              <a:rPr lang="en-US" dirty="0"/>
              <a:t>Why choose to do a study this way?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0736C3-507C-FAFB-B2AE-048B19080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183786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B9FD064-6322-1AB0-49C1-9583FA050B1B}"/>
              </a:ext>
            </a:extLst>
          </p:cNvPr>
          <p:cNvSpPr/>
          <p:nvPr/>
        </p:nvSpPr>
        <p:spPr>
          <a:xfrm>
            <a:off x="8382000" y="2286000"/>
            <a:ext cx="685800" cy="8382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13500</TotalTime>
  <Words>1199</Words>
  <Application>Microsoft Office PowerPoint</Application>
  <PresentationFormat>On-screen Show (4:3)</PresentationFormat>
  <Paragraphs>160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Garamond</vt:lpstr>
      <vt:lpstr>Symbol</vt:lpstr>
      <vt:lpstr>Wingdings</vt:lpstr>
      <vt:lpstr>Default Theme</vt:lpstr>
      <vt:lpstr>Stat 301 – Day 27</vt:lpstr>
      <vt:lpstr>Comparing Two Proportions</vt:lpstr>
      <vt:lpstr>Last Time – Inference with Rel Risk</vt:lpstr>
      <vt:lpstr>Last Time - Confidence interval for p1/p2</vt:lpstr>
      <vt:lpstr>Two small problems</vt:lpstr>
      <vt:lpstr>Investigation 3.9 </vt:lpstr>
      <vt:lpstr>Investigation 3.9</vt:lpstr>
      <vt:lpstr>Types of Studies</vt:lpstr>
      <vt:lpstr>Investigation 3.9</vt:lpstr>
      <vt:lpstr>Can we interchange the roles of the explanatory variable and the response variable?</vt:lpstr>
      <vt:lpstr>Reverse EV and RV?</vt:lpstr>
      <vt:lpstr>Statistic #3: Odds ratio</vt:lpstr>
      <vt:lpstr>Statistic #3: Odds ratio</vt:lpstr>
      <vt:lpstr>Reverse EV and RV?</vt:lpstr>
      <vt:lpstr>Reverse success and failure?</vt:lpstr>
      <vt:lpstr>Bottom Line</vt:lpstr>
      <vt:lpstr>HW questions?</vt:lpstr>
      <vt:lpstr>But then if we change the statistic…</vt:lpstr>
      <vt:lpstr>Inference for Odds Ratio</vt:lpstr>
      <vt:lpstr>Convincing evidence?</vt:lpstr>
      <vt:lpstr>Odds Ratio</vt:lpstr>
      <vt:lpstr>To Do</vt:lpstr>
      <vt:lpstr>Odds and Odds Ratio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ITS/CSS</dc:creator>
  <cp:lastModifiedBy>Beth L. Chance</cp:lastModifiedBy>
  <cp:revision>154</cp:revision>
  <cp:lastPrinted>2011-10-11T06:02:45Z</cp:lastPrinted>
  <dcterms:created xsi:type="dcterms:W3CDTF">2011-10-11T03:00:58Z</dcterms:created>
  <dcterms:modified xsi:type="dcterms:W3CDTF">2024-02-23T21:06:14Z</dcterms:modified>
</cp:coreProperties>
</file>