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6" r:id="rId2"/>
    <p:sldId id="465" r:id="rId3"/>
    <p:sldId id="466" r:id="rId4"/>
    <p:sldId id="467" r:id="rId5"/>
    <p:sldId id="441" r:id="rId6"/>
    <p:sldId id="442" r:id="rId7"/>
    <p:sldId id="443" r:id="rId8"/>
    <p:sldId id="464" r:id="rId9"/>
    <p:sldId id="468" r:id="rId10"/>
    <p:sldId id="383" r:id="rId11"/>
    <p:sldId id="457" r:id="rId12"/>
  </p:sldIdLst>
  <p:sldSz cx="9144000" cy="6858000" type="screen4x3"/>
  <p:notesSz cx="6954838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2819" autoAdjust="0"/>
  </p:normalViewPr>
  <p:slideViewPr>
    <p:cSldViewPr>
      <p:cViewPr varScale="1">
        <p:scale>
          <a:sx n="130" d="100"/>
          <a:sy n="130" d="100"/>
        </p:scale>
        <p:origin x="996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E1793A0-0018-4DDB-B96C-1CC26CF28BD0}" type="datetimeFigureOut">
              <a:rPr lang="en-US"/>
              <a:pPr>
                <a:defRPr/>
              </a:pPr>
              <a:t>2/22/2024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A9D5BE7-E739-4358-9697-458656C8FF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73EB97B-521B-48D6-8B60-040CC1AF828F}" type="datetimeFigureOut">
              <a:rPr lang="en-US"/>
              <a:pPr>
                <a:defRPr/>
              </a:pPr>
              <a:t>2/22/2024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8500"/>
            <a:ext cx="4656138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53" tIns="46026" rIns="92053" bIns="4602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22775"/>
            <a:ext cx="5564188" cy="4187825"/>
          </a:xfrm>
          <a:prstGeom prst="rect">
            <a:avLst/>
          </a:prstGeom>
        </p:spPr>
        <p:txBody>
          <a:bodyPr vert="horz" lIns="92053" tIns="46026" rIns="92053" bIns="46026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53C2816-4A39-4291-8C3B-37FCBFFC30F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568A02-4901-41CC-9F9B-1FA1AED2D2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8371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22A6F5-7798-442B-92B6-6A12A6B4F9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9040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38A2F2-EABD-464B-9F8B-C24394FF4B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9534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670E7D-5BC2-4B55-BF4F-D09A3653B2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7193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43098F-EBFE-42F3-933C-16AE532AE6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21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39DB98-C547-42BE-B6B2-DBDD5E44C5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4816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BC9F93-A184-4282-83F0-A838DD4B62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9009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C72F71-7E96-45F3-813C-42F0DD9206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3782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462D18-7F31-438A-8ED5-5E51A9EBDB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4720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E4CFB8-3829-4792-A9A3-E76F5F9E75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5337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696C55-781A-460E-A2B9-C7D5A6E515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271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</a:defRPr>
            </a:lvl1pPr>
          </a:lstStyle>
          <a:p>
            <a:fld id="{9E05D9D3-8B94-49E0-BC1A-4858B400006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Stat 301 – Day 26</a:t>
            </a:r>
          </a:p>
        </p:txBody>
      </p:sp>
      <p:sp>
        <p:nvSpPr>
          <p:cNvPr id="5123" name="Subtitle 2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2552700"/>
            <a:ext cx="6553200" cy="1752600"/>
          </a:xfrm>
        </p:spPr>
        <p:txBody>
          <a:bodyPr/>
          <a:lstStyle/>
          <a:p>
            <a:pPr eaLnBrk="1" hangingPunct="1"/>
            <a:r>
              <a:rPr lang="en-US" altLang="en-US" dirty="0"/>
              <a:t>Relative risk</a:t>
            </a: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C4ED689F-7C5A-E8F2-DC49-D11D682CFA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88" y="3760788"/>
            <a:ext cx="7467600" cy="263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 Do</a:t>
            </a:r>
          </a:p>
        </p:txBody>
      </p:sp>
      <p:sp>
        <p:nvSpPr>
          <p:cNvPr id="22531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530725"/>
          </a:xfrm>
        </p:spPr>
        <p:txBody>
          <a:bodyPr/>
          <a:lstStyle/>
          <a:p>
            <a:r>
              <a:rPr lang="en-US" altLang="en-US" dirty="0"/>
              <a:t>See Technology Detours for getting CI for relative risk</a:t>
            </a:r>
          </a:p>
          <a:p>
            <a:r>
              <a:rPr lang="en-US" altLang="en-US" dirty="0"/>
              <a:t>See Summary boxes</a:t>
            </a:r>
          </a:p>
          <a:p>
            <a:r>
              <a:rPr lang="en-US" altLang="en-US" dirty="0"/>
              <a:t>Submit Practice Questions</a:t>
            </a:r>
          </a:p>
          <a:p>
            <a:r>
              <a:rPr lang="en-US" b="0" i="0" dirty="0">
                <a:solidFill>
                  <a:schemeClr val="accent6">
                    <a:lumMod val="75000"/>
                  </a:schemeClr>
                </a:solidFill>
                <a:effectLst/>
                <a:latin typeface="Lato Extended"/>
              </a:rPr>
              <a:t>Complete Investigation 3.9 (a)-(d)</a:t>
            </a:r>
          </a:p>
          <a:p>
            <a:r>
              <a:rPr lang="en-US" altLang="en-US" dirty="0"/>
              <a:t>Continue HW 6</a:t>
            </a:r>
          </a:p>
          <a:p>
            <a:pPr lvl="1"/>
            <a:r>
              <a:rPr lang="en-US" altLang="en-US" dirty="0"/>
              <a:t>Tomorrow: </a:t>
            </a:r>
          </a:p>
          <a:p>
            <a:pPr lvl="2"/>
            <a:r>
              <a:rPr lang="en-US" altLang="en-US" dirty="0"/>
              <a:t>When ok to use relative risk</a:t>
            </a:r>
          </a:p>
          <a:p>
            <a:pPr lvl="2"/>
            <a:r>
              <a:rPr lang="en-US" altLang="en-US" dirty="0"/>
              <a:t>How to calculate “odds ratio”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2AF14-5273-4C03-A6B3-B6C05E382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1BB5D-4499-4014-88C8-301E89007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5885528-2D23-414F-99FB-DAC4185072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057400"/>
            <a:ext cx="3810000" cy="2362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4528435-3A9E-4A6B-8685-1CBE086E16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4982" y="392184"/>
            <a:ext cx="1914525" cy="10763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3CA1FFF-49DC-4028-8772-E75E2D102A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9600" y="1752600"/>
            <a:ext cx="4524375" cy="2524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3A54A78-56F7-4DEA-BE72-E86FD1521A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" y="4876800"/>
            <a:ext cx="3495675" cy="12287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C35E43E-17BE-4EB2-B479-D39192F2F63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76800" y="5162549"/>
            <a:ext cx="3714750" cy="6572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F965630-D8DA-4E39-A86F-27BCC82943F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33600" y="1493043"/>
            <a:ext cx="1750219" cy="21431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30188FC-6661-4F3A-982D-8508DA8CFC8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64859" y="425522"/>
            <a:ext cx="2886075" cy="100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863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B53B9-0544-2A3B-3E31-46D390BF8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 – Normal approximation to exact p-value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F5A73-A79A-1990-F973-A36A649BB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safely use if all four cell counts are at least 5</a:t>
            </a:r>
          </a:p>
          <a:p>
            <a:r>
              <a:rPr lang="en-US" dirty="0"/>
              <a:t>Never a bad idea to apply a continuity correction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2FEA68-812B-7C90-691E-1A2402D120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3733800"/>
            <a:ext cx="3048000" cy="11525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2BE857A-7BD2-E5C8-EC7B-90E3A59177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3231308"/>
            <a:ext cx="1968529" cy="21575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E0904E3-2573-3A21-D76C-9E82D224A59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7514"/>
          <a:stretch/>
        </p:blipFill>
        <p:spPr>
          <a:xfrm>
            <a:off x="927271" y="5447845"/>
            <a:ext cx="5690593" cy="589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462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242ADB-D9CB-653A-9521-FF34C80088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BA6A0-C780-AFCA-F5AA-B2159818F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Have a two-way table, how going to find p-value?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65DCDE-9384-EC9F-12FE-BAF82296C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49475" y="1869230"/>
            <a:ext cx="2363788" cy="639762"/>
          </a:xfrm>
        </p:spPr>
        <p:txBody>
          <a:bodyPr/>
          <a:lstStyle/>
          <a:p>
            <a:r>
              <a:rPr lang="en-US" dirty="0"/>
              <a:t>Ind. random samples (3.1)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C666E8-DEDB-8FAE-075B-801F9FC81C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62231" y="1854994"/>
            <a:ext cx="3203575" cy="639762"/>
          </a:xfrm>
        </p:spPr>
        <p:txBody>
          <a:bodyPr/>
          <a:lstStyle/>
          <a:p>
            <a:r>
              <a:rPr lang="en-US" dirty="0"/>
              <a:t>Randomized experiment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DC2C55-43ED-F2EC-C61E-895C528F6D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220781" cy="395128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AE2D951-C1B9-7921-F08E-5759256351B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14033716"/>
              </p:ext>
            </p:extLst>
          </p:nvPr>
        </p:nvGraphicFramePr>
        <p:xfrm>
          <a:off x="629842" y="2736056"/>
          <a:ext cx="7235965" cy="296418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477623">
                  <a:extLst>
                    <a:ext uri="{9D8B030D-6E8A-4147-A177-3AD203B41FA5}">
                      <a16:colId xmlns:a16="http://schemas.microsoft.com/office/drawing/2014/main" val="1550310142"/>
                    </a:ext>
                  </a:extLst>
                </a:gridCol>
                <a:gridCol w="2420094">
                  <a:extLst>
                    <a:ext uri="{9D8B030D-6E8A-4147-A177-3AD203B41FA5}">
                      <a16:colId xmlns:a16="http://schemas.microsoft.com/office/drawing/2014/main" val="545038524"/>
                    </a:ext>
                  </a:extLst>
                </a:gridCol>
                <a:gridCol w="3338248">
                  <a:extLst>
                    <a:ext uri="{9D8B030D-6E8A-4147-A177-3AD203B41FA5}">
                      <a16:colId xmlns:a16="http://schemas.microsoft.com/office/drawing/2014/main" val="1482673083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r>
                        <a:rPr lang="en-US" sz="1400" dirty="0"/>
                        <a:t>Small (or large) sample sizes</a:t>
                      </a:r>
                    </a:p>
                  </a:txBody>
                  <a:tcPr marL="68580" marR="68580" marT="34290" marB="3429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Simulation (independent </a:t>
                      </a:r>
                      <a:r>
                        <a:rPr lang="en-US" sz="1400" b="0" u="sng" dirty="0"/>
                        <a:t>binomial processes)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u="none" dirty="0"/>
                        <a:t>Two spinners</a:t>
                      </a:r>
                      <a:endParaRPr lang="en-US" sz="1400" b="0" u="sng" dirty="0"/>
                    </a:p>
                  </a:txBody>
                  <a:tcPr marL="68580" marR="68580" marT="34290" marB="3429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Simulation (random shuffling)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/>
                        <a:t>Shuffle N cards into 2 groups</a:t>
                      </a:r>
                      <a:endParaRPr lang="en-US" sz="1400" b="0" u="sng" dirty="0"/>
                    </a:p>
                    <a:p>
                      <a:endParaRPr lang="en-US" sz="1400" b="0" dirty="0"/>
                    </a:p>
                  </a:txBody>
                  <a:tcPr marL="68580" marR="68580" marT="34290" marB="3429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7526508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sz="1400" u="sng" dirty="0"/>
                    </a:p>
                  </a:txBody>
                  <a:tcPr marL="68580" marR="68580" marT="34290" marB="3429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Fisher’s Exact Test (Hypergeometric)</a:t>
                      </a:r>
                    </a:p>
                  </a:txBody>
                  <a:tcPr marL="68580" marR="68580" marT="34290" marB="3429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214755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b="1" dirty="0"/>
                        <a:t>Large sample sizes</a:t>
                      </a: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 approximation </a:t>
                      </a:r>
                    </a:p>
                    <a:p>
                      <a:r>
                        <a:rPr lang="en-US" sz="1400" dirty="0"/>
                        <a:t>Continuity correction?</a:t>
                      </a:r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 approximation (same)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Continuity correction?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776230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2E50A7F-017B-8A96-BDA4-C2EC49642711}"/>
              </a:ext>
            </a:extLst>
          </p:cNvPr>
          <p:cNvCxnSpPr/>
          <p:nvPr/>
        </p:nvCxnSpPr>
        <p:spPr>
          <a:xfrm flipH="1">
            <a:off x="4264025" y="3581400"/>
            <a:ext cx="381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DAF499F-01BC-6FD1-2369-3EA166C1D002}"/>
                  </a:ext>
                </a:extLst>
              </p:cNvPr>
              <p:cNvSpPr txBox="1"/>
              <p:nvPr/>
            </p:nvSpPr>
            <p:spPr>
              <a:xfrm>
                <a:off x="3048000" y="4575100"/>
                <a:ext cx="4572000" cy="10688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−0)/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𝑆𝐸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/>
                  <a:t>)</a:t>
                </a:r>
              </a:p>
              <a:p>
                <a:pPr lvl="1"/>
                <a:r>
                  <a:rPr lang="en-US" sz="1200" dirty="0"/>
                  <a:t>SE assumes equal probabilities 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𝑆𝐸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acc>
                            <m:accPr>
                              <m:chr m:val="̂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acc>
                                <m:accPr>
                                  <m:chr m:val="̂"/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</m:e>
                          </m:d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DAF499F-01BC-6FD1-2369-3EA166C1D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4575100"/>
                <a:ext cx="4572000" cy="1068882"/>
              </a:xfrm>
              <a:prstGeom prst="rect">
                <a:avLst/>
              </a:prstGeom>
              <a:blipFill>
                <a:blip r:embed="rId2"/>
                <a:stretch>
                  <a:fillRect t="-1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0855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6E2516-2508-19C0-F9B3-2C1E26ED75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F8A99-BBAD-17CA-AF85-F754DBA0C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Have a two-way table, how going to find confidence interval?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AEAAC5-8117-13D2-FCDC-6B1F4BBF0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5742" y="1976958"/>
            <a:ext cx="2363788" cy="639762"/>
          </a:xfrm>
        </p:spPr>
        <p:txBody>
          <a:bodyPr/>
          <a:lstStyle/>
          <a:p>
            <a:r>
              <a:rPr lang="en-US" dirty="0"/>
              <a:t>Ind. random samples (3.1)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D1360F-D399-BD54-4294-E133E2410D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72000" y="1976958"/>
            <a:ext cx="2746375" cy="639762"/>
          </a:xfrm>
        </p:spPr>
        <p:txBody>
          <a:bodyPr/>
          <a:lstStyle/>
          <a:p>
            <a:r>
              <a:rPr lang="en-US" dirty="0"/>
              <a:t>Randomized experiment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7E0D61-AEC9-9361-F89C-7B6328A49AC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603003C0-8A86-8E36-0502-74D2D4AE407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92086651"/>
              </p:ext>
            </p:extLst>
          </p:nvPr>
        </p:nvGraphicFramePr>
        <p:xfrm>
          <a:off x="609600" y="2743200"/>
          <a:ext cx="6990158" cy="28956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427428">
                  <a:extLst>
                    <a:ext uri="{9D8B030D-6E8A-4147-A177-3AD203B41FA5}">
                      <a16:colId xmlns:a16="http://schemas.microsoft.com/office/drawing/2014/main" val="1550310142"/>
                    </a:ext>
                  </a:extLst>
                </a:gridCol>
                <a:gridCol w="3112543">
                  <a:extLst>
                    <a:ext uri="{9D8B030D-6E8A-4147-A177-3AD203B41FA5}">
                      <a16:colId xmlns:a16="http://schemas.microsoft.com/office/drawing/2014/main" val="545038524"/>
                    </a:ext>
                  </a:extLst>
                </a:gridCol>
                <a:gridCol w="2450187">
                  <a:extLst>
                    <a:ext uri="{9D8B030D-6E8A-4147-A177-3AD203B41FA5}">
                      <a16:colId xmlns:a16="http://schemas.microsoft.com/office/drawing/2014/main" val="1482673083"/>
                    </a:ext>
                  </a:extLst>
                </a:gridCol>
              </a:tblGrid>
              <a:tr h="11127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Small sample sizes</a:t>
                      </a:r>
                    </a:p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sz="1400" u="sng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48214755"/>
                  </a:ext>
                </a:extLst>
              </a:tr>
              <a:tr h="1782828">
                <a:tc>
                  <a:txBody>
                    <a:bodyPr/>
                    <a:lstStyle/>
                    <a:p>
                      <a:r>
                        <a:rPr lang="en-US" sz="1400" b="1" dirty="0"/>
                        <a:t>Large sample sizes</a:t>
                      </a:r>
                    </a:p>
                  </a:txBody>
                  <a:tcPr marL="68580" marR="68580" marT="34290" marB="3429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 approximation </a:t>
                      </a:r>
                    </a:p>
                    <a:p>
                      <a:r>
                        <a:rPr lang="en-US" sz="1400" dirty="0"/>
                        <a:t>Plus Four? (Wilson: add 1 to each cell of table)</a:t>
                      </a:r>
                    </a:p>
                    <a:p>
                      <a:endParaRPr lang="en-US" sz="1400" dirty="0"/>
                    </a:p>
                  </a:txBody>
                  <a:tcPr marL="68580" marR="68580" marT="34290" marB="3429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 approximation Plus Four? (same)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(Wilson: add 1 to each cell of table)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marL="68580" marR="68580" marT="34290" marB="3429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8776230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F660279-DF9B-313C-6107-0989A199A399}"/>
                  </a:ext>
                </a:extLst>
              </p:cNvPr>
              <p:cNvSpPr txBox="1"/>
              <p:nvPr/>
            </p:nvSpPr>
            <p:spPr>
              <a:xfrm>
                <a:off x="1981200" y="4697253"/>
                <a:ext cx="4572000" cy="8534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2"/>
                <a:r>
                  <a:rPr lang="en-US" sz="1400" b="0" dirty="0">
                    <a:latin typeface="+mn-lt"/>
                  </a:rPr>
                  <a:t>SE does not assume equal probabilities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𝑆𝐸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b>
                                        <m:sSubPr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̂"/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𝑝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b>
                                        <m:sSubPr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̂"/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𝑝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rad>
                    </m:oMath>
                  </m:oMathPara>
                </a14:m>
                <a:endParaRPr lang="en-US" sz="1200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F660279-DF9B-313C-6107-0989A199A3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4697253"/>
                <a:ext cx="4572000" cy="853439"/>
              </a:xfrm>
              <a:prstGeom prst="rect">
                <a:avLst/>
              </a:prstGeom>
              <a:blipFill>
                <a:blip r:embed="rId2"/>
                <a:stretch>
                  <a:fillRect t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4148926-80C1-C780-A354-1A27FD2ED616}"/>
                  </a:ext>
                </a:extLst>
              </p:cNvPr>
              <p:cNvSpPr txBox="1"/>
              <p:nvPr/>
            </p:nvSpPr>
            <p:spPr>
              <a:xfrm>
                <a:off x="1954306" y="4319787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±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𝑆𝐸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4148926-80C1-C780-A354-1A27FD2ED6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4306" y="4319787"/>
                <a:ext cx="4572000" cy="369332"/>
              </a:xfrm>
              <a:prstGeom prst="rect">
                <a:avLst/>
              </a:prstGeom>
              <a:blipFill>
                <a:blip r:embed="rId3"/>
                <a:stretch>
                  <a:fillRect t="-5000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5293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Investigation 3.8 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565" y="1219200"/>
            <a:ext cx="8543925" cy="277864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986" y="4498204"/>
            <a:ext cx="8239125" cy="1132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605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Investigation 3.8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Statistic: 11/183 – 2/195 = .0601 - .0103 = 0.0498</a:t>
            </a:r>
          </a:p>
          <a:p>
            <a:pPr eaLnBrk="1" hangingPunct="1"/>
            <a:r>
              <a:rPr lang="en-US" altLang="en-US" dirty="0"/>
              <a:t>Let X represent the number developing peanut allergy in the avoidance treatment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867400" y="3810000"/>
            <a:ext cx="23622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/>
              <a:t>Strong evidence that the observed difference in the sample proportions did not arise from the random assignment process alone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97274"/>
            <a:ext cx="5798705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191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Relative risk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4724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dirty="0"/>
              <a:t>Definition:</a:t>
            </a:r>
            <a:r>
              <a:rPr lang="en-US" dirty="0"/>
              <a:t> Relative risk is the ratio of the conditional proportions</a:t>
            </a:r>
          </a:p>
          <a:p>
            <a:pPr lvl="1" eaLnBrk="1" hangingPunct="1">
              <a:defRPr/>
            </a:pPr>
            <a:r>
              <a:rPr lang="en-US" dirty="0"/>
              <a:t>Often set up to be larger than one</a:t>
            </a:r>
          </a:p>
          <a:p>
            <a:pPr lvl="1" eaLnBrk="1" hangingPunct="1">
              <a:defRPr/>
            </a:pPr>
            <a:r>
              <a:rPr lang="en-US" dirty="0"/>
              <a:t>RR = (Allergy | avoidance)/(Allergy | consumption) =  .060/.010</a:t>
            </a:r>
            <a:r>
              <a:rPr lang="en-US" dirty="0">
                <a:sym typeface="Symbol"/>
              </a:rPr>
              <a:t></a:t>
            </a:r>
            <a:r>
              <a:rPr lang="en-US" dirty="0"/>
              <a:t> 6.00  (5.86)</a:t>
            </a:r>
          </a:p>
          <a:p>
            <a:pPr lvl="1" eaLnBrk="1" hangingPunct="1">
              <a:defRPr/>
            </a:pPr>
            <a:r>
              <a:rPr lang="en-US" dirty="0"/>
              <a:t>Interpretation: Those who </a:t>
            </a:r>
            <a:r>
              <a:rPr lang="en-US" dirty="0">
                <a:solidFill>
                  <a:srgbClr val="00B050"/>
                </a:solidFill>
              </a:rPr>
              <a:t>avoided</a:t>
            </a:r>
            <a:r>
              <a:rPr lang="en-US" dirty="0"/>
              <a:t> peanuts </a:t>
            </a:r>
            <a:r>
              <a:rPr lang="en-US" i="1" dirty="0"/>
              <a:t>were </a:t>
            </a:r>
            <a:r>
              <a:rPr lang="en-US" dirty="0"/>
              <a:t>6 times more likely to develop an allergy</a:t>
            </a:r>
          </a:p>
          <a:p>
            <a:pPr lvl="1" eaLnBrk="1" hangingPunct="1">
              <a:defRPr/>
            </a:pPr>
            <a:r>
              <a:rPr lang="fr-FR" dirty="0">
                <a:solidFill>
                  <a:srgbClr val="0070C0"/>
                </a:solidFill>
              </a:rPr>
              <a:t>Percentage change</a:t>
            </a:r>
            <a:r>
              <a:rPr lang="fr-FR" dirty="0"/>
              <a:t> = (5.86 – 1) × 100% = 486%</a:t>
            </a:r>
          </a:p>
          <a:p>
            <a:pPr lvl="1" eaLnBrk="1" hangingPunct="1">
              <a:defRPr/>
            </a:pPr>
            <a:r>
              <a:rPr lang="fr-FR" dirty="0"/>
              <a:t>Suppose RR = 1.2, </a:t>
            </a:r>
            <a:r>
              <a:rPr lang="fr-FR" dirty="0" err="1"/>
              <a:t>is</a:t>
            </a:r>
            <a:r>
              <a:rPr lang="fr-FR" dirty="0"/>
              <a:t> a 20% </a:t>
            </a:r>
            <a:r>
              <a:rPr lang="fr-FR" dirty="0" err="1"/>
              <a:t>increase</a:t>
            </a:r>
            <a:r>
              <a:rPr lang="fr-FR" dirty="0"/>
              <a:t>…</a:t>
            </a:r>
          </a:p>
          <a:p>
            <a:pPr lvl="1" eaLnBrk="1" hangingPunct="1">
              <a:defRPr/>
            </a:pPr>
            <a:r>
              <a:rPr lang="fr-FR" dirty="0"/>
              <a:t>Suppose RR = 0.80, </a:t>
            </a:r>
            <a:r>
              <a:rPr lang="fr-FR" dirty="0" err="1"/>
              <a:t>is</a:t>
            </a:r>
            <a:r>
              <a:rPr lang="fr-FR" dirty="0"/>
              <a:t> a 20% </a:t>
            </a:r>
            <a:r>
              <a:rPr lang="fr-FR" dirty="0" err="1"/>
              <a:t>decrease</a:t>
            </a:r>
            <a:endParaRPr lang="fr-F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6489" y="446580"/>
            <a:ext cx="5837511" cy="802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282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53FDF-0373-FA4D-DD9F-2B6986601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now that we’ve changed the statistic…</a:t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1C1A463-C56B-1C40-0515-098D7412FE7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How find a p-value?  </a:t>
                </a:r>
              </a:p>
              <a:p>
                <a:pPr lvl="1"/>
                <a:r>
                  <a:rPr lang="en-US" dirty="0"/>
                  <a:t>Turns out to be the same!</a:t>
                </a:r>
              </a:p>
              <a:p>
                <a:r>
                  <a:rPr lang="en-US" dirty="0"/>
                  <a:t>How to find a confidence interval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?</a:t>
                </a:r>
              </a:p>
              <a:p>
                <a:pPr lvl="1"/>
                <a:r>
                  <a:rPr lang="en-US" i="1" dirty="0"/>
                  <a:t>estimate</a:t>
                </a:r>
                <a:r>
                  <a:rPr lang="en-US" dirty="0"/>
                  <a:t> </a:t>
                </a:r>
                <a:r>
                  <a:rPr lang="en-US" u="sng" dirty="0"/>
                  <a:t>+</a:t>
                </a:r>
                <a:r>
                  <a:rPr lang="en-US" dirty="0"/>
                  <a:t> </a:t>
                </a:r>
                <a:r>
                  <a:rPr lang="en-US" i="1" dirty="0"/>
                  <a:t>z*</a:t>
                </a:r>
                <a:r>
                  <a:rPr lang="en-US" i="1" dirty="0">
                    <a:sym typeface="Symbol" panose="05050102010706020507" pitchFamily="18" charset="2"/>
                  </a:rPr>
                  <a:t> </a:t>
                </a:r>
                <a:r>
                  <a:rPr lang="en-US" i="1" dirty="0"/>
                  <a:t>standard error</a:t>
                </a:r>
              </a:p>
              <a:p>
                <a:pPr lvl="1"/>
                <a:r>
                  <a:rPr lang="en-US" dirty="0"/>
                  <a:t>Need estimate to follow a normal distribution</a:t>
                </a:r>
              </a:p>
              <a:p>
                <a:pPr lvl="1"/>
                <a:r>
                  <a:rPr lang="en-US" dirty="0"/>
                  <a:t>Need to know the standard deviation of the statistic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1C1A463-C56B-1C40-0515-098D7412FE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93" t="-1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5983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249C4-5B38-72FF-7118-07226714B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3.8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70941-BA5B-F82B-C8DB-9083CCF11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84022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28093</TotalTime>
  <Words>447</Words>
  <Application>Microsoft Office PowerPoint</Application>
  <PresentationFormat>On-screen Show (4:3)</PresentationFormat>
  <Paragraphs>69</Paragraphs>
  <Slides>11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Garamond</vt:lpstr>
      <vt:lpstr>Lato Extended</vt:lpstr>
      <vt:lpstr>Wingdings</vt:lpstr>
      <vt:lpstr>Default Theme</vt:lpstr>
      <vt:lpstr>Stat 301 – Day 26</vt:lpstr>
      <vt:lpstr>Last Time – Normal approximation to exact p-value</vt:lpstr>
      <vt:lpstr>Have a two-way table, how going to find p-value?</vt:lpstr>
      <vt:lpstr>Have a two-way table, how going to find confidence interval?</vt:lpstr>
      <vt:lpstr>Investigation 3.8 </vt:lpstr>
      <vt:lpstr>Investigation 3.8</vt:lpstr>
      <vt:lpstr>Relative risk</vt:lpstr>
      <vt:lpstr>But now that we’ve changed the statistic… </vt:lpstr>
      <vt:lpstr>Practice Question 3.8</vt:lpstr>
      <vt:lpstr>To Do</vt:lpstr>
      <vt:lpstr>JMP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 301 – Day 6</dc:title>
  <dc:creator>ITS/CSS</dc:creator>
  <cp:lastModifiedBy>Beth L. Chance</cp:lastModifiedBy>
  <cp:revision>248</cp:revision>
  <cp:lastPrinted>2015-01-13T19:03:38Z</cp:lastPrinted>
  <dcterms:created xsi:type="dcterms:W3CDTF">2011-09-27T02:36:13Z</dcterms:created>
  <dcterms:modified xsi:type="dcterms:W3CDTF">2024-02-23T01:06:29Z</dcterms:modified>
</cp:coreProperties>
</file>