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handoutMasterIdLst>
    <p:handoutMasterId r:id="rId16"/>
  </p:handoutMasterIdLst>
  <p:sldIdLst>
    <p:sldId id="256" r:id="rId2"/>
    <p:sldId id="420" r:id="rId3"/>
    <p:sldId id="421" r:id="rId4"/>
    <p:sldId id="424" r:id="rId5"/>
    <p:sldId id="425" r:id="rId6"/>
    <p:sldId id="460" r:id="rId7"/>
    <p:sldId id="459" r:id="rId8"/>
    <p:sldId id="461" r:id="rId9"/>
    <p:sldId id="462" r:id="rId10"/>
    <p:sldId id="464" r:id="rId11"/>
    <p:sldId id="463" r:id="rId12"/>
    <p:sldId id="465" r:id="rId13"/>
    <p:sldId id="383" r:id="rId14"/>
  </p:sldIdLst>
  <p:sldSz cx="9144000" cy="6858000" type="screen4x3"/>
  <p:notesSz cx="6954838"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2819" autoAdjust="0"/>
  </p:normalViewPr>
  <p:slideViewPr>
    <p:cSldViewPr>
      <p:cViewPr varScale="1">
        <p:scale>
          <a:sx n="130" d="100"/>
          <a:sy n="130" d="100"/>
        </p:scale>
        <p:origin x="450" y="12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694BB07-2ED8-E107-4DED-5E6C4D7BB222}"/>
              </a:ext>
            </a:extLst>
          </p:cNvPr>
          <p:cNvSpPr>
            <a:spLocks noGrp="1"/>
          </p:cNvSpPr>
          <p:nvPr>
            <p:ph type="hdr" sz="quarter"/>
          </p:nvPr>
        </p:nvSpPr>
        <p:spPr>
          <a:xfrm>
            <a:off x="0" y="0"/>
            <a:ext cx="3013075" cy="465138"/>
          </a:xfrm>
          <a:prstGeom prst="rect">
            <a:avLst/>
          </a:prstGeom>
        </p:spPr>
        <p:txBody>
          <a:bodyPr vert="horz" lIns="92053" tIns="46026" rIns="92053" bIns="46026"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C230A5D8-4718-6B82-18EC-2DE50A71970D}"/>
              </a:ext>
            </a:extLst>
          </p:cNvPr>
          <p:cNvSpPr>
            <a:spLocks noGrp="1"/>
          </p:cNvSpPr>
          <p:nvPr>
            <p:ph type="dt" sz="quarter" idx="1"/>
          </p:nvPr>
        </p:nvSpPr>
        <p:spPr>
          <a:xfrm>
            <a:off x="3940175" y="0"/>
            <a:ext cx="3013075" cy="465138"/>
          </a:xfrm>
          <a:prstGeom prst="rect">
            <a:avLst/>
          </a:prstGeom>
        </p:spPr>
        <p:txBody>
          <a:bodyPr vert="horz" lIns="92053" tIns="46026" rIns="92053" bIns="46026" rtlCol="0"/>
          <a:lstStyle>
            <a:lvl1pPr algn="r" eaLnBrk="1" hangingPunct="1">
              <a:defRPr sz="1200">
                <a:latin typeface="Arial" charset="0"/>
              </a:defRPr>
            </a:lvl1pPr>
          </a:lstStyle>
          <a:p>
            <a:pPr>
              <a:defRPr/>
            </a:pPr>
            <a:fld id="{5ADDCE60-050D-4088-957C-7F3DE1C703D3}" type="datetimeFigureOut">
              <a:rPr lang="en-US"/>
              <a:pPr>
                <a:defRPr/>
              </a:pPr>
              <a:t>2/21/2024</a:t>
            </a:fld>
            <a:endParaRPr lang="en-US" dirty="0"/>
          </a:p>
        </p:txBody>
      </p:sp>
      <p:sp>
        <p:nvSpPr>
          <p:cNvPr id="4" name="Footer Placeholder 3">
            <a:extLst>
              <a:ext uri="{FF2B5EF4-FFF2-40B4-BE49-F238E27FC236}">
                <a16:creationId xmlns:a16="http://schemas.microsoft.com/office/drawing/2014/main" id="{B5545E05-2D12-412E-F5A5-4E1621E71962}"/>
              </a:ext>
            </a:extLst>
          </p:cNvPr>
          <p:cNvSpPr>
            <a:spLocks noGrp="1"/>
          </p:cNvSpPr>
          <p:nvPr>
            <p:ph type="ftr" sz="quarter" idx="2"/>
          </p:nvPr>
        </p:nvSpPr>
        <p:spPr>
          <a:xfrm>
            <a:off x="0" y="8842375"/>
            <a:ext cx="3013075" cy="465138"/>
          </a:xfrm>
          <a:prstGeom prst="rect">
            <a:avLst/>
          </a:prstGeom>
        </p:spPr>
        <p:txBody>
          <a:bodyPr vert="horz" lIns="92053" tIns="46026" rIns="92053" bIns="46026" rtlCol="0" anchor="b"/>
          <a:lstStyle>
            <a:lvl1pPr algn="l" eaLnBrk="1" hangingPunct="1">
              <a:defRPr sz="1200">
                <a:latin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C4A4D3E5-89DE-97A2-AFA7-DAA6B069BEC5}"/>
              </a:ext>
            </a:extLst>
          </p:cNvPr>
          <p:cNvSpPr>
            <a:spLocks noGrp="1"/>
          </p:cNvSpPr>
          <p:nvPr>
            <p:ph type="sldNum" sz="quarter" idx="3"/>
          </p:nvPr>
        </p:nvSpPr>
        <p:spPr>
          <a:xfrm>
            <a:off x="3940175" y="8842375"/>
            <a:ext cx="3013075" cy="465138"/>
          </a:xfrm>
          <a:prstGeom prst="rect">
            <a:avLst/>
          </a:prstGeom>
        </p:spPr>
        <p:txBody>
          <a:bodyPr vert="horz" wrap="square" lIns="92053" tIns="46026" rIns="92053" bIns="46026" numCol="1" anchor="b" anchorCtr="0" compatLnSpc="1">
            <a:prstTxWarp prst="textNoShape">
              <a:avLst/>
            </a:prstTxWarp>
          </a:bodyPr>
          <a:lstStyle>
            <a:lvl1pPr algn="r" eaLnBrk="1" hangingPunct="1">
              <a:defRPr sz="1200"/>
            </a:lvl1pPr>
          </a:lstStyle>
          <a:p>
            <a:pPr>
              <a:defRPr/>
            </a:pPr>
            <a:fld id="{C7502815-2694-4C47-9139-1BC673CE867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519BB13-8165-D0C9-2104-9A39991A509A}"/>
              </a:ext>
            </a:extLst>
          </p:cNvPr>
          <p:cNvSpPr>
            <a:spLocks noGrp="1"/>
          </p:cNvSpPr>
          <p:nvPr>
            <p:ph type="hdr" sz="quarter"/>
          </p:nvPr>
        </p:nvSpPr>
        <p:spPr>
          <a:xfrm>
            <a:off x="0" y="0"/>
            <a:ext cx="3013075" cy="465138"/>
          </a:xfrm>
          <a:prstGeom prst="rect">
            <a:avLst/>
          </a:prstGeom>
        </p:spPr>
        <p:txBody>
          <a:bodyPr vert="horz" lIns="92053" tIns="46026" rIns="92053" bIns="46026"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4A58B982-E5B7-50FB-36EB-E42FDEE61ACE}"/>
              </a:ext>
            </a:extLst>
          </p:cNvPr>
          <p:cNvSpPr>
            <a:spLocks noGrp="1"/>
          </p:cNvSpPr>
          <p:nvPr>
            <p:ph type="dt" idx="1"/>
          </p:nvPr>
        </p:nvSpPr>
        <p:spPr>
          <a:xfrm>
            <a:off x="3940175" y="0"/>
            <a:ext cx="3013075" cy="465138"/>
          </a:xfrm>
          <a:prstGeom prst="rect">
            <a:avLst/>
          </a:prstGeom>
        </p:spPr>
        <p:txBody>
          <a:bodyPr vert="horz" lIns="92053" tIns="46026" rIns="92053" bIns="46026" rtlCol="0"/>
          <a:lstStyle>
            <a:lvl1pPr algn="r" eaLnBrk="1" hangingPunct="1">
              <a:defRPr sz="1200">
                <a:latin typeface="Arial" charset="0"/>
              </a:defRPr>
            </a:lvl1pPr>
          </a:lstStyle>
          <a:p>
            <a:pPr>
              <a:defRPr/>
            </a:pPr>
            <a:fld id="{49810F85-8002-4764-971D-4EC7138CDAAA}" type="datetimeFigureOut">
              <a:rPr lang="en-US"/>
              <a:pPr>
                <a:defRPr/>
              </a:pPr>
              <a:t>2/21/2024</a:t>
            </a:fld>
            <a:endParaRPr lang="en-US" dirty="0"/>
          </a:p>
        </p:txBody>
      </p:sp>
      <p:sp>
        <p:nvSpPr>
          <p:cNvPr id="4" name="Slide Image Placeholder 3">
            <a:extLst>
              <a:ext uri="{FF2B5EF4-FFF2-40B4-BE49-F238E27FC236}">
                <a16:creationId xmlns:a16="http://schemas.microsoft.com/office/drawing/2014/main" id="{AFE8A5C8-EF72-8E31-E1B5-ADE10B2A8AA8}"/>
              </a:ext>
            </a:extLst>
          </p:cNvPr>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92053" tIns="46026" rIns="92053" bIns="46026" rtlCol="0" anchor="ctr"/>
          <a:lstStyle/>
          <a:p>
            <a:pPr lvl="0"/>
            <a:endParaRPr lang="en-US" noProof="0" dirty="0"/>
          </a:p>
        </p:txBody>
      </p:sp>
      <p:sp>
        <p:nvSpPr>
          <p:cNvPr id="5" name="Notes Placeholder 4">
            <a:extLst>
              <a:ext uri="{FF2B5EF4-FFF2-40B4-BE49-F238E27FC236}">
                <a16:creationId xmlns:a16="http://schemas.microsoft.com/office/drawing/2014/main" id="{050DDB22-24B4-DD6E-E508-97820FF404FA}"/>
              </a:ext>
            </a:extLst>
          </p:cNvPr>
          <p:cNvSpPr>
            <a:spLocks noGrp="1"/>
          </p:cNvSpPr>
          <p:nvPr>
            <p:ph type="body" sz="quarter" idx="3"/>
          </p:nvPr>
        </p:nvSpPr>
        <p:spPr>
          <a:xfrm>
            <a:off x="695325" y="4422775"/>
            <a:ext cx="5564188" cy="4187825"/>
          </a:xfrm>
          <a:prstGeom prst="rect">
            <a:avLst/>
          </a:prstGeom>
        </p:spPr>
        <p:txBody>
          <a:bodyPr vert="horz" lIns="92053" tIns="46026" rIns="92053" bIns="4602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A6E818B-750D-8082-2544-051AB2558475}"/>
              </a:ext>
            </a:extLst>
          </p:cNvPr>
          <p:cNvSpPr>
            <a:spLocks noGrp="1"/>
          </p:cNvSpPr>
          <p:nvPr>
            <p:ph type="ftr" sz="quarter" idx="4"/>
          </p:nvPr>
        </p:nvSpPr>
        <p:spPr>
          <a:xfrm>
            <a:off x="0" y="8842375"/>
            <a:ext cx="3013075" cy="465138"/>
          </a:xfrm>
          <a:prstGeom prst="rect">
            <a:avLst/>
          </a:prstGeom>
        </p:spPr>
        <p:txBody>
          <a:bodyPr vert="horz" lIns="92053" tIns="46026" rIns="92053" bIns="46026" rtlCol="0" anchor="b"/>
          <a:lstStyle>
            <a:lvl1pPr algn="l"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97425C06-3AA6-632A-1DED-D1EDE77335A9}"/>
              </a:ext>
            </a:extLst>
          </p:cNvPr>
          <p:cNvSpPr>
            <a:spLocks noGrp="1"/>
          </p:cNvSpPr>
          <p:nvPr>
            <p:ph type="sldNum" sz="quarter" idx="5"/>
          </p:nvPr>
        </p:nvSpPr>
        <p:spPr>
          <a:xfrm>
            <a:off x="3940175" y="8842375"/>
            <a:ext cx="3013075" cy="465138"/>
          </a:xfrm>
          <a:prstGeom prst="rect">
            <a:avLst/>
          </a:prstGeom>
        </p:spPr>
        <p:txBody>
          <a:bodyPr vert="horz" wrap="square" lIns="92053" tIns="46026" rIns="92053" bIns="46026" numCol="1" anchor="b" anchorCtr="0" compatLnSpc="1">
            <a:prstTxWarp prst="textNoShape">
              <a:avLst/>
            </a:prstTxWarp>
          </a:bodyPr>
          <a:lstStyle>
            <a:lvl1pPr algn="r" eaLnBrk="1" hangingPunct="1">
              <a:defRPr sz="1200"/>
            </a:lvl1pPr>
          </a:lstStyle>
          <a:p>
            <a:pPr>
              <a:defRPr/>
            </a:pPr>
            <a:fld id="{24D6BDDD-B697-431B-A78B-247F22BF3AE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7">
            <a:extLst>
              <a:ext uri="{FF2B5EF4-FFF2-40B4-BE49-F238E27FC236}">
                <a16:creationId xmlns:a16="http://schemas.microsoft.com/office/drawing/2014/main" id="{BBF2D5C3-35F2-C22B-739F-DEF008A2D70F}"/>
              </a:ext>
            </a:extLst>
          </p:cNvPr>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 name="Line 8">
            <a:extLst>
              <a:ext uri="{FF2B5EF4-FFF2-40B4-BE49-F238E27FC236}">
                <a16:creationId xmlns:a16="http://schemas.microsoft.com/office/drawing/2014/main" id="{4604D2E8-6998-2652-7C9A-9B3C8B4A2DFB}"/>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61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4" name="Rectangle 4">
            <a:extLst>
              <a:ext uri="{FF2B5EF4-FFF2-40B4-BE49-F238E27FC236}">
                <a16:creationId xmlns:a16="http://schemas.microsoft.com/office/drawing/2014/main" id="{0A2E6F36-FC3D-B8E4-506C-8FA6CBB547BE}"/>
              </a:ext>
            </a:extLst>
          </p:cNvPr>
          <p:cNvSpPr>
            <a:spLocks noGrp="1" noChangeArrowheads="1"/>
          </p:cNvSpPr>
          <p:nvPr>
            <p:ph type="dt" sz="half" idx="10"/>
          </p:nvPr>
        </p:nvSpPr>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7BB35FAD-426E-C4D8-F53F-8E499B1C703E}"/>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FACA6A7-F354-4798-2914-3250522DE1EB}"/>
              </a:ext>
            </a:extLst>
          </p:cNvPr>
          <p:cNvSpPr>
            <a:spLocks noGrp="1" noChangeArrowheads="1"/>
          </p:cNvSpPr>
          <p:nvPr>
            <p:ph type="sldNum" sz="quarter" idx="12"/>
          </p:nvPr>
        </p:nvSpPr>
        <p:spPr/>
        <p:txBody>
          <a:bodyPr/>
          <a:lstStyle>
            <a:lvl1pPr>
              <a:defRPr/>
            </a:lvl1pPr>
          </a:lstStyle>
          <a:p>
            <a:pPr>
              <a:defRPr/>
            </a:pPr>
            <a:fld id="{7FA75CA6-8BF3-4463-979C-1991F70E13AD}" type="slidenum">
              <a:rPr lang="en-US" altLang="en-US"/>
              <a:pPr>
                <a:defRPr/>
              </a:pPr>
              <a:t>‹#›</a:t>
            </a:fld>
            <a:endParaRPr lang="en-US" altLang="en-US"/>
          </a:p>
        </p:txBody>
      </p:sp>
    </p:spTree>
    <p:extLst>
      <p:ext uri="{BB962C8B-B14F-4D97-AF65-F5344CB8AC3E}">
        <p14:creationId xmlns:p14="http://schemas.microsoft.com/office/powerpoint/2010/main" val="1761909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043CBF7-62D0-6A0B-3073-88BD9E0EED4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CE69B8C-B555-600D-0DEB-53DB478F610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5084BF4-0D2E-CFDD-DFD0-53A61C26081C}"/>
              </a:ext>
            </a:extLst>
          </p:cNvPr>
          <p:cNvSpPr>
            <a:spLocks noGrp="1" noChangeArrowheads="1"/>
          </p:cNvSpPr>
          <p:nvPr>
            <p:ph type="sldNum" sz="quarter" idx="12"/>
          </p:nvPr>
        </p:nvSpPr>
        <p:spPr>
          <a:ln/>
        </p:spPr>
        <p:txBody>
          <a:bodyPr/>
          <a:lstStyle>
            <a:lvl1pPr>
              <a:defRPr/>
            </a:lvl1pPr>
          </a:lstStyle>
          <a:p>
            <a:pPr>
              <a:defRPr/>
            </a:pPr>
            <a:fld id="{2F82167A-36B3-4FD3-8182-EB1021BF004D}" type="slidenum">
              <a:rPr lang="en-US" altLang="en-US"/>
              <a:pPr>
                <a:defRPr/>
              </a:pPr>
              <a:t>‹#›</a:t>
            </a:fld>
            <a:endParaRPr lang="en-US" altLang="en-US"/>
          </a:p>
        </p:txBody>
      </p:sp>
    </p:spTree>
    <p:extLst>
      <p:ext uri="{BB962C8B-B14F-4D97-AF65-F5344CB8AC3E}">
        <p14:creationId xmlns:p14="http://schemas.microsoft.com/office/powerpoint/2010/main" val="2542764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D891C7-54A5-368A-8AF5-8B520E055BC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D3FA314-2D3B-7EB0-188C-DC264E00AA9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15BEEEA-5F8A-CFA6-9DA9-D1353443B09A}"/>
              </a:ext>
            </a:extLst>
          </p:cNvPr>
          <p:cNvSpPr>
            <a:spLocks noGrp="1" noChangeArrowheads="1"/>
          </p:cNvSpPr>
          <p:nvPr>
            <p:ph type="sldNum" sz="quarter" idx="12"/>
          </p:nvPr>
        </p:nvSpPr>
        <p:spPr>
          <a:ln/>
        </p:spPr>
        <p:txBody>
          <a:bodyPr/>
          <a:lstStyle>
            <a:lvl1pPr>
              <a:defRPr/>
            </a:lvl1pPr>
          </a:lstStyle>
          <a:p>
            <a:pPr>
              <a:defRPr/>
            </a:pPr>
            <a:fld id="{D71DE5DE-EFF2-4720-9626-C60A02CAB39A}" type="slidenum">
              <a:rPr lang="en-US" altLang="en-US"/>
              <a:pPr>
                <a:defRPr/>
              </a:pPr>
              <a:t>‹#›</a:t>
            </a:fld>
            <a:endParaRPr lang="en-US" altLang="en-US"/>
          </a:p>
        </p:txBody>
      </p:sp>
    </p:spTree>
    <p:extLst>
      <p:ext uri="{BB962C8B-B14F-4D97-AF65-F5344CB8AC3E}">
        <p14:creationId xmlns:p14="http://schemas.microsoft.com/office/powerpoint/2010/main" val="2673341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F51379D-2EC6-802C-D7F0-8EEBCAC8B83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418EFE3-56FE-C29D-6B92-B160CBF5701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584AC91-2A22-0A2D-7482-5F46FC92FD7B}"/>
              </a:ext>
            </a:extLst>
          </p:cNvPr>
          <p:cNvSpPr>
            <a:spLocks noGrp="1" noChangeArrowheads="1"/>
          </p:cNvSpPr>
          <p:nvPr>
            <p:ph type="sldNum" sz="quarter" idx="12"/>
          </p:nvPr>
        </p:nvSpPr>
        <p:spPr>
          <a:ln/>
        </p:spPr>
        <p:txBody>
          <a:bodyPr/>
          <a:lstStyle>
            <a:lvl1pPr>
              <a:defRPr/>
            </a:lvl1pPr>
          </a:lstStyle>
          <a:p>
            <a:pPr>
              <a:defRPr/>
            </a:pPr>
            <a:fld id="{AA572AAD-95A1-4E56-B3AF-4760F4FB86D3}" type="slidenum">
              <a:rPr lang="en-US" altLang="en-US"/>
              <a:pPr>
                <a:defRPr/>
              </a:pPr>
              <a:t>‹#›</a:t>
            </a:fld>
            <a:endParaRPr lang="en-US" altLang="en-US"/>
          </a:p>
        </p:txBody>
      </p:sp>
    </p:spTree>
    <p:extLst>
      <p:ext uri="{BB962C8B-B14F-4D97-AF65-F5344CB8AC3E}">
        <p14:creationId xmlns:p14="http://schemas.microsoft.com/office/powerpoint/2010/main" val="1188857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6FFD2C96-3838-1167-D5C6-7593201B466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62A3ACF-16F3-4D2E-823A-F6A0D744F43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DA9AA7B-7615-97B8-AEFB-53E1102FE97D}"/>
              </a:ext>
            </a:extLst>
          </p:cNvPr>
          <p:cNvSpPr>
            <a:spLocks noGrp="1" noChangeArrowheads="1"/>
          </p:cNvSpPr>
          <p:nvPr>
            <p:ph type="sldNum" sz="quarter" idx="12"/>
          </p:nvPr>
        </p:nvSpPr>
        <p:spPr>
          <a:ln/>
        </p:spPr>
        <p:txBody>
          <a:bodyPr/>
          <a:lstStyle>
            <a:lvl1pPr>
              <a:defRPr/>
            </a:lvl1pPr>
          </a:lstStyle>
          <a:p>
            <a:pPr>
              <a:defRPr/>
            </a:pPr>
            <a:fld id="{7F331699-0A87-4FEC-B61E-D863157CFEF5}" type="slidenum">
              <a:rPr lang="en-US" altLang="en-US"/>
              <a:pPr>
                <a:defRPr/>
              </a:pPr>
              <a:t>‹#›</a:t>
            </a:fld>
            <a:endParaRPr lang="en-US" altLang="en-US"/>
          </a:p>
        </p:txBody>
      </p:sp>
    </p:spTree>
    <p:extLst>
      <p:ext uri="{BB962C8B-B14F-4D97-AF65-F5344CB8AC3E}">
        <p14:creationId xmlns:p14="http://schemas.microsoft.com/office/powerpoint/2010/main" val="153525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C6A69C3-4912-DC48-DB9E-9917AA5F2F2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3809FA0B-5C15-2768-4C02-7147E7B6C1C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BF6061F4-1B91-CA03-6CD5-A9830C8D5FC7}"/>
              </a:ext>
            </a:extLst>
          </p:cNvPr>
          <p:cNvSpPr>
            <a:spLocks noGrp="1" noChangeArrowheads="1"/>
          </p:cNvSpPr>
          <p:nvPr>
            <p:ph type="sldNum" sz="quarter" idx="12"/>
          </p:nvPr>
        </p:nvSpPr>
        <p:spPr>
          <a:ln/>
        </p:spPr>
        <p:txBody>
          <a:bodyPr/>
          <a:lstStyle>
            <a:lvl1pPr>
              <a:defRPr/>
            </a:lvl1pPr>
          </a:lstStyle>
          <a:p>
            <a:pPr>
              <a:defRPr/>
            </a:pPr>
            <a:fld id="{B73BF4D1-C1FB-4ADC-A495-A1F2EE8F7EC9}" type="slidenum">
              <a:rPr lang="en-US" altLang="en-US"/>
              <a:pPr>
                <a:defRPr/>
              </a:pPr>
              <a:t>‹#›</a:t>
            </a:fld>
            <a:endParaRPr lang="en-US" altLang="en-US"/>
          </a:p>
        </p:txBody>
      </p:sp>
    </p:spTree>
    <p:extLst>
      <p:ext uri="{BB962C8B-B14F-4D97-AF65-F5344CB8AC3E}">
        <p14:creationId xmlns:p14="http://schemas.microsoft.com/office/powerpoint/2010/main" val="1151644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289C2CD-7A2D-E177-4A62-D156E1BE07C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E3B16AED-60A9-7B52-F0DE-3276FF99D32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8A77D8F1-1FC7-5368-DD01-368D574A4D60}"/>
              </a:ext>
            </a:extLst>
          </p:cNvPr>
          <p:cNvSpPr>
            <a:spLocks noGrp="1" noChangeArrowheads="1"/>
          </p:cNvSpPr>
          <p:nvPr>
            <p:ph type="sldNum" sz="quarter" idx="12"/>
          </p:nvPr>
        </p:nvSpPr>
        <p:spPr>
          <a:ln/>
        </p:spPr>
        <p:txBody>
          <a:bodyPr/>
          <a:lstStyle>
            <a:lvl1pPr>
              <a:defRPr/>
            </a:lvl1pPr>
          </a:lstStyle>
          <a:p>
            <a:pPr>
              <a:defRPr/>
            </a:pPr>
            <a:fld id="{B74C19C1-094B-4A6D-A341-88DF0C012B8F}" type="slidenum">
              <a:rPr lang="en-US" altLang="en-US"/>
              <a:pPr>
                <a:defRPr/>
              </a:pPr>
              <a:t>‹#›</a:t>
            </a:fld>
            <a:endParaRPr lang="en-US" altLang="en-US"/>
          </a:p>
        </p:txBody>
      </p:sp>
    </p:spTree>
    <p:extLst>
      <p:ext uri="{BB962C8B-B14F-4D97-AF65-F5344CB8AC3E}">
        <p14:creationId xmlns:p14="http://schemas.microsoft.com/office/powerpoint/2010/main" val="1082990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0611E69-7F5C-3633-061A-E46DE7577E3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8FAFDB24-85DC-A68F-01B0-4946C972F56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4672F158-5D39-2855-B34E-756B7EE114CE}"/>
              </a:ext>
            </a:extLst>
          </p:cNvPr>
          <p:cNvSpPr>
            <a:spLocks noGrp="1" noChangeArrowheads="1"/>
          </p:cNvSpPr>
          <p:nvPr>
            <p:ph type="sldNum" sz="quarter" idx="12"/>
          </p:nvPr>
        </p:nvSpPr>
        <p:spPr>
          <a:ln/>
        </p:spPr>
        <p:txBody>
          <a:bodyPr/>
          <a:lstStyle>
            <a:lvl1pPr>
              <a:defRPr/>
            </a:lvl1pPr>
          </a:lstStyle>
          <a:p>
            <a:pPr>
              <a:defRPr/>
            </a:pPr>
            <a:fld id="{0DA3CDCA-71F1-4545-BB6A-0A20603D6078}" type="slidenum">
              <a:rPr lang="en-US" altLang="en-US"/>
              <a:pPr>
                <a:defRPr/>
              </a:pPr>
              <a:t>‹#›</a:t>
            </a:fld>
            <a:endParaRPr lang="en-US" altLang="en-US"/>
          </a:p>
        </p:txBody>
      </p:sp>
    </p:spTree>
    <p:extLst>
      <p:ext uri="{BB962C8B-B14F-4D97-AF65-F5344CB8AC3E}">
        <p14:creationId xmlns:p14="http://schemas.microsoft.com/office/powerpoint/2010/main" val="60120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46A1C19-DE32-C776-8D92-679ECE3386D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74AF3883-FB12-DE09-06E3-A2221BBFCC3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E7F36551-F95C-DFB5-E2B0-3757DF944F65}"/>
              </a:ext>
            </a:extLst>
          </p:cNvPr>
          <p:cNvSpPr>
            <a:spLocks noGrp="1" noChangeArrowheads="1"/>
          </p:cNvSpPr>
          <p:nvPr>
            <p:ph type="sldNum" sz="quarter" idx="12"/>
          </p:nvPr>
        </p:nvSpPr>
        <p:spPr>
          <a:ln/>
        </p:spPr>
        <p:txBody>
          <a:bodyPr/>
          <a:lstStyle>
            <a:lvl1pPr>
              <a:defRPr/>
            </a:lvl1pPr>
          </a:lstStyle>
          <a:p>
            <a:pPr>
              <a:defRPr/>
            </a:pPr>
            <a:fld id="{C13295B2-4C55-4777-BA58-A7DF702E85F4}" type="slidenum">
              <a:rPr lang="en-US" altLang="en-US"/>
              <a:pPr>
                <a:defRPr/>
              </a:pPr>
              <a:t>‹#›</a:t>
            </a:fld>
            <a:endParaRPr lang="en-US" altLang="en-US"/>
          </a:p>
        </p:txBody>
      </p:sp>
    </p:spTree>
    <p:extLst>
      <p:ext uri="{BB962C8B-B14F-4D97-AF65-F5344CB8AC3E}">
        <p14:creationId xmlns:p14="http://schemas.microsoft.com/office/powerpoint/2010/main" val="3238033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48269D2-4BF4-3B7F-92F6-197B11BD332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715FA74C-A924-E925-4DF6-94C6C89F4B5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89DE3B9C-C8F2-903E-BAA8-5D83AC4EFA8E}"/>
              </a:ext>
            </a:extLst>
          </p:cNvPr>
          <p:cNvSpPr>
            <a:spLocks noGrp="1" noChangeArrowheads="1"/>
          </p:cNvSpPr>
          <p:nvPr>
            <p:ph type="sldNum" sz="quarter" idx="12"/>
          </p:nvPr>
        </p:nvSpPr>
        <p:spPr>
          <a:ln/>
        </p:spPr>
        <p:txBody>
          <a:bodyPr/>
          <a:lstStyle>
            <a:lvl1pPr>
              <a:defRPr/>
            </a:lvl1pPr>
          </a:lstStyle>
          <a:p>
            <a:pPr>
              <a:defRPr/>
            </a:pPr>
            <a:fld id="{6E28CC09-9A9A-4447-9938-9A65256CE5CD}" type="slidenum">
              <a:rPr lang="en-US" altLang="en-US"/>
              <a:pPr>
                <a:defRPr/>
              </a:pPr>
              <a:t>‹#›</a:t>
            </a:fld>
            <a:endParaRPr lang="en-US" altLang="en-US"/>
          </a:p>
        </p:txBody>
      </p:sp>
    </p:spTree>
    <p:extLst>
      <p:ext uri="{BB962C8B-B14F-4D97-AF65-F5344CB8AC3E}">
        <p14:creationId xmlns:p14="http://schemas.microsoft.com/office/powerpoint/2010/main" val="3291186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06885B1-0440-8DE3-20AE-DFFF887C70A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8AD6D679-9062-619C-B7FC-B4FFC5BC908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E71FEB44-D15D-5991-D4BB-995D2AC2F0F8}"/>
              </a:ext>
            </a:extLst>
          </p:cNvPr>
          <p:cNvSpPr>
            <a:spLocks noGrp="1" noChangeArrowheads="1"/>
          </p:cNvSpPr>
          <p:nvPr>
            <p:ph type="sldNum" sz="quarter" idx="12"/>
          </p:nvPr>
        </p:nvSpPr>
        <p:spPr>
          <a:ln/>
        </p:spPr>
        <p:txBody>
          <a:bodyPr/>
          <a:lstStyle>
            <a:lvl1pPr>
              <a:defRPr/>
            </a:lvl1pPr>
          </a:lstStyle>
          <a:p>
            <a:pPr>
              <a:defRPr/>
            </a:pPr>
            <a:fld id="{F1EC4E1A-7D03-4E64-A9A2-4E15A32D6E32}" type="slidenum">
              <a:rPr lang="en-US" altLang="en-US"/>
              <a:pPr>
                <a:defRPr/>
              </a:pPr>
              <a:t>‹#›</a:t>
            </a:fld>
            <a:endParaRPr lang="en-US" altLang="en-US"/>
          </a:p>
        </p:txBody>
      </p:sp>
    </p:spTree>
    <p:extLst>
      <p:ext uri="{BB962C8B-B14F-4D97-AF65-F5344CB8AC3E}">
        <p14:creationId xmlns:p14="http://schemas.microsoft.com/office/powerpoint/2010/main" val="971528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4AD7CD3-B425-D309-EB73-EB258F2959C4}"/>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2B63A33-B6A7-49C9-DD4C-BD3E0D3C3163}"/>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4886BB82-E87D-EB65-EFA4-5CF1078CC024}"/>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en-US" altLang="en-US"/>
          </a:p>
        </p:txBody>
      </p:sp>
      <p:sp>
        <p:nvSpPr>
          <p:cNvPr id="5125" name="Rectangle 5">
            <a:extLst>
              <a:ext uri="{FF2B5EF4-FFF2-40B4-BE49-F238E27FC236}">
                <a16:creationId xmlns:a16="http://schemas.microsoft.com/office/drawing/2014/main" id="{20485446-2036-6E7A-A829-E2192ADC582D}"/>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en-US" altLang="en-US"/>
          </a:p>
        </p:txBody>
      </p:sp>
      <p:sp>
        <p:nvSpPr>
          <p:cNvPr id="5126" name="Rectangle 6">
            <a:extLst>
              <a:ext uri="{FF2B5EF4-FFF2-40B4-BE49-F238E27FC236}">
                <a16:creationId xmlns:a16="http://schemas.microsoft.com/office/drawing/2014/main" id="{3B4AD742-D134-BF7D-B4F7-82C5D4020299}"/>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F23EE535-09B3-4C42-9B12-EE5CA250BF8C}" type="slidenum">
              <a:rPr lang="en-US" altLang="en-US"/>
              <a:pPr>
                <a:defRPr/>
              </a:pPr>
              <a:t>‹#›</a:t>
            </a:fld>
            <a:endParaRPr lang="en-US" altLang="en-US"/>
          </a:p>
        </p:txBody>
      </p:sp>
      <p:sp>
        <p:nvSpPr>
          <p:cNvPr id="1031" name="Freeform 7">
            <a:extLst>
              <a:ext uri="{FF2B5EF4-FFF2-40B4-BE49-F238E27FC236}">
                <a16:creationId xmlns:a16="http://schemas.microsoft.com/office/drawing/2014/main" id="{BE637ABC-6F88-7C71-31EA-D6BA891ED693}"/>
              </a:ext>
            </a:extLst>
          </p:cNvPr>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a:extLst>
              <a:ext uri="{FF2B5EF4-FFF2-40B4-BE49-F238E27FC236}">
                <a16:creationId xmlns:a16="http://schemas.microsoft.com/office/drawing/2014/main" id="{D3E2055D-63FA-9949-5FCD-B3680D021CE7}"/>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972"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D02F6649-321D-2CEA-984A-A96AD14333E9}"/>
              </a:ext>
            </a:extLst>
          </p:cNvPr>
          <p:cNvSpPr>
            <a:spLocks noGrp="1" noChangeArrowheads="1"/>
          </p:cNvSpPr>
          <p:nvPr>
            <p:ph type="ctrTitle"/>
          </p:nvPr>
        </p:nvSpPr>
        <p:spPr/>
        <p:txBody>
          <a:bodyPr/>
          <a:lstStyle/>
          <a:p>
            <a:pPr eaLnBrk="1" hangingPunct="1"/>
            <a:r>
              <a:rPr lang="en-US" altLang="en-US" dirty="0"/>
              <a:t>Stat 301 – Day 25</a:t>
            </a:r>
          </a:p>
        </p:txBody>
      </p:sp>
      <p:sp>
        <p:nvSpPr>
          <p:cNvPr id="5123" name="Subtitle 2">
            <a:extLst>
              <a:ext uri="{FF2B5EF4-FFF2-40B4-BE49-F238E27FC236}">
                <a16:creationId xmlns:a16="http://schemas.microsoft.com/office/drawing/2014/main" id="{225E72BD-CEC2-EAE3-EDFC-C2527FE1CBE0}"/>
              </a:ext>
            </a:extLst>
          </p:cNvPr>
          <p:cNvSpPr>
            <a:spLocks noGrp="1" noChangeArrowheads="1"/>
          </p:cNvSpPr>
          <p:nvPr>
            <p:ph type="subTitle" idx="1"/>
          </p:nvPr>
        </p:nvSpPr>
        <p:spPr>
          <a:xfrm>
            <a:off x="1371600" y="2400300"/>
            <a:ext cx="6553200" cy="1752600"/>
          </a:xfrm>
        </p:spPr>
        <p:txBody>
          <a:bodyPr/>
          <a:lstStyle/>
          <a:p>
            <a:pPr eaLnBrk="1" hangingPunct="1"/>
            <a:r>
              <a:rPr lang="en-US" altLang="en-US" dirty="0"/>
              <a:t>Normal approximation to FET</a:t>
            </a:r>
          </a:p>
        </p:txBody>
      </p:sp>
      <p:pic>
        <p:nvPicPr>
          <p:cNvPr id="2" name="Picture 6">
            <a:extLst>
              <a:ext uri="{FF2B5EF4-FFF2-40B4-BE49-F238E27FC236}">
                <a16:creationId xmlns:a16="http://schemas.microsoft.com/office/drawing/2014/main" id="{E0423A5E-9E66-05AF-1CAA-63E9ECF281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3124200"/>
            <a:ext cx="3783013" cy="360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F4C3C-F2B1-321A-E14F-9A2FA5C81393}"/>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F7B9A22C-D2A1-7A56-DF51-6C7C9457D790}"/>
              </a:ext>
            </a:extLst>
          </p:cNvPr>
          <p:cNvSpPr>
            <a:spLocks noGrp="1"/>
          </p:cNvSpPr>
          <p:nvPr>
            <p:ph idx="1"/>
          </p:nvPr>
        </p:nvSpPr>
        <p:spPr/>
        <p:txBody>
          <a:bodyPr/>
          <a:lstStyle/>
          <a:p>
            <a:r>
              <a:rPr lang="en-US" dirty="0"/>
              <a:t>We have convincing evidence at the 10% level (but not the 5% level) that the probability of survival is higher with CC only compared to CPR</a:t>
            </a:r>
          </a:p>
          <a:p>
            <a:pPr lvl="1"/>
            <a:r>
              <a:rPr lang="en-US" dirty="0"/>
              <a:t>Causation?</a:t>
            </a:r>
          </a:p>
          <a:p>
            <a:pPr lvl="1"/>
            <a:r>
              <a:rPr lang="en-US" dirty="0"/>
              <a:t>Population?</a:t>
            </a:r>
          </a:p>
        </p:txBody>
      </p:sp>
    </p:spTree>
    <p:extLst>
      <p:ext uri="{BB962C8B-B14F-4D97-AF65-F5344CB8AC3E}">
        <p14:creationId xmlns:p14="http://schemas.microsoft.com/office/powerpoint/2010/main" val="2578759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D2D3C-5434-1149-61EF-17EB435D8B4E}"/>
              </a:ext>
            </a:extLst>
          </p:cNvPr>
          <p:cNvSpPr>
            <a:spLocks noGrp="1"/>
          </p:cNvSpPr>
          <p:nvPr>
            <p:ph type="title"/>
          </p:nvPr>
        </p:nvSpPr>
        <p:spPr/>
        <p:txBody>
          <a:bodyPr/>
          <a:lstStyle/>
          <a:p>
            <a:r>
              <a:rPr lang="en-US" dirty="0"/>
              <a:t>Why bother (already had an exact p-value!)?</a:t>
            </a:r>
          </a:p>
        </p:txBody>
      </p:sp>
      <p:sp>
        <p:nvSpPr>
          <p:cNvPr id="3" name="Content Placeholder 2">
            <a:extLst>
              <a:ext uri="{FF2B5EF4-FFF2-40B4-BE49-F238E27FC236}">
                <a16:creationId xmlns:a16="http://schemas.microsoft.com/office/drawing/2014/main" id="{2201C81E-B2CA-2625-C0D2-873A6FC3622F}"/>
              </a:ext>
            </a:extLst>
          </p:cNvPr>
          <p:cNvSpPr>
            <a:spLocks noGrp="1"/>
          </p:cNvSpPr>
          <p:nvPr>
            <p:ph idx="1"/>
          </p:nvPr>
        </p:nvSpPr>
        <p:spPr/>
        <p:txBody>
          <a:bodyPr/>
          <a:lstStyle/>
          <a:p>
            <a:r>
              <a:rPr lang="en-US" dirty="0"/>
              <a:t>Confidence interval!</a:t>
            </a:r>
          </a:p>
          <a:p>
            <a:endParaRPr lang="en-US" dirty="0"/>
          </a:p>
          <a:p>
            <a:r>
              <a:rPr lang="en-US" dirty="0"/>
              <a:t>I’m 95% confident that probability of survival with CC is up to .0949 larger than with CPR, but also plausible that CPR is up to .0196 larger</a:t>
            </a:r>
          </a:p>
          <a:p>
            <a:r>
              <a:rPr lang="en-US" dirty="0"/>
              <a:t>Why does the interval contain zero?</a:t>
            </a:r>
          </a:p>
          <a:p>
            <a:endParaRPr lang="en-US" dirty="0"/>
          </a:p>
        </p:txBody>
      </p:sp>
      <p:pic>
        <p:nvPicPr>
          <p:cNvPr id="5" name="Picture 4">
            <a:extLst>
              <a:ext uri="{FF2B5EF4-FFF2-40B4-BE49-F238E27FC236}">
                <a16:creationId xmlns:a16="http://schemas.microsoft.com/office/drawing/2014/main" id="{9C93AAF9-45F8-91A7-E1DB-CB20AD26C2ED}"/>
              </a:ext>
            </a:extLst>
          </p:cNvPr>
          <p:cNvPicPr>
            <a:picLocks noChangeAspect="1"/>
          </p:cNvPicPr>
          <p:nvPr/>
        </p:nvPicPr>
        <p:blipFill>
          <a:blip r:embed="rId2"/>
          <a:stretch>
            <a:fillRect/>
          </a:stretch>
        </p:blipFill>
        <p:spPr>
          <a:xfrm>
            <a:off x="5105400" y="1295400"/>
            <a:ext cx="2924175" cy="1304925"/>
          </a:xfrm>
          <a:prstGeom prst="rect">
            <a:avLst/>
          </a:prstGeom>
        </p:spPr>
      </p:pic>
      <p:pic>
        <p:nvPicPr>
          <p:cNvPr id="7" name="Picture 6">
            <a:extLst>
              <a:ext uri="{FF2B5EF4-FFF2-40B4-BE49-F238E27FC236}">
                <a16:creationId xmlns:a16="http://schemas.microsoft.com/office/drawing/2014/main" id="{2862D88F-06DA-0920-83E8-4D076985B6BB}"/>
              </a:ext>
            </a:extLst>
          </p:cNvPr>
          <p:cNvPicPr>
            <a:picLocks noChangeAspect="1"/>
          </p:cNvPicPr>
          <p:nvPr/>
        </p:nvPicPr>
        <p:blipFill>
          <a:blip r:embed="rId3"/>
          <a:stretch>
            <a:fillRect/>
          </a:stretch>
        </p:blipFill>
        <p:spPr>
          <a:xfrm>
            <a:off x="5486400" y="5086350"/>
            <a:ext cx="2876550" cy="952500"/>
          </a:xfrm>
          <a:prstGeom prst="rect">
            <a:avLst/>
          </a:prstGeom>
        </p:spPr>
      </p:pic>
    </p:spTree>
    <p:extLst>
      <p:ext uri="{BB962C8B-B14F-4D97-AF65-F5344CB8AC3E}">
        <p14:creationId xmlns:p14="http://schemas.microsoft.com/office/powerpoint/2010/main" val="509474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F7141-C4A0-AEC1-08F9-5DFC881E6140}"/>
              </a:ext>
            </a:extLst>
          </p:cNvPr>
          <p:cNvSpPr>
            <a:spLocks noGrp="1"/>
          </p:cNvSpPr>
          <p:nvPr>
            <p:ph type="title"/>
          </p:nvPr>
        </p:nvSpPr>
        <p:spPr/>
        <p:txBody>
          <a:bodyPr/>
          <a:lstStyle/>
          <a:p>
            <a:r>
              <a:rPr lang="en-US" dirty="0"/>
              <a:t>Practice question 3.7</a:t>
            </a:r>
          </a:p>
        </p:txBody>
      </p:sp>
      <p:sp>
        <p:nvSpPr>
          <p:cNvPr id="3" name="Content Placeholder 2">
            <a:extLst>
              <a:ext uri="{FF2B5EF4-FFF2-40B4-BE49-F238E27FC236}">
                <a16:creationId xmlns:a16="http://schemas.microsoft.com/office/drawing/2014/main" id="{BEAC3C38-F9A6-D03C-F857-00C2C9B43373}"/>
              </a:ext>
            </a:extLst>
          </p:cNvPr>
          <p:cNvSpPr>
            <a:spLocks noGrp="1"/>
          </p:cNvSpPr>
          <p:nvPr>
            <p:ph idx="1"/>
          </p:nvPr>
        </p:nvSpPr>
        <p:spPr/>
        <p:txBody>
          <a:bodyPr>
            <a:normAutofit fontScale="92500"/>
          </a:bodyPr>
          <a:lstStyle/>
          <a:p>
            <a:r>
              <a:rPr lang="en-US" dirty="0">
                <a:solidFill>
                  <a:srgbClr val="2D3B45"/>
                </a:solidFill>
                <a:latin typeface="Lato Extended"/>
              </a:rPr>
              <a:t>T</a:t>
            </a:r>
            <a:r>
              <a:rPr lang="en-US" b="0" i="0" dirty="0">
                <a:solidFill>
                  <a:srgbClr val="2D3B45"/>
                </a:solidFill>
                <a:effectLst/>
                <a:latin typeface="Lato Extended"/>
              </a:rPr>
              <a:t>he 911 dispatcher’s instructions were completely delivered in 62% of episodes assigned to chest compression plus mouth-to-mouth compared to 81% of the episodes assigned to chest compression alone.</a:t>
            </a:r>
          </a:p>
          <a:p>
            <a:r>
              <a:rPr lang="en-US" b="0" i="0" dirty="0">
                <a:solidFill>
                  <a:srgbClr val="2D3B45"/>
                </a:solidFill>
                <a:effectLst/>
                <a:latin typeface="Lato Extended"/>
              </a:rPr>
              <a:t>Of the 399 combined patients randomly assigned to standard CPR, 44 survived to discharge from the hospital. Of the 351 combined patients randomly assigned to chest compression alone, 47 survived to discharge.</a:t>
            </a:r>
            <a:endParaRPr lang="en-US" dirty="0"/>
          </a:p>
        </p:txBody>
      </p:sp>
    </p:spTree>
    <p:extLst>
      <p:ext uri="{BB962C8B-B14F-4D97-AF65-F5344CB8AC3E}">
        <p14:creationId xmlns:p14="http://schemas.microsoft.com/office/powerpoint/2010/main" val="143630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45A2D899-0B6F-3BD4-AE9A-310735574C45}"/>
              </a:ext>
            </a:extLst>
          </p:cNvPr>
          <p:cNvSpPr>
            <a:spLocks noGrp="1" noChangeArrowheads="1"/>
          </p:cNvSpPr>
          <p:nvPr>
            <p:ph type="title"/>
          </p:nvPr>
        </p:nvSpPr>
        <p:spPr/>
        <p:txBody>
          <a:bodyPr/>
          <a:lstStyle/>
          <a:p>
            <a:r>
              <a:rPr lang="en-US" altLang="en-US"/>
              <a:t>To Do</a:t>
            </a:r>
          </a:p>
        </p:txBody>
      </p:sp>
      <p:sp>
        <p:nvSpPr>
          <p:cNvPr id="19459" name="Content Placeholder 2">
            <a:extLst>
              <a:ext uri="{FF2B5EF4-FFF2-40B4-BE49-F238E27FC236}">
                <a16:creationId xmlns:a16="http://schemas.microsoft.com/office/drawing/2014/main" id="{77BCB6B7-D0B1-E964-75DB-784B39E90605}"/>
              </a:ext>
            </a:extLst>
          </p:cNvPr>
          <p:cNvSpPr>
            <a:spLocks noGrp="1" noChangeArrowheads="1"/>
          </p:cNvSpPr>
          <p:nvPr>
            <p:ph idx="1"/>
          </p:nvPr>
        </p:nvSpPr>
        <p:spPr>
          <a:xfrm>
            <a:off x="457200" y="1524000"/>
            <a:ext cx="8229600" cy="4530725"/>
          </a:xfrm>
        </p:spPr>
        <p:txBody>
          <a:bodyPr/>
          <a:lstStyle/>
          <a:p>
            <a:r>
              <a:rPr lang="en-US" altLang="en-US" dirty="0"/>
              <a:t>Continue Week 7 module: </a:t>
            </a:r>
            <a:r>
              <a:rPr lang="en-US" b="0" i="0" dirty="0">
                <a:solidFill>
                  <a:srgbClr val="2D3B45"/>
                </a:solidFill>
                <a:effectLst/>
                <a:latin typeface="Lato Extended"/>
              </a:rPr>
              <a:t>Complete Investigation 3.8 (a)-(b), (d), (f), and (g)</a:t>
            </a:r>
          </a:p>
          <a:p>
            <a:endParaRPr lang="en-US" altLang="en-US" dirty="0"/>
          </a:p>
          <a:p>
            <a:r>
              <a:rPr lang="en-US" altLang="en-US" dirty="0"/>
              <a:t>HW 6</a:t>
            </a:r>
          </a:p>
        </p:txBody>
      </p:sp>
      <p:sp>
        <p:nvSpPr>
          <p:cNvPr id="2" name="TextBox 1">
            <a:extLst>
              <a:ext uri="{FF2B5EF4-FFF2-40B4-BE49-F238E27FC236}">
                <a16:creationId xmlns:a16="http://schemas.microsoft.com/office/drawing/2014/main" id="{59F4B281-AC47-7EF0-6921-0BDF5C49E013}"/>
              </a:ext>
            </a:extLst>
          </p:cNvPr>
          <p:cNvSpPr txBox="1"/>
          <p:nvPr/>
        </p:nvSpPr>
        <p:spPr>
          <a:xfrm>
            <a:off x="5562600" y="457200"/>
            <a:ext cx="3124200" cy="369332"/>
          </a:xfrm>
          <a:prstGeom prst="rect">
            <a:avLst/>
          </a:prstGeom>
          <a:noFill/>
        </p:spPr>
        <p:txBody>
          <a:bodyPr wrap="square" rtlCol="0">
            <a:spAutoFit/>
          </a:bodyPr>
          <a:lstStyle/>
          <a:p>
            <a:r>
              <a:rPr lang="en-US" dirty="0">
                <a:solidFill>
                  <a:srgbClr val="FF0000"/>
                </a:solidFill>
              </a:rPr>
              <a:t>Office hour today: 2:30-3:30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DB0FF7E-28AE-2722-74A4-22E5909FFE2D}"/>
              </a:ext>
            </a:extLst>
          </p:cNvPr>
          <p:cNvSpPr>
            <a:spLocks noGrp="1" noChangeArrowheads="1"/>
          </p:cNvSpPr>
          <p:nvPr>
            <p:ph type="title"/>
          </p:nvPr>
        </p:nvSpPr>
        <p:spPr/>
        <p:txBody>
          <a:bodyPr/>
          <a:lstStyle/>
          <a:p>
            <a:r>
              <a:rPr lang="en-US" altLang="en-US" dirty="0"/>
              <a:t>Last Time: Fisher’s Exact Test</a:t>
            </a:r>
          </a:p>
        </p:txBody>
      </p:sp>
      <p:sp>
        <p:nvSpPr>
          <p:cNvPr id="4" name="Content Placeholder 2">
            <a:extLst>
              <a:ext uri="{FF2B5EF4-FFF2-40B4-BE49-F238E27FC236}">
                <a16:creationId xmlns:a16="http://schemas.microsoft.com/office/drawing/2014/main" id="{9A9B46EA-1069-3E0E-EEBC-8B3835914CFA}"/>
              </a:ext>
            </a:extLst>
          </p:cNvPr>
          <p:cNvSpPr>
            <a:spLocks noGrp="1" noChangeArrowheads="1"/>
          </p:cNvSpPr>
          <p:nvPr>
            <p:ph idx="1"/>
          </p:nvPr>
        </p:nvSpPr>
        <p:spPr/>
        <p:txBody>
          <a:bodyPr/>
          <a:lstStyle/>
          <a:p>
            <a:pPr eaLnBrk="1" hangingPunct="1"/>
            <a:r>
              <a:rPr lang="en-US" altLang="en-US" dirty="0"/>
              <a:t>Let </a:t>
            </a:r>
            <a:r>
              <a:rPr lang="en-US" altLang="en-US" i="1" dirty="0"/>
              <a:t>X</a:t>
            </a:r>
            <a:r>
              <a:rPr lang="en-US" altLang="en-US" dirty="0"/>
              <a:t> count the number of successes in a sample of </a:t>
            </a:r>
            <a:r>
              <a:rPr lang="en-US" altLang="en-US" i="1" dirty="0"/>
              <a:t>n</a:t>
            </a:r>
            <a:r>
              <a:rPr lang="en-US" altLang="en-US" dirty="0"/>
              <a:t> objects selected from a population of </a:t>
            </a:r>
            <a:r>
              <a:rPr lang="en-US" altLang="en-US" i="1" dirty="0"/>
              <a:t>N</a:t>
            </a:r>
            <a:r>
              <a:rPr lang="en-US" altLang="en-US" dirty="0"/>
              <a:t> objects consisting of </a:t>
            </a:r>
            <a:r>
              <a:rPr lang="en-US" altLang="en-US" i="1" dirty="0"/>
              <a:t>M</a:t>
            </a:r>
            <a:r>
              <a:rPr lang="en-US" altLang="en-US" dirty="0"/>
              <a:t> successes</a:t>
            </a:r>
          </a:p>
          <a:p>
            <a:pPr eaLnBrk="1" hangingPunct="1"/>
            <a:endParaRPr lang="en-US" altLang="en-US" dirty="0"/>
          </a:p>
          <a:p>
            <a:pPr eaLnBrk="1" hangingPunct="1"/>
            <a:endParaRPr lang="en-US" altLang="en-US" dirty="0"/>
          </a:p>
          <a:p>
            <a:pPr eaLnBrk="1" hangingPunct="1"/>
            <a:r>
              <a:rPr lang="en-US" altLang="en-US" dirty="0"/>
              <a:t>Two-way table applet*, R</a:t>
            </a:r>
          </a:p>
        </p:txBody>
      </p:sp>
      <p:graphicFrame>
        <p:nvGraphicFramePr>
          <p:cNvPr id="5" name="Object 4">
            <a:extLst>
              <a:ext uri="{FF2B5EF4-FFF2-40B4-BE49-F238E27FC236}">
                <a16:creationId xmlns:a16="http://schemas.microsoft.com/office/drawing/2014/main" id="{5C320077-31DF-1172-4B29-1E3DB87E845A}"/>
              </a:ext>
            </a:extLst>
          </p:cNvPr>
          <p:cNvGraphicFramePr>
            <a:graphicFrameLocks noChangeAspect="1"/>
          </p:cNvGraphicFramePr>
          <p:nvPr/>
        </p:nvGraphicFramePr>
        <p:xfrm>
          <a:off x="941388" y="3352800"/>
          <a:ext cx="6553200" cy="1208088"/>
        </p:xfrm>
        <a:graphic>
          <a:graphicData uri="http://schemas.openxmlformats.org/presentationml/2006/ole">
            <mc:AlternateContent xmlns:mc="http://schemas.openxmlformats.org/markup-compatibility/2006">
              <mc:Choice xmlns:v="urn:schemas-microsoft-com:vml" Requires="v">
                <p:oleObj name="Equation" r:id="rId2" imgW="2273300" imgH="419100" progId="Equation.3">
                  <p:embed/>
                </p:oleObj>
              </mc:Choice>
              <mc:Fallback>
                <p:oleObj name="Equation" r:id="rId2" imgW="2273300" imgH="419100" progId="Equation.3">
                  <p:embed/>
                  <p:pic>
                    <p:nvPicPr>
                      <p:cNvPr id="0"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1388" y="3352800"/>
                        <a:ext cx="6553200" cy="1208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5365" name="Picture 5">
            <a:extLst>
              <a:ext uri="{FF2B5EF4-FFF2-40B4-BE49-F238E27FC236}">
                <a16:creationId xmlns:a16="http://schemas.microsoft.com/office/drawing/2014/main" id="{24F75D23-DA31-57B1-ED61-D4F69582533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5257800"/>
            <a:ext cx="604837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3A43D037-4429-C880-7A54-6ED3B1A99966}"/>
              </a:ext>
            </a:extLst>
          </p:cNvPr>
          <p:cNvSpPr>
            <a:spLocks noGrp="1" noChangeArrowheads="1"/>
          </p:cNvSpPr>
          <p:nvPr>
            <p:ph type="title"/>
          </p:nvPr>
        </p:nvSpPr>
        <p:spPr/>
        <p:txBody>
          <a:bodyPr/>
          <a:lstStyle/>
          <a:p>
            <a:r>
              <a:rPr lang="en-US" altLang="en-US" dirty="0"/>
              <a:t>Last Time</a:t>
            </a:r>
          </a:p>
        </p:txBody>
      </p:sp>
      <p:sp>
        <p:nvSpPr>
          <p:cNvPr id="13315" name="Content Placeholder 2">
            <a:extLst>
              <a:ext uri="{FF2B5EF4-FFF2-40B4-BE49-F238E27FC236}">
                <a16:creationId xmlns:a16="http://schemas.microsoft.com/office/drawing/2014/main" id="{E9A57AE9-9690-E792-81C3-10A0AB21D103}"/>
              </a:ext>
            </a:extLst>
          </p:cNvPr>
          <p:cNvSpPr>
            <a:spLocks noGrp="1" noChangeArrowheads="1"/>
          </p:cNvSpPr>
          <p:nvPr>
            <p:ph idx="1"/>
          </p:nvPr>
        </p:nvSpPr>
        <p:spPr/>
        <p:txBody>
          <a:bodyPr/>
          <a:lstStyle/>
          <a:p>
            <a:endParaRPr lang="en-US" altLang="en-US"/>
          </a:p>
        </p:txBody>
      </p:sp>
      <p:pic>
        <p:nvPicPr>
          <p:cNvPr id="13316" name="Picture 3">
            <a:extLst>
              <a:ext uri="{FF2B5EF4-FFF2-40B4-BE49-F238E27FC236}">
                <a16:creationId xmlns:a16="http://schemas.microsoft.com/office/drawing/2014/main" id="{4B33E4EC-2443-187D-EBBE-D48369108F7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470281"/>
            <a:ext cx="7915275" cy="359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5">
            <a:extLst>
              <a:ext uri="{FF2B5EF4-FFF2-40B4-BE49-F238E27FC236}">
                <a16:creationId xmlns:a16="http://schemas.microsoft.com/office/drawing/2014/main" id="{8F73D2B4-46ED-D79F-D999-A6843825A1E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5158837"/>
            <a:ext cx="59817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FE985EE6-FA31-CCE5-8CE4-C8DC635FE18A}"/>
              </a:ext>
            </a:extLst>
          </p:cNvPr>
          <p:cNvPicPr>
            <a:picLocks noChangeAspect="1"/>
          </p:cNvPicPr>
          <p:nvPr/>
        </p:nvPicPr>
        <p:blipFill>
          <a:blip r:embed="rId4"/>
          <a:stretch>
            <a:fillRect/>
          </a:stretch>
        </p:blipFill>
        <p:spPr>
          <a:xfrm>
            <a:off x="3429000" y="214044"/>
            <a:ext cx="2733675" cy="1143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B183BA-B54C-EDBE-2D6F-E32F88551D1D}"/>
              </a:ext>
            </a:extLst>
          </p:cNvPr>
          <p:cNvSpPr>
            <a:spLocks noGrp="1" noChangeArrowheads="1"/>
          </p:cNvSpPr>
          <p:nvPr>
            <p:ph idx="1"/>
          </p:nvPr>
        </p:nvSpPr>
        <p:spPr/>
        <p:txBody>
          <a:bodyPr/>
          <a:lstStyle/>
          <a:p>
            <a:pPr marL="0" indent="0" eaLnBrk="1" hangingPunct="1">
              <a:buFont typeface="Wingdings" panose="05000000000000000000" pitchFamily="2" charset="2"/>
              <a:buNone/>
            </a:pPr>
            <a:r>
              <a:rPr lang="en-US" altLang="en-US" dirty="0"/>
              <a:t>(o) Let X represent the number of non-yawners in the no-yawn-seed group</a:t>
            </a:r>
          </a:p>
          <a:p>
            <a:pPr marL="0" indent="0" eaLnBrk="1" hangingPunct="1">
              <a:buFont typeface="Wingdings" panose="05000000000000000000" pitchFamily="2" charset="2"/>
              <a:buNone/>
            </a:pPr>
            <a:endParaRPr lang="en-US" altLang="en-US" dirty="0"/>
          </a:p>
          <a:p>
            <a:pPr marL="0" indent="0" eaLnBrk="1" hangingPunct="1">
              <a:buFont typeface="Wingdings" panose="05000000000000000000" pitchFamily="2" charset="2"/>
              <a:buNone/>
            </a:pPr>
            <a:endParaRPr lang="en-US" altLang="en-US" dirty="0"/>
          </a:p>
          <a:p>
            <a:pPr marL="0" indent="0" eaLnBrk="1" hangingPunct="1">
              <a:buFont typeface="Wingdings" panose="05000000000000000000" pitchFamily="2" charset="2"/>
              <a:buNone/>
            </a:pPr>
            <a:endParaRPr lang="en-US" altLang="en-US" dirty="0"/>
          </a:p>
          <a:p>
            <a:pPr marL="0" indent="0" eaLnBrk="1" hangingPunct="1">
              <a:buFont typeface="Wingdings" panose="05000000000000000000" pitchFamily="2" charset="2"/>
              <a:buNone/>
            </a:pPr>
            <a:r>
              <a:rPr lang="en-US" altLang="en-US" dirty="0"/>
              <a:t>p-value = P(X </a:t>
            </a:r>
            <a:r>
              <a:rPr lang="en-US" altLang="en-US" u="sng" dirty="0"/>
              <a:t>&gt;</a:t>
            </a:r>
            <a:r>
              <a:rPr lang="en-US" altLang="en-US" dirty="0"/>
              <a:t> 12) with M = 36, </a:t>
            </a:r>
            <a:r>
              <a:rPr lang="en-US" altLang="en-US" i="1" dirty="0"/>
              <a:t>n</a:t>
            </a:r>
            <a:r>
              <a:rPr lang="en-US" altLang="en-US" dirty="0"/>
              <a:t> = 16, N = 50</a:t>
            </a:r>
          </a:p>
          <a:p>
            <a:pPr marL="0" indent="0" eaLnBrk="1" hangingPunct="1">
              <a:buFont typeface="Wingdings" panose="05000000000000000000" pitchFamily="2" charset="2"/>
              <a:buNone/>
            </a:pPr>
            <a:endParaRPr lang="en-US" altLang="en-US" dirty="0"/>
          </a:p>
        </p:txBody>
      </p:sp>
      <p:sp>
        <p:nvSpPr>
          <p:cNvPr id="17411" name="Title 1">
            <a:extLst>
              <a:ext uri="{FF2B5EF4-FFF2-40B4-BE49-F238E27FC236}">
                <a16:creationId xmlns:a16="http://schemas.microsoft.com/office/drawing/2014/main" id="{B5CA1F6A-A9E0-5685-4E17-6E2B724AD2D6}"/>
              </a:ext>
            </a:extLst>
          </p:cNvPr>
          <p:cNvSpPr>
            <a:spLocks noGrp="1" noChangeArrowheads="1"/>
          </p:cNvSpPr>
          <p:nvPr>
            <p:ph type="title"/>
          </p:nvPr>
        </p:nvSpPr>
        <p:spPr>
          <a:xfrm>
            <a:off x="457200" y="277813"/>
            <a:ext cx="7343775" cy="1139825"/>
          </a:xfrm>
        </p:spPr>
        <p:txBody>
          <a:bodyPr/>
          <a:lstStyle/>
          <a:p>
            <a:pPr eaLnBrk="1" hangingPunct="1"/>
            <a:r>
              <a:rPr lang="en-US" altLang="en-US"/>
              <a:t>Yawning study</a:t>
            </a:r>
          </a:p>
        </p:txBody>
      </p:sp>
      <p:pic>
        <p:nvPicPr>
          <p:cNvPr id="2050" name="Picture 2">
            <a:extLst>
              <a:ext uri="{FF2B5EF4-FFF2-40B4-BE49-F238E27FC236}">
                <a16:creationId xmlns:a16="http://schemas.microsoft.com/office/drawing/2014/main" id="{3C75CDB6-9A08-23EE-B596-D1E0D73C88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304800"/>
            <a:ext cx="3533775"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a:extLst>
              <a:ext uri="{FF2B5EF4-FFF2-40B4-BE49-F238E27FC236}">
                <a16:creationId xmlns:a16="http://schemas.microsoft.com/office/drawing/2014/main" id="{9B69D8B7-0FB2-CA6A-48FE-7E470F8809F1}"/>
              </a:ext>
            </a:extLst>
          </p:cNvPr>
          <p:cNvSpPr txBox="1">
            <a:spLocks noChangeArrowheads="1"/>
          </p:cNvSpPr>
          <p:nvPr/>
        </p:nvSpPr>
        <p:spPr bwMode="auto">
          <a:xfrm>
            <a:off x="6251575" y="3048000"/>
            <a:ext cx="377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t>M</a:t>
            </a:r>
          </a:p>
        </p:txBody>
      </p:sp>
      <p:cxnSp>
        <p:nvCxnSpPr>
          <p:cNvPr id="15" name="Straight Arrow Connector 14">
            <a:extLst>
              <a:ext uri="{FF2B5EF4-FFF2-40B4-BE49-F238E27FC236}">
                <a16:creationId xmlns:a16="http://schemas.microsoft.com/office/drawing/2014/main" id="{5146FA80-3B17-47DF-F51B-89F08B927044}"/>
              </a:ext>
            </a:extLst>
          </p:cNvPr>
          <p:cNvCxnSpPr/>
          <p:nvPr/>
        </p:nvCxnSpPr>
        <p:spPr>
          <a:xfrm flipH="1">
            <a:off x="5870575" y="3233738"/>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6DA5E15-0EBA-A8F3-6C48-BFBB9C2C1277}"/>
              </a:ext>
            </a:extLst>
          </p:cNvPr>
          <p:cNvSpPr txBox="1">
            <a:spLocks noChangeArrowheads="1"/>
          </p:cNvSpPr>
          <p:nvPr/>
        </p:nvSpPr>
        <p:spPr bwMode="auto">
          <a:xfrm>
            <a:off x="6251575" y="3276600"/>
            <a:ext cx="3524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t>N</a:t>
            </a:r>
          </a:p>
        </p:txBody>
      </p:sp>
      <p:cxnSp>
        <p:nvCxnSpPr>
          <p:cNvPr id="17" name="Straight Arrow Connector 16">
            <a:extLst>
              <a:ext uri="{FF2B5EF4-FFF2-40B4-BE49-F238E27FC236}">
                <a16:creationId xmlns:a16="http://schemas.microsoft.com/office/drawing/2014/main" id="{87DF3ABE-AF77-FE26-7DDF-D43933594D42}"/>
              </a:ext>
            </a:extLst>
          </p:cNvPr>
          <p:cNvCxnSpPr/>
          <p:nvPr/>
        </p:nvCxnSpPr>
        <p:spPr>
          <a:xfrm flipH="1">
            <a:off x="5870575" y="3462338"/>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DDC21474-C5F1-A8DD-9A52-DD769C87BDEC}"/>
              </a:ext>
            </a:extLst>
          </p:cNvPr>
          <p:cNvSpPr txBox="1">
            <a:spLocks noChangeArrowheads="1"/>
          </p:cNvSpPr>
          <p:nvPr/>
        </p:nvSpPr>
        <p:spPr bwMode="auto">
          <a:xfrm>
            <a:off x="4716463" y="3744913"/>
            <a:ext cx="312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65000"/>
              <a:buFont typeface="Wingdings" panose="05000000000000000000" pitchFamily="2" charset="2"/>
              <a:buChar char="n"/>
              <a:defRPr sz="3000">
                <a:solidFill>
                  <a:schemeClr val="tx1"/>
                </a:solidFill>
                <a:latin typeface="Arial" panose="020B0604020202020204" pitchFamily="34" charset="0"/>
              </a:defRPr>
            </a:lvl1pPr>
            <a:lvl2pPr marL="742950" indent="-285750">
              <a:spcBef>
                <a:spcPct val="20000"/>
              </a:spcBef>
              <a:buClr>
                <a:schemeClr val="accent2"/>
              </a:buClr>
              <a:buSzPct val="60000"/>
              <a:buFont typeface="Wingdings" panose="05000000000000000000" pitchFamily="2" charset="2"/>
              <a:buChar char="q"/>
              <a:defRPr sz="2600">
                <a:solidFill>
                  <a:schemeClr val="tx1"/>
                </a:solidFill>
                <a:latin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n"/>
              <a:defRPr sz="22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q"/>
              <a:defRPr sz="2000">
                <a:solidFill>
                  <a:schemeClr val="tx1"/>
                </a:solidFill>
                <a:latin typeface="Arial" panose="020B0604020202020204" pitchFamily="34" charset="0"/>
              </a:defRPr>
            </a:lvl4pPr>
            <a:lvl5pPr marL="2057400" indent="-228600">
              <a:spcBef>
                <a:spcPct val="20000"/>
              </a:spcBef>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pPr>
            <a:r>
              <a:rPr lang="en-US" altLang="en-US" sz="1800"/>
              <a:t>n</a:t>
            </a:r>
          </a:p>
        </p:txBody>
      </p:sp>
      <p:pic>
        <p:nvPicPr>
          <p:cNvPr id="7185" name="Picture 49">
            <a:extLst>
              <a:ext uri="{FF2B5EF4-FFF2-40B4-BE49-F238E27FC236}">
                <a16:creationId xmlns:a16="http://schemas.microsoft.com/office/drawing/2014/main" id="{BF8C1E81-56FE-478F-6290-136D27E49A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3113" y="2646363"/>
            <a:ext cx="3787775"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Arrow Connector 18">
            <a:extLst>
              <a:ext uri="{FF2B5EF4-FFF2-40B4-BE49-F238E27FC236}">
                <a16:creationId xmlns:a16="http://schemas.microsoft.com/office/drawing/2014/main" id="{9AA6FAB4-11C4-5830-52ED-DAEAAA69EAD5}"/>
              </a:ext>
            </a:extLst>
          </p:cNvPr>
          <p:cNvCxnSpPr/>
          <p:nvPr/>
        </p:nvCxnSpPr>
        <p:spPr>
          <a:xfrm flipV="1">
            <a:off x="4926013" y="3529013"/>
            <a:ext cx="0" cy="3698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18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20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nodeType="withEffect">
                                  <p:stCondLst>
                                    <p:cond delay="20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4" grpId="0"/>
      <p:bldP spid="16"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9AC0C572-1206-063F-D92C-B3E90C20175D}"/>
              </a:ext>
            </a:extLst>
          </p:cNvPr>
          <p:cNvSpPr>
            <a:spLocks noGrp="1" noChangeArrowheads="1"/>
          </p:cNvSpPr>
          <p:nvPr>
            <p:ph type="title"/>
          </p:nvPr>
        </p:nvSpPr>
        <p:spPr/>
        <p:txBody>
          <a:bodyPr/>
          <a:lstStyle/>
          <a:p>
            <a:pPr eaLnBrk="1" hangingPunct="1"/>
            <a:r>
              <a:rPr lang="en-US" altLang="en-US"/>
              <a:t>Fisher’s Exact Test</a:t>
            </a:r>
          </a:p>
        </p:txBody>
      </p:sp>
      <p:sp>
        <p:nvSpPr>
          <p:cNvPr id="18435" name="Content Placeholder 2">
            <a:extLst>
              <a:ext uri="{FF2B5EF4-FFF2-40B4-BE49-F238E27FC236}">
                <a16:creationId xmlns:a16="http://schemas.microsoft.com/office/drawing/2014/main" id="{CD7EB201-3382-E418-4B8A-944C089CEC68}"/>
              </a:ext>
            </a:extLst>
          </p:cNvPr>
          <p:cNvSpPr>
            <a:spLocks noGrp="1" noChangeArrowheads="1"/>
          </p:cNvSpPr>
          <p:nvPr>
            <p:ph idx="1"/>
          </p:nvPr>
        </p:nvSpPr>
        <p:spPr/>
        <p:txBody>
          <a:bodyPr/>
          <a:lstStyle/>
          <a:p>
            <a:pPr eaLnBrk="1" hangingPunct="1"/>
            <a:r>
              <a:rPr lang="en-US" altLang="en-US"/>
              <a:t>Once have the two-way table, are multiple equivalent ways to calculate the p-value.</a:t>
            </a:r>
          </a:p>
          <a:p>
            <a:pPr lvl="1" eaLnBrk="1" hangingPunct="1"/>
            <a:r>
              <a:rPr lang="en-US" altLang="en-US"/>
              <a:t>Identifying values of </a:t>
            </a:r>
            <a:r>
              <a:rPr lang="en-US" altLang="en-US" i="1"/>
              <a:t>M</a:t>
            </a:r>
            <a:r>
              <a:rPr lang="en-US" altLang="en-US"/>
              <a:t>, </a:t>
            </a:r>
            <a:r>
              <a:rPr lang="en-US" altLang="en-US" i="1"/>
              <a:t>n</a:t>
            </a:r>
            <a:r>
              <a:rPr lang="en-US" altLang="en-US"/>
              <a:t>, and </a:t>
            </a:r>
            <a:r>
              <a:rPr lang="en-US" altLang="en-US" i="1"/>
              <a:t>N</a:t>
            </a:r>
            <a:r>
              <a:rPr lang="en-US" altLang="en-US"/>
              <a:t> and writing out P(X ?  ?)…</a:t>
            </a:r>
          </a:p>
          <a:p>
            <a:pPr lvl="1" eaLnBrk="1" hangingPunct="1"/>
            <a:r>
              <a:rPr lang="en-US" altLang="en-US"/>
              <a:t>Include detail on how you carried out the calculation (which inputs, which technology)</a:t>
            </a:r>
          </a:p>
          <a:p>
            <a:pPr lvl="1" eaLnBrk="1" hangingPunct="1"/>
            <a:r>
              <a:rPr lang="en-US" altLang="en-US"/>
              <a:t>Interpretation of p-value: X% of “random shuffles” would have a difference in proportions at least as extreme (larger or smaller?) as XX assuming no treatment effect (null hypothesis is true)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30275-C1BC-7A66-BCE9-42C38BDDE2EA}"/>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AA10E231-B852-2556-43FC-374DDC932F69}"/>
              </a:ext>
            </a:extLst>
          </p:cNvPr>
          <p:cNvSpPr>
            <a:spLocks noGrp="1"/>
          </p:cNvSpPr>
          <p:nvPr>
            <p:ph idx="1"/>
          </p:nvPr>
        </p:nvSpPr>
        <p:spPr/>
        <p:txBody>
          <a:bodyPr/>
          <a:lstStyle/>
          <a:p>
            <a:r>
              <a:rPr lang="en-US" dirty="0"/>
              <a:t>These data do not provide convincing evidence that the presence of a yawn seed increases the probability of a yawn</a:t>
            </a:r>
          </a:p>
          <a:p>
            <a:r>
              <a:rPr lang="en-US" dirty="0"/>
              <a:t>Can </a:t>
            </a:r>
            <a:r>
              <a:rPr lang="en-US" i="1" dirty="0"/>
              <a:t>maybe</a:t>
            </a:r>
            <a:r>
              <a:rPr lang="en-US" dirty="0"/>
              <a:t> generalize the Flea Market patrons</a:t>
            </a:r>
          </a:p>
          <a:p>
            <a:r>
              <a:rPr lang="en-US" dirty="0"/>
              <a:t>Large enough sample size?</a:t>
            </a:r>
          </a:p>
        </p:txBody>
      </p:sp>
      <p:pic>
        <p:nvPicPr>
          <p:cNvPr id="5" name="Picture 4">
            <a:extLst>
              <a:ext uri="{FF2B5EF4-FFF2-40B4-BE49-F238E27FC236}">
                <a16:creationId xmlns:a16="http://schemas.microsoft.com/office/drawing/2014/main" id="{669DCEDE-DF44-5E0C-FE58-3CB72486458D}"/>
              </a:ext>
            </a:extLst>
          </p:cNvPr>
          <p:cNvPicPr>
            <a:picLocks noChangeAspect="1"/>
          </p:cNvPicPr>
          <p:nvPr/>
        </p:nvPicPr>
        <p:blipFill>
          <a:blip r:embed="rId2"/>
          <a:stretch>
            <a:fillRect/>
          </a:stretch>
        </p:blipFill>
        <p:spPr>
          <a:xfrm>
            <a:off x="914400" y="4695825"/>
            <a:ext cx="2466975" cy="1123950"/>
          </a:xfrm>
          <a:prstGeom prst="rect">
            <a:avLst/>
          </a:prstGeom>
        </p:spPr>
      </p:pic>
      <p:pic>
        <p:nvPicPr>
          <p:cNvPr id="7" name="Picture 6">
            <a:extLst>
              <a:ext uri="{FF2B5EF4-FFF2-40B4-BE49-F238E27FC236}">
                <a16:creationId xmlns:a16="http://schemas.microsoft.com/office/drawing/2014/main" id="{4FFE45A6-0339-3029-451C-6D03A1475A67}"/>
              </a:ext>
            </a:extLst>
          </p:cNvPr>
          <p:cNvPicPr>
            <a:picLocks noChangeAspect="1"/>
          </p:cNvPicPr>
          <p:nvPr/>
        </p:nvPicPr>
        <p:blipFill>
          <a:blip r:embed="rId3"/>
          <a:stretch>
            <a:fillRect/>
          </a:stretch>
        </p:blipFill>
        <p:spPr>
          <a:xfrm>
            <a:off x="6854466" y="5228303"/>
            <a:ext cx="1476375" cy="257175"/>
          </a:xfrm>
          <a:prstGeom prst="rect">
            <a:avLst/>
          </a:prstGeom>
        </p:spPr>
      </p:pic>
      <p:pic>
        <p:nvPicPr>
          <p:cNvPr id="9" name="Picture 8">
            <a:extLst>
              <a:ext uri="{FF2B5EF4-FFF2-40B4-BE49-F238E27FC236}">
                <a16:creationId xmlns:a16="http://schemas.microsoft.com/office/drawing/2014/main" id="{13436DCA-29B1-EC9C-1D09-15DD881CEE79}"/>
              </a:ext>
            </a:extLst>
          </p:cNvPr>
          <p:cNvPicPr>
            <a:picLocks noChangeAspect="1"/>
          </p:cNvPicPr>
          <p:nvPr/>
        </p:nvPicPr>
        <p:blipFill>
          <a:blip r:embed="rId4"/>
          <a:stretch>
            <a:fillRect/>
          </a:stretch>
        </p:blipFill>
        <p:spPr>
          <a:xfrm>
            <a:off x="3657600" y="3400425"/>
            <a:ext cx="2914650" cy="2590800"/>
          </a:xfrm>
          <a:prstGeom prst="rect">
            <a:avLst/>
          </a:prstGeom>
        </p:spPr>
      </p:pic>
    </p:spTree>
    <p:extLst>
      <p:ext uri="{BB962C8B-B14F-4D97-AF65-F5344CB8AC3E}">
        <p14:creationId xmlns:p14="http://schemas.microsoft.com/office/powerpoint/2010/main" val="3763250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9549C-5C1B-9786-9B76-3D4B830C9987}"/>
              </a:ext>
            </a:extLst>
          </p:cNvPr>
          <p:cNvSpPr>
            <a:spLocks noGrp="1"/>
          </p:cNvSpPr>
          <p:nvPr>
            <p:ph type="title"/>
          </p:nvPr>
        </p:nvSpPr>
        <p:spPr/>
        <p:txBody>
          <a:bodyPr/>
          <a:lstStyle/>
          <a:p>
            <a:r>
              <a:rPr lang="en-US" dirty="0"/>
              <a:t>Investigation 3.7</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9A5659C-2BDC-FEA1-6BC5-AD058B487A19}"/>
                  </a:ext>
                </a:extLst>
              </p:cNvPr>
              <p:cNvSpPr>
                <a:spLocks noGrp="1"/>
              </p:cNvSpPr>
              <p:nvPr>
                <p:ph idx="1"/>
              </p:nvPr>
            </p:nvSpPr>
            <p:spPr/>
            <p:txBody>
              <a:bodyPr/>
              <a:lstStyle/>
              <a:p>
                <a:r>
                  <a:rPr lang="en-US" dirty="0"/>
                  <a:t>Entering data</a:t>
                </a:r>
              </a:p>
              <a:p>
                <a:endParaRPr lang="en-US" dirty="0"/>
              </a:p>
              <a:p>
                <a:r>
                  <a:rPr lang="en-US" dirty="0"/>
                  <a:t>Display table</a:t>
                </a:r>
              </a:p>
              <a:p>
                <a:pPr lvl="1"/>
                <a:r>
                  <a:rPr lang="en-US" dirty="0"/>
                  <a:t>Statistic</a:t>
                </a:r>
              </a:p>
              <a:p>
                <a:pPr lvl="1"/>
                <a:endParaRPr lang="en-US" dirty="0"/>
              </a:p>
              <a:p>
                <a:pPr lvl="1"/>
                <a:endParaRPr lang="en-US" dirty="0"/>
              </a:p>
              <a:p>
                <a:r>
                  <a:rPr lang="en-US" dirty="0"/>
                  <a:t>p-value = P(X </a:t>
                </a:r>
                <a:r>
                  <a:rPr lang="en-US" u="sng" dirty="0"/>
                  <a:t>&lt;</a:t>
                </a:r>
                <a:r>
                  <a:rPr lang="en-US" dirty="0"/>
                  <a:t> 29) </a:t>
                </a:r>
              </a:p>
              <a:p>
                <a:pPr lvl="1"/>
                <a:r>
                  <a:rPr lang="en-US" dirty="0"/>
                  <a:t>Hypergeometric(N = 518, M = 64, n = 278)</a:t>
                </a:r>
              </a:p>
              <a:p>
                <a:pPr lvl="1"/>
                <a:r>
                  <a:rPr lang="en-US" dirty="0"/>
                  <a:t>=.0973 (9.7% of shuffles if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𝜋</m:t>
                        </m:r>
                      </m:e>
                      <m:sub>
                        <m:r>
                          <a:rPr lang="en-US" b="0" i="1" smtClean="0">
                            <a:latin typeface="Cambria Math" panose="02040503050406030204" pitchFamily="18" charset="0"/>
                          </a:rPr>
                          <m:t>𝑐𝑝𝑟</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𝜋</m:t>
                        </m:r>
                      </m:e>
                      <m:sub>
                        <m:r>
                          <a:rPr lang="en-US" b="0" i="1" smtClean="0">
                            <a:latin typeface="Cambria Math" panose="02040503050406030204" pitchFamily="18" charset="0"/>
                          </a:rPr>
                          <m:t>𝑐𝑐</m:t>
                        </m:r>
                      </m:sub>
                    </m:sSub>
                    <m:r>
                      <a:rPr lang="en-US" b="0" i="1" smtClean="0">
                        <a:latin typeface="Cambria Math" panose="02040503050406030204" pitchFamily="18" charset="0"/>
                      </a:rPr>
                      <m:t>=0</m:t>
                    </m:r>
                  </m:oMath>
                </a14:m>
                <a:r>
                  <a:rPr lang="en-US" dirty="0"/>
                  <a:t>…)</a:t>
                </a:r>
              </a:p>
            </p:txBody>
          </p:sp>
        </mc:Choice>
        <mc:Fallback xmlns="">
          <p:sp>
            <p:nvSpPr>
              <p:cNvPr id="3" name="Content Placeholder 2">
                <a:extLst>
                  <a:ext uri="{FF2B5EF4-FFF2-40B4-BE49-F238E27FC236}">
                    <a16:creationId xmlns:a16="http://schemas.microsoft.com/office/drawing/2014/main" id="{19A5659C-2BDC-FEA1-6BC5-AD058B487A19}"/>
                  </a:ext>
                </a:extLst>
              </p:cNvPr>
              <p:cNvSpPr>
                <a:spLocks noGrp="1" noRot="1" noChangeAspect="1" noMove="1" noResize="1" noEditPoints="1" noAdjustHandles="1" noChangeArrowheads="1" noChangeShapeType="1" noTextEdit="1"/>
              </p:cNvSpPr>
              <p:nvPr>
                <p:ph idx="1"/>
              </p:nvPr>
            </p:nvSpPr>
            <p:spPr>
              <a:blipFill>
                <a:blip r:embed="rId2"/>
                <a:stretch>
                  <a:fillRect l="-593" t="-1750" b="-4307"/>
                </a:stretch>
              </a:blipFill>
            </p:spPr>
            <p:txBody>
              <a:bodyPr/>
              <a:lstStyle/>
              <a:p>
                <a:r>
                  <a:rPr lang="en-US">
                    <a:noFill/>
                  </a:rPr>
                  <a:t> </a:t>
                </a:r>
              </a:p>
            </p:txBody>
          </p:sp>
        </mc:Fallback>
      </mc:AlternateContent>
      <p:pic>
        <p:nvPicPr>
          <p:cNvPr id="4" name="Picture 4">
            <a:extLst>
              <a:ext uri="{FF2B5EF4-FFF2-40B4-BE49-F238E27FC236}">
                <a16:creationId xmlns:a16="http://schemas.microsoft.com/office/drawing/2014/main" id="{3D8CCCCD-6B89-9952-DAD8-0D1D8CE8AC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270439"/>
            <a:ext cx="2451510" cy="2409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a:extLst>
              <a:ext uri="{FF2B5EF4-FFF2-40B4-BE49-F238E27FC236}">
                <a16:creationId xmlns:a16="http://schemas.microsoft.com/office/drawing/2014/main" id="{2AB07B22-6538-3E11-3CB7-2BFC0AB631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1752600"/>
            <a:ext cx="13906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ADAE6BE7-7CF6-FD79-7EF7-806805ACAA26}"/>
              </a:ext>
            </a:extLst>
          </p:cNvPr>
          <p:cNvPicPr>
            <a:picLocks noChangeAspect="1"/>
          </p:cNvPicPr>
          <p:nvPr/>
        </p:nvPicPr>
        <p:blipFill>
          <a:blip r:embed="rId5"/>
          <a:stretch>
            <a:fillRect/>
          </a:stretch>
        </p:blipFill>
        <p:spPr>
          <a:xfrm>
            <a:off x="3314700" y="2633662"/>
            <a:ext cx="2514600" cy="1590675"/>
          </a:xfrm>
          <a:prstGeom prst="rect">
            <a:avLst/>
          </a:prstGeom>
        </p:spPr>
      </p:pic>
      <p:pic>
        <p:nvPicPr>
          <p:cNvPr id="11" name="Picture 10">
            <a:extLst>
              <a:ext uri="{FF2B5EF4-FFF2-40B4-BE49-F238E27FC236}">
                <a16:creationId xmlns:a16="http://schemas.microsoft.com/office/drawing/2014/main" id="{AE245892-F439-98ED-EF20-AF5A8DA26991}"/>
              </a:ext>
            </a:extLst>
          </p:cNvPr>
          <p:cNvPicPr>
            <a:picLocks noChangeAspect="1"/>
          </p:cNvPicPr>
          <p:nvPr/>
        </p:nvPicPr>
        <p:blipFill>
          <a:blip r:embed="rId6"/>
          <a:stretch>
            <a:fillRect/>
          </a:stretch>
        </p:blipFill>
        <p:spPr>
          <a:xfrm>
            <a:off x="5861862" y="3124200"/>
            <a:ext cx="3152152" cy="2058874"/>
          </a:xfrm>
          <a:prstGeom prst="rect">
            <a:avLst/>
          </a:prstGeom>
        </p:spPr>
      </p:pic>
      <p:sp>
        <p:nvSpPr>
          <p:cNvPr id="6" name="Oval 5">
            <a:extLst>
              <a:ext uri="{FF2B5EF4-FFF2-40B4-BE49-F238E27FC236}">
                <a16:creationId xmlns:a16="http://schemas.microsoft.com/office/drawing/2014/main" id="{B82FAB09-A24C-0459-F0DD-B1D5FA4085BD}"/>
              </a:ext>
            </a:extLst>
          </p:cNvPr>
          <p:cNvSpPr/>
          <p:nvPr/>
        </p:nvSpPr>
        <p:spPr>
          <a:xfrm>
            <a:off x="4191000" y="3124200"/>
            <a:ext cx="304800" cy="1381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8841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A8A0B-998D-6F42-816A-B4F0F6971D58}"/>
              </a:ext>
            </a:extLst>
          </p:cNvPr>
          <p:cNvSpPr>
            <a:spLocks noGrp="1"/>
          </p:cNvSpPr>
          <p:nvPr>
            <p:ph type="title"/>
          </p:nvPr>
        </p:nvSpPr>
        <p:spPr/>
        <p:txBody>
          <a:bodyPr/>
          <a:lstStyle/>
          <a:p>
            <a:r>
              <a:rPr lang="en-US" dirty="0"/>
              <a:t>Normal approximation?</a:t>
            </a:r>
          </a:p>
        </p:txBody>
      </p:sp>
      <p:sp>
        <p:nvSpPr>
          <p:cNvPr id="3" name="Content Placeholder 2">
            <a:extLst>
              <a:ext uri="{FF2B5EF4-FFF2-40B4-BE49-F238E27FC236}">
                <a16:creationId xmlns:a16="http://schemas.microsoft.com/office/drawing/2014/main" id="{1E5EBCD7-845A-52CD-3B94-EF554B887D64}"/>
              </a:ext>
            </a:extLst>
          </p:cNvPr>
          <p:cNvSpPr>
            <a:spLocks noGrp="1"/>
          </p:cNvSpPr>
          <p:nvPr>
            <p:ph idx="1"/>
          </p:nvPr>
        </p:nvSpPr>
        <p:spPr>
          <a:xfrm>
            <a:off x="457200" y="1600200"/>
            <a:ext cx="4267200" cy="4530725"/>
          </a:xfrm>
        </p:spPr>
        <p:txBody>
          <a:bodyPr/>
          <a:lstStyle/>
          <a:p>
            <a:r>
              <a:rPr lang="en-US" dirty="0"/>
              <a:t>Yes!  Just need at least 5 in each cell</a:t>
            </a:r>
          </a:p>
          <a:p>
            <a:r>
              <a:rPr lang="en-US" dirty="0"/>
              <a:t>Use the same formulas/technology</a:t>
            </a:r>
          </a:p>
          <a:p>
            <a:pPr lvl="1"/>
            <a:r>
              <a:rPr lang="en-US" dirty="0"/>
              <a:t>R: </a:t>
            </a:r>
            <a:r>
              <a:rPr lang="en-US" dirty="0" err="1"/>
              <a:t>iscamtwopropztest</a:t>
            </a:r>
            <a:endParaRPr lang="en-US" dirty="0"/>
          </a:p>
          <a:p>
            <a:pPr lvl="1"/>
            <a:r>
              <a:rPr lang="en-US" dirty="0"/>
              <a:t>Theory-based inference applet</a:t>
            </a:r>
          </a:p>
        </p:txBody>
      </p:sp>
      <p:pic>
        <p:nvPicPr>
          <p:cNvPr id="5" name="Picture 4">
            <a:extLst>
              <a:ext uri="{FF2B5EF4-FFF2-40B4-BE49-F238E27FC236}">
                <a16:creationId xmlns:a16="http://schemas.microsoft.com/office/drawing/2014/main" id="{FCB85769-F8EF-ECC1-C3DE-9722FA1FCAA8}"/>
              </a:ext>
            </a:extLst>
          </p:cNvPr>
          <p:cNvPicPr>
            <a:picLocks noChangeAspect="1"/>
          </p:cNvPicPr>
          <p:nvPr/>
        </p:nvPicPr>
        <p:blipFill>
          <a:blip r:embed="rId2"/>
          <a:stretch>
            <a:fillRect/>
          </a:stretch>
        </p:blipFill>
        <p:spPr>
          <a:xfrm>
            <a:off x="5105400" y="1434844"/>
            <a:ext cx="3019425" cy="4229100"/>
          </a:xfrm>
          <a:prstGeom prst="rect">
            <a:avLst/>
          </a:prstGeom>
        </p:spPr>
      </p:pic>
    </p:spTree>
    <p:extLst>
      <p:ext uri="{BB962C8B-B14F-4D97-AF65-F5344CB8AC3E}">
        <p14:creationId xmlns:p14="http://schemas.microsoft.com/office/powerpoint/2010/main" val="2564152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0A0F6-4858-E8FB-0EF3-33CDDA59BF25}"/>
              </a:ext>
            </a:extLst>
          </p:cNvPr>
          <p:cNvSpPr>
            <a:spLocks noGrp="1"/>
          </p:cNvSpPr>
          <p:nvPr>
            <p:ph type="title"/>
          </p:nvPr>
        </p:nvSpPr>
        <p:spPr/>
        <p:txBody>
          <a:bodyPr/>
          <a:lstStyle/>
          <a:p>
            <a:r>
              <a:rPr lang="en-US" dirty="0"/>
              <a:t>Theory-based inference applet</a:t>
            </a:r>
          </a:p>
        </p:txBody>
      </p:sp>
      <p:sp>
        <p:nvSpPr>
          <p:cNvPr id="3" name="Content Placeholder 2">
            <a:extLst>
              <a:ext uri="{FF2B5EF4-FFF2-40B4-BE49-F238E27FC236}">
                <a16:creationId xmlns:a16="http://schemas.microsoft.com/office/drawing/2014/main" id="{DA00B1CC-9A06-144C-741D-35087B8C983F}"/>
              </a:ext>
            </a:extLst>
          </p:cNvPr>
          <p:cNvSpPr>
            <a:spLocks noGrp="1"/>
          </p:cNvSpPr>
          <p:nvPr>
            <p:ph idx="1"/>
          </p:nvPr>
        </p:nvSpPr>
        <p:spPr/>
        <p:txBody>
          <a:bodyPr/>
          <a:lstStyle/>
          <a:p>
            <a:r>
              <a:rPr lang="en-US" dirty="0"/>
              <a:t>Underestimates p-value?</a:t>
            </a:r>
          </a:p>
        </p:txBody>
      </p:sp>
      <p:pic>
        <p:nvPicPr>
          <p:cNvPr id="5" name="Picture 4">
            <a:extLst>
              <a:ext uri="{FF2B5EF4-FFF2-40B4-BE49-F238E27FC236}">
                <a16:creationId xmlns:a16="http://schemas.microsoft.com/office/drawing/2014/main" id="{D8955A32-3CD4-E23F-0E3B-F7F47F108109}"/>
              </a:ext>
            </a:extLst>
          </p:cNvPr>
          <p:cNvPicPr>
            <a:picLocks noChangeAspect="1"/>
          </p:cNvPicPr>
          <p:nvPr/>
        </p:nvPicPr>
        <p:blipFill>
          <a:blip r:embed="rId2"/>
          <a:stretch>
            <a:fillRect/>
          </a:stretch>
        </p:blipFill>
        <p:spPr>
          <a:xfrm>
            <a:off x="5436401" y="1619865"/>
            <a:ext cx="3021799" cy="4219575"/>
          </a:xfrm>
          <a:prstGeom prst="rect">
            <a:avLst/>
          </a:prstGeom>
        </p:spPr>
      </p:pic>
      <p:pic>
        <p:nvPicPr>
          <p:cNvPr id="7" name="Picture 6">
            <a:extLst>
              <a:ext uri="{FF2B5EF4-FFF2-40B4-BE49-F238E27FC236}">
                <a16:creationId xmlns:a16="http://schemas.microsoft.com/office/drawing/2014/main" id="{C463B72A-C8FE-50FC-4E8F-88F8E7EFE636}"/>
              </a:ext>
            </a:extLst>
          </p:cNvPr>
          <p:cNvPicPr>
            <a:picLocks noChangeAspect="1"/>
          </p:cNvPicPr>
          <p:nvPr/>
        </p:nvPicPr>
        <p:blipFill>
          <a:blip r:embed="rId3"/>
          <a:stretch>
            <a:fillRect/>
          </a:stretch>
        </p:blipFill>
        <p:spPr>
          <a:xfrm>
            <a:off x="535021" y="2574925"/>
            <a:ext cx="4391025" cy="1571625"/>
          </a:xfrm>
          <a:prstGeom prst="rect">
            <a:avLst/>
          </a:prstGeom>
        </p:spPr>
      </p:pic>
      <p:pic>
        <p:nvPicPr>
          <p:cNvPr id="9" name="Picture 8">
            <a:extLst>
              <a:ext uri="{FF2B5EF4-FFF2-40B4-BE49-F238E27FC236}">
                <a16:creationId xmlns:a16="http://schemas.microsoft.com/office/drawing/2014/main" id="{0CCE16C8-D49D-3085-0A3C-BCC23FF7B3C0}"/>
              </a:ext>
            </a:extLst>
          </p:cNvPr>
          <p:cNvPicPr>
            <a:picLocks noChangeAspect="1"/>
          </p:cNvPicPr>
          <p:nvPr/>
        </p:nvPicPr>
        <p:blipFill>
          <a:blip r:embed="rId4"/>
          <a:stretch>
            <a:fillRect/>
          </a:stretch>
        </p:blipFill>
        <p:spPr>
          <a:xfrm>
            <a:off x="5152188" y="2286000"/>
            <a:ext cx="3534612" cy="3852862"/>
          </a:xfrm>
          <a:prstGeom prst="rect">
            <a:avLst/>
          </a:prstGeom>
        </p:spPr>
      </p:pic>
      <p:pic>
        <p:nvPicPr>
          <p:cNvPr id="11" name="Picture 10">
            <a:extLst>
              <a:ext uri="{FF2B5EF4-FFF2-40B4-BE49-F238E27FC236}">
                <a16:creationId xmlns:a16="http://schemas.microsoft.com/office/drawing/2014/main" id="{41C65FAD-0F47-71ED-BA7A-E4EBC05145B0}"/>
              </a:ext>
            </a:extLst>
          </p:cNvPr>
          <p:cNvPicPr>
            <a:picLocks noChangeAspect="1"/>
          </p:cNvPicPr>
          <p:nvPr/>
        </p:nvPicPr>
        <p:blipFill>
          <a:blip r:embed="rId5"/>
          <a:stretch>
            <a:fillRect/>
          </a:stretch>
        </p:blipFill>
        <p:spPr>
          <a:xfrm>
            <a:off x="800099" y="4819650"/>
            <a:ext cx="4162425" cy="638175"/>
          </a:xfrm>
          <a:prstGeom prst="rect">
            <a:avLst/>
          </a:prstGeom>
        </p:spPr>
      </p:pic>
      <p:pic>
        <p:nvPicPr>
          <p:cNvPr id="6" name="Picture 5">
            <a:extLst>
              <a:ext uri="{FF2B5EF4-FFF2-40B4-BE49-F238E27FC236}">
                <a16:creationId xmlns:a16="http://schemas.microsoft.com/office/drawing/2014/main" id="{8AC6C1D9-23C9-2A51-F31D-6FB85D209945}"/>
              </a:ext>
            </a:extLst>
          </p:cNvPr>
          <p:cNvPicPr>
            <a:picLocks noChangeAspect="1"/>
          </p:cNvPicPr>
          <p:nvPr/>
        </p:nvPicPr>
        <p:blipFill>
          <a:blip r:embed="rId6"/>
          <a:stretch>
            <a:fillRect/>
          </a:stretch>
        </p:blipFill>
        <p:spPr>
          <a:xfrm>
            <a:off x="809625" y="976312"/>
            <a:ext cx="7524750" cy="4905375"/>
          </a:xfrm>
          <a:prstGeom prst="rect">
            <a:avLst/>
          </a:prstGeom>
        </p:spPr>
      </p:pic>
    </p:spTree>
    <p:extLst>
      <p:ext uri="{BB962C8B-B14F-4D97-AF65-F5344CB8AC3E}">
        <p14:creationId xmlns:p14="http://schemas.microsoft.com/office/powerpoint/2010/main" val="343186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Them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34067</TotalTime>
  <Words>469</Words>
  <Application>Microsoft Office PowerPoint</Application>
  <PresentationFormat>On-screen Show (4:3)</PresentationFormat>
  <Paragraphs>60</Paragraphs>
  <Slides>13</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1" baseType="lpstr">
      <vt:lpstr>Arial</vt:lpstr>
      <vt:lpstr>Calibri</vt:lpstr>
      <vt:lpstr>Cambria Math</vt:lpstr>
      <vt:lpstr>Garamond</vt:lpstr>
      <vt:lpstr>Lato Extended</vt:lpstr>
      <vt:lpstr>Wingdings</vt:lpstr>
      <vt:lpstr>Default Theme</vt:lpstr>
      <vt:lpstr>Equation</vt:lpstr>
      <vt:lpstr>Stat 301 – Day 25</vt:lpstr>
      <vt:lpstr>Last Time: Fisher’s Exact Test</vt:lpstr>
      <vt:lpstr>Last Time</vt:lpstr>
      <vt:lpstr>Yawning study</vt:lpstr>
      <vt:lpstr>Fisher’s Exact Test</vt:lpstr>
      <vt:lpstr>Conclusions</vt:lpstr>
      <vt:lpstr>Investigation 3.7</vt:lpstr>
      <vt:lpstr>Normal approximation?</vt:lpstr>
      <vt:lpstr>Theory-based inference applet</vt:lpstr>
      <vt:lpstr>Conclusion?</vt:lpstr>
      <vt:lpstr>Why bother (already had an exact p-value!)?</vt:lpstr>
      <vt:lpstr>Practice question 3.7</vt:lpstr>
      <vt:lpstr>To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301 – Day 6</dc:title>
  <dc:creator>ITS/CSS</dc:creator>
  <cp:lastModifiedBy>Beth L. Chance</cp:lastModifiedBy>
  <cp:revision>221</cp:revision>
  <cp:lastPrinted>2015-01-13T19:03:38Z</cp:lastPrinted>
  <dcterms:created xsi:type="dcterms:W3CDTF">2011-09-27T02:36:13Z</dcterms:created>
  <dcterms:modified xsi:type="dcterms:W3CDTF">2024-02-21T20:49:16Z</dcterms:modified>
</cp:coreProperties>
</file>