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428" r:id="rId3"/>
    <p:sldId id="429" r:id="rId4"/>
    <p:sldId id="430" r:id="rId5"/>
    <p:sldId id="394" r:id="rId6"/>
    <p:sldId id="427" r:id="rId7"/>
    <p:sldId id="390" r:id="rId8"/>
    <p:sldId id="431" r:id="rId9"/>
    <p:sldId id="397" r:id="rId10"/>
    <p:sldId id="455" r:id="rId11"/>
    <p:sldId id="432" r:id="rId12"/>
    <p:sldId id="395" r:id="rId13"/>
    <p:sldId id="396" r:id="rId14"/>
    <p:sldId id="433" r:id="rId15"/>
    <p:sldId id="398" r:id="rId16"/>
    <p:sldId id="454" r:id="rId17"/>
    <p:sldId id="366" r:id="rId18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660"/>
  </p:normalViewPr>
  <p:slideViewPr>
    <p:cSldViewPr>
      <p:cViewPr varScale="1">
        <p:scale>
          <a:sx n="123" d="100"/>
          <a:sy n="123" d="100"/>
        </p:scale>
        <p:origin x="5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F6FD7F-FDBF-2B72-CA9F-E3936A2334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D21CC-F5E8-C2E3-C582-A46CA5580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AF72B85-F959-4EEE-A069-BEF47A52B448}" type="datetimeFigureOut">
              <a:rPr lang="en-US"/>
              <a:pPr>
                <a:defRPr/>
              </a:pPr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83F55-FF15-A89E-686D-314BDE9449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FFE73-555A-2DF3-F084-59A7ADFE7F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C848CD-CD60-417F-9529-46FB150785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DA00F3-F23F-29FE-7DBA-130C1640C7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490DE-C334-D334-25D6-C6D6B5619A0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E4106D0-BDF9-4512-86F5-6E92321FBA15}" type="datetimeFigureOut">
              <a:rPr lang="en-US"/>
              <a:pPr>
                <a:defRPr/>
              </a:pPr>
              <a:t>2/15/2024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153143-C3B9-BBFA-E8E8-5791FB4623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83981B-59E9-B789-29A4-6509925A03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DE7E9-61D0-EDB1-17A4-350C1F9E29D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A9C83-6AC7-7690-99C4-3C0FD067DF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E7FA44-3EB9-4368-9F9F-C806FB699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96813D36-D77C-91CA-568B-BAFF605AF0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67881EDB-2C45-3A1B-9268-2B459BA73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Smokers?</a:t>
            </a: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CF4946A6-95A5-2058-D343-475786261A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533213-745D-40BF-8BCF-4834065765A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Watch short video for Investigation 3.7</a:t>
            </a:r>
            <a:endParaRPr lang="en-US" alt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E7FA44-3EB9-4368-9F9F-C806FB69964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4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4FC273F8-2E7F-3A83-1B28-28E28F89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059909DB-9479-95EA-93EA-1AA45B7F3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9FC279-E4CC-04E8-C692-B63A8AD98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40395D-C8A8-5B82-2E54-4C1782A30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B91883-0B8D-C84E-35EB-1382A8C8B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716A-B8BF-4EEC-B39D-6F76D8B47F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7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6EEE11-B1FB-E9B0-CBB8-9E2B33BB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0FD83-6816-7D54-381C-332866DCA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F28D4E-23EA-E2C1-D384-3357EBAD6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9839F-5F00-4DDA-8F45-0F4C8CA94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41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BA9E7F-CA54-8DE6-AEA5-3DE78A9C7B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2F76B-5A26-14E1-8E2D-87676D0E12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B778AB-2682-CB0F-D698-842C7DCBB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8C818-79E1-4211-913B-2F42BDE760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96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59A694-D254-46D4-CC1C-FC841C7B5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1FD87D-F4CA-F476-E804-96E23645FA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1012B7-691D-141A-4C49-60203CDAE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D7CB7-1880-4702-90F2-60FBEDD84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37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161A05-53BB-0E0E-ECED-36FD8B31A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D77816-C746-8457-B00E-92D2BB17C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8CFA65-7B56-CEFF-B66F-2C1C012AE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6C5A3-8B6C-417C-98D4-42133C635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4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802DAC-06A6-C9FB-8DA5-DC09A2314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7353C5-3B76-F6A2-4EDA-92E00F95C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DB96B2-3ED4-1303-931D-9BF89B312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47EF1-A2EF-4B3B-A159-0AB82EEE2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5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53FFB1-D638-3C4A-65BE-48380DB5A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E351731-45F7-AC05-82F5-509FA9741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991F68A-E211-4D0B-28F2-198A9A526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7080E-29BC-45C2-AB44-5ABEB7E7B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24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2FE3275-40D3-130F-089C-2507277D5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0B678B-36D7-CD01-42A3-C0F4AC81B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9E12DA-C78E-2EDD-1809-31572FB9AB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C5DA-8660-4075-AA85-2A56E443AB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84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8ADE1D-1719-B27F-7DC0-AA96F6B7E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107AD19-3C08-F38D-415E-74C9465EE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C5DB6E-14D7-86F9-9D88-6E9618B0E2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ECAC6-A73F-4019-A1CA-D1A6C83C6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32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DAEBF-0F22-72BC-EB3F-C8EB331D4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6C97D4-0C0C-6076-8E97-844C277BC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FE9496-A302-4827-550B-3612D8F44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FC014-3559-4FFD-AA5D-84C1E98F60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67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A2D8C-EDF9-1E0F-8761-6BD8597B7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3A0C97-E0F0-F1B2-DF5B-14DC732D68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A1537-88A1-5DD6-4C73-403791EEB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F309-5E7D-4EEB-A4E8-62D804524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67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B2940C-37D5-9025-747E-BB415F723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DFDED0-B4D4-E0A1-1785-70E2D4B38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684E5B1-E301-B393-2C0A-718CF606DF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2813E9F-4817-5D3B-5E22-E449266A9F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E748CB3-9CD8-4D73-3157-43E336CF91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857D4003-C511-492A-9501-ADF2DFCC22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B76918F1-55FD-9FC5-428D-8BA01287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0A758832-A9D5-1AD6-5DE0-89D43ED34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F318117-5AB4-5168-91AC-61ADFA397A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 301 – Day 23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14CEF3AE-F3A1-7220-87E5-23906A6771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50913" y="2667000"/>
            <a:ext cx="5791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Comparing groups cont.</a:t>
            </a:r>
          </a:p>
        </p:txBody>
      </p:sp>
      <p:pic>
        <p:nvPicPr>
          <p:cNvPr id="5124" name="Picture 5" descr="xkcd: Correlation">
            <a:extLst>
              <a:ext uri="{FF2B5EF4-FFF2-40B4-BE49-F238E27FC236}">
                <a16:creationId xmlns:a16="http://schemas.microsoft.com/office/drawing/2014/main" id="{FFA287ED-6075-4AD7-53BF-9F6996261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343400"/>
            <a:ext cx="436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52294-9F5D-B51B-369D-932B76FB9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7A0E2-F92F-C239-AE85-9C5613EB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4C25F81-7965-5305-C68A-2A21E7D87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1475"/>
            <a:ext cx="2133600" cy="138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3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5C86F-8824-C437-2E4D-1A8A2B94F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75FE4-AAD0-671A-C2F5-5E7C04C7C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effectLst/>
                <a:ea typeface="Times New Roman" panose="02020603050405020304" pitchFamily="18" charset="0"/>
              </a:rPr>
              <a:t>Did this study involve random sampling? </a:t>
            </a:r>
          </a:p>
          <a:p>
            <a:pPr lvl="1"/>
            <a:r>
              <a:rPr lang="en-US" sz="1800" dirty="0">
                <a:ea typeface="Times New Roman" panose="02020603050405020304" pitchFamily="18" charset="0"/>
              </a:rPr>
              <a:t>No volunteers, clinical depression 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 will need some caution in how broadly we generalize our conclusions</a:t>
            </a:r>
            <a:endParaRPr lang="en-US" sz="1800" dirty="0"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Why is it important to know that the subjects were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randomly assigned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to the two groups?  </a:t>
            </a:r>
          </a:p>
          <a:p>
            <a:pPr lvl="1"/>
            <a:r>
              <a:rPr lang="en-US" sz="1800" dirty="0">
                <a:ea typeface="Times New Roman" panose="02020603050405020304" pitchFamily="18" charset="0"/>
              </a:rPr>
              <a:t>Have some belief that the </a:t>
            </a:r>
            <a:r>
              <a:rPr lang="en-US" sz="1800" i="1" dirty="0">
                <a:ea typeface="Times New Roman" panose="02020603050405020304" pitchFamily="18" charset="0"/>
              </a:rPr>
              <a:t>groups</a:t>
            </a:r>
            <a:r>
              <a:rPr lang="en-US" sz="1800" dirty="0">
                <a:ea typeface="Times New Roman" panose="02020603050405020304" pitchFamily="18" charset="0"/>
              </a:rPr>
              <a:t> are similar to each other at the start of the study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Why is it important to know that all other conditions were kept as consistent as possible? </a:t>
            </a:r>
          </a:p>
          <a:p>
            <a:pPr lvl="1"/>
            <a:r>
              <a:rPr lang="en-US" sz="1800" dirty="0">
                <a:ea typeface="Times New Roman" panose="02020603050405020304" pitchFamily="18" charset="0"/>
              </a:rPr>
              <a:t>Have some belief that there are no other obvious differences between the treatment groups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Why is it important that all subjects were allowed to swim with dolphins at the conclusion of the study?</a:t>
            </a:r>
          </a:p>
          <a:p>
            <a:pPr lvl="1"/>
            <a:r>
              <a:rPr lang="en-US" sz="1800" dirty="0">
                <a:ea typeface="Times New Roman" panose="02020603050405020304" pitchFamily="18" charset="0"/>
              </a:rPr>
              <a:t>Ethical considerations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22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DD319-2908-C272-5B11-0C1E453D1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BCB6E-058C-B8FB-C188-7EA90DF51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Overall proportion who improved</a:t>
            </a:r>
          </a:p>
          <a:p>
            <a:pPr marL="344487" lvl="1" indent="0">
              <a:buNone/>
            </a:pPr>
            <a:r>
              <a:rPr lang="en-US" dirty="0"/>
              <a:t>13/30 = 0.433</a:t>
            </a:r>
          </a:p>
          <a:p>
            <a:pPr marL="474662" indent="-457200"/>
            <a:r>
              <a:rPr lang="en-US" i="1" dirty="0"/>
              <a:t>Conditional</a:t>
            </a:r>
            <a:r>
              <a:rPr lang="en-US" dirty="0"/>
              <a:t> proportion who improved</a:t>
            </a:r>
          </a:p>
          <a:p>
            <a:pPr marL="344487" lvl="1" indent="0">
              <a:buNone/>
            </a:pPr>
            <a:r>
              <a:rPr lang="en-US" dirty="0"/>
              <a:t>Dolphins: 10/15 = 0.667    Control:  3/15 = 0.200</a:t>
            </a:r>
          </a:p>
          <a:p>
            <a:pPr marL="474662" indent="-457200"/>
            <a:r>
              <a:rPr lang="en-US" dirty="0"/>
              <a:t>Comparison: 0.667 – 0.200 = 0.467</a:t>
            </a:r>
          </a:p>
          <a:p>
            <a:pPr marL="474662" indent="-457200"/>
            <a:r>
              <a:rPr lang="en-US" dirty="0"/>
              <a:t>Any other explanation?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6C16BB-0F55-7E9E-A241-CF2F50CAE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0199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1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DD319-2908-C272-5B11-0C1E453D1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BCB6E-058C-B8FB-C188-7EA90DF51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How design a simulation to explore how much the groups could differ from random chance alone?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6C16BB-0F55-7E9E-A241-CF2F50CAE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0199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3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DD319-2908-C272-5B11-0C1E453D1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BCB6E-058C-B8FB-C188-7EA90DF51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Simulation plan</a:t>
            </a:r>
          </a:p>
          <a:p>
            <a:pPr lvl="1"/>
            <a:r>
              <a:rPr lang="en-US" dirty="0"/>
              <a:t>Assume the null hypothesis is true: 13 improvers and 17 non-improvers regardless of the treatment</a:t>
            </a:r>
          </a:p>
          <a:p>
            <a:pPr lvl="1"/>
            <a:r>
              <a:rPr lang="en-US" dirty="0"/>
              <a:t>Randomly assign 15 to each group</a:t>
            </a:r>
          </a:p>
          <a:p>
            <a:pPr lvl="1"/>
            <a:r>
              <a:rPr lang="en-US" dirty="0"/>
              <a:t>Calculate the difference in conditional proportions</a:t>
            </a:r>
          </a:p>
          <a:p>
            <a:pPr lv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6C16BB-0F55-7E9E-A241-CF2F50CAE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0199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19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6B451-795E-EA27-0B4A-C11EBF09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technology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6F25-40BF-7CFB-096C-DCD0EBF9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have strong evidence that the difference of 0.467 did not arise “by chance alone”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52EC29-FE1F-07E4-30F4-E52F72983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887" y="1447800"/>
            <a:ext cx="3324225" cy="3295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386B6A-94D0-AD39-0707-F9241D9A9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990600"/>
            <a:ext cx="340995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3D994C6-0C5E-AF9C-57CC-C7629E0B2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1139825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</a:rPr>
              <a:t>Randomization Test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B7624FE-9ECB-B739-A989-F10A44CF45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p-value measures how often the </a:t>
            </a:r>
            <a:r>
              <a:rPr lang="en-US" altLang="en-US" dirty="0">
                <a:solidFill>
                  <a:srgbClr val="0070C0"/>
                </a:solidFill>
              </a:rPr>
              <a:t>random assignment process </a:t>
            </a:r>
            <a:r>
              <a:rPr lang="en-US" altLang="en-US" dirty="0"/>
              <a:t>creates a difference in the conditional proportions at least as extreme by chance alone (assuming the null hypothesis is true)</a:t>
            </a:r>
          </a:p>
          <a:p>
            <a:r>
              <a:rPr lang="en-US" altLang="en-US" dirty="0">
                <a:solidFill>
                  <a:srgbClr val="0070C0"/>
                </a:solidFill>
              </a:rPr>
              <a:t>Small p-value </a:t>
            </a:r>
            <a:r>
              <a:rPr lang="en-US" altLang="en-US" dirty="0"/>
              <a:t>in a </a:t>
            </a:r>
            <a:r>
              <a:rPr lang="en-US" altLang="en-US" dirty="0">
                <a:solidFill>
                  <a:srgbClr val="0070C0"/>
                </a:solidFill>
              </a:rPr>
              <a:t>randomized experiment </a:t>
            </a:r>
            <a:r>
              <a:rPr lang="en-US" altLang="en-US" dirty="0"/>
              <a:t>is convincing evidence of cause-and-effect relationship (in direction of alternative hypothesis)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7426C37-FC62-8399-11ED-38AE1E373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66C0FCDB-9AD5-D45A-C0F1-7F04AB25F9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Submit HW 5</a:t>
            </a:r>
          </a:p>
          <a:p>
            <a:pPr lvl="1"/>
            <a:r>
              <a:rPr lang="en-US" altLang="en-US" sz="2400" dirty="0"/>
              <a:t>Remember to include names!</a:t>
            </a:r>
          </a:p>
          <a:p>
            <a:pPr lvl="1"/>
            <a:r>
              <a:rPr lang="en-US" sz="2400" dirty="0"/>
              <a:t>Document your steps (e.g., number of observations after </a:t>
            </a:r>
            <a:r>
              <a:rPr lang="en-US" sz="2400" dirty="0" err="1"/>
              <a:t>subsetting</a:t>
            </a:r>
            <a:r>
              <a:rPr lang="en-US" sz="2400" dirty="0"/>
              <a:t>), include </a:t>
            </a:r>
            <a:r>
              <a:rPr lang="en-US" sz="2400" dirty="0">
                <a:solidFill>
                  <a:srgbClr val="0070C0"/>
                </a:solidFill>
              </a:rPr>
              <a:t>all</a:t>
            </a:r>
            <a:r>
              <a:rPr lang="en-US" sz="2400" dirty="0"/>
              <a:t> relevant output</a:t>
            </a:r>
          </a:p>
          <a:p>
            <a:pPr lvl="1"/>
            <a:r>
              <a:rPr lang="en-US" altLang="en-US" sz="2400" dirty="0"/>
              <a:t>Distribution of what?  SD of what?</a:t>
            </a:r>
          </a:p>
          <a:p>
            <a:r>
              <a:rPr lang="en-US" altLang="en-US" sz="2800" dirty="0"/>
              <a:t>Review Investigation 3.4</a:t>
            </a:r>
          </a:p>
          <a:p>
            <a:r>
              <a:rPr lang="en-US" altLang="en-US" sz="2800" dirty="0"/>
              <a:t>Review HW solutions/prepare for Quiz (Sunday)</a:t>
            </a:r>
          </a:p>
          <a:p>
            <a:pPr lvl="1"/>
            <a:r>
              <a:rPr lang="en-US" altLang="en-US" sz="2400" dirty="0"/>
              <a:t>Monday night?</a:t>
            </a:r>
          </a:p>
          <a:p>
            <a:r>
              <a:rPr lang="en-US" altLang="en-US" sz="2800" dirty="0"/>
              <a:t>Begin Week 7 assignments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D7830-7195-A8FD-454B-BA8C7AA83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2.6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2D035-741F-3F95-F606-C68E3BF3E0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Confidence 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784DD-9DED-767C-0715-01FB4CE18C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Use R or Theory Based Inference applet</a:t>
            </a:r>
          </a:p>
          <a:p>
            <a:r>
              <a:rPr lang="en-US" dirty="0"/>
              <a:t>Valid if sample size is large (30) or population distribution is normal</a:t>
            </a:r>
          </a:p>
          <a:p>
            <a:r>
              <a:rPr lang="en-US" dirty="0"/>
              <a:t>Interpretation: I’m 95% confident the population mean 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5FD1C9-8E99-6C8C-2FA4-EE45F7049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Prediction interval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B77CE5-7AA9-28F0-31C2-53FAFFD80B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By hand, get t* from applet or R</a:t>
            </a:r>
          </a:p>
          <a:p>
            <a:r>
              <a:rPr lang="en-US" dirty="0"/>
              <a:t>Valid if population distribution is normal</a:t>
            </a:r>
          </a:p>
          <a:p>
            <a:r>
              <a:rPr lang="en-US" dirty="0"/>
              <a:t>Interpretation: I’m 95% confident the next observation…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0107E03-5E06-ECFF-5C32-75941B20A4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74"/>
          <a:stretch/>
        </p:blipFill>
        <p:spPr bwMode="auto">
          <a:xfrm>
            <a:off x="5088233" y="2197666"/>
            <a:ext cx="35972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A1CBBD3-2658-0103-1472-8487235C0D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2209800"/>
          <a:ext cx="2552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900" imgH="228600" progId="Equation.3">
                  <p:embed/>
                </p:oleObj>
              </mc:Choice>
              <mc:Fallback>
                <p:oleObj name="Equation" r:id="rId3" imgW="850900" imgH="228600" progId="Equation.3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A1CBBD3-2658-0103-1472-8487235C0D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552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D638793-801C-CB63-10E7-406372D94616}"/>
              </a:ext>
            </a:extLst>
          </p:cNvPr>
          <p:cNvSpPr txBox="1"/>
          <p:nvPr/>
        </p:nvSpPr>
        <p:spPr>
          <a:xfrm>
            <a:off x="304800" y="1066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Remember to include context, measurement units</a:t>
            </a:r>
          </a:p>
        </p:txBody>
      </p:sp>
    </p:spTree>
    <p:extLst>
      <p:ext uri="{BB962C8B-B14F-4D97-AF65-F5344CB8AC3E}">
        <p14:creationId xmlns:p14="http://schemas.microsoft.com/office/powerpoint/2010/main" val="347447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708B-488E-1675-BFC9-BFC17F0A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3.1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A9DAEC-AF47-13CF-C0D8-4F892E6510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 fontScale="85000" lnSpcReduction="20000"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proportion of games won by the home team was </a:t>
                </a:r>
                <a:r>
                  <a:rPr lang="en-US" dirty="0">
                    <a:solidFill>
                      <a:srgbClr val="0070C0"/>
                    </a:solidFill>
                  </a:rPr>
                  <a:t>0.154</a:t>
                </a:r>
                <a:r>
                  <a:rPr lang="en-US" dirty="0"/>
                  <a:t> larger in 2019 (with fans) than in 2020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2019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2020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is the probability the home team wins)</a:t>
                </a:r>
              </a:p>
              <a:p>
                <a:r>
                  <a:rPr lang="en-US" dirty="0"/>
                  <a:t>Could simulate random samples of 88 and 87 from binomial processes with probability of success = 97/175 or could use Normal distribution (54, 40, 34, 47 </a:t>
                </a:r>
                <a:r>
                  <a:rPr lang="en-US" u="sng" dirty="0"/>
                  <a:t>&gt;</a:t>
                </a:r>
                <a:r>
                  <a:rPr lang="en-US" dirty="0"/>
                  <a:t> 5) </a:t>
                </a:r>
              </a:p>
              <a:p>
                <a:pPr lvl="1"/>
                <a:r>
                  <a:rPr lang="en-US" dirty="0"/>
                  <a:t>Do I care that 88 and 87 </a:t>
                </a:r>
                <a:r>
                  <a:rPr lang="en-US" u="sng" dirty="0"/>
                  <a:t>&gt;</a:t>
                </a:r>
                <a:r>
                  <a:rPr lang="en-US" dirty="0"/>
                  <a:t> 30?</a:t>
                </a:r>
              </a:p>
              <a:p>
                <a:pPr lvl="1"/>
                <a:r>
                  <a:rPr lang="en-US" dirty="0"/>
                  <a:t>Do I care about “large populations”?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A9DAEC-AF47-13CF-C0D8-4F892E6510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>
                <a:blip r:embed="rId2"/>
                <a:stretch>
                  <a:fillRect l="-296" r="-222" b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38812A7-ABB7-C247-2AE5-9EF18250E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990600"/>
            <a:ext cx="7010400" cy="16478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D48794-CCBF-9DA6-6280-8B449F9C5B70}"/>
              </a:ext>
            </a:extLst>
          </p:cNvPr>
          <p:cNvSpPr txBox="1"/>
          <p:nvPr/>
        </p:nvSpPr>
        <p:spPr>
          <a:xfrm>
            <a:off x="2057400" y="51816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distribution of differences in sample proportions</a:t>
            </a:r>
          </a:p>
        </p:txBody>
      </p:sp>
    </p:spTree>
    <p:extLst>
      <p:ext uri="{BB962C8B-B14F-4D97-AF65-F5344CB8AC3E}">
        <p14:creationId xmlns:p14="http://schemas.microsoft.com/office/powerpoint/2010/main" val="167989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2797B-C975-43F0-3644-6AA72C83F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3.1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AB67F-4C96-C301-074A-F2563BE41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I’m 95% confident that the difference in proportions is between .0015 and .047</a:t>
            </a:r>
          </a:p>
          <a:p>
            <a:r>
              <a:rPr lang="en-US" dirty="0"/>
              <a:t>I’m 95% confident that the probability of the home team winning is 2019 (with fans) was 0.0015 to 0.047 larger than the probability of the home team winning in 2020 (without fans)</a:t>
            </a:r>
          </a:p>
        </p:txBody>
      </p:sp>
    </p:spTree>
    <p:extLst>
      <p:ext uri="{BB962C8B-B14F-4D97-AF65-F5344CB8AC3E}">
        <p14:creationId xmlns:p14="http://schemas.microsoft.com/office/powerpoint/2010/main" val="133895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E49F0E5-5FC4-289D-6140-C335F50AC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E645C-D761-3D16-CADF-AFAAB1877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Explanatory variable vs. Response variable</a:t>
            </a:r>
          </a:p>
          <a:p>
            <a:pPr lvl="1">
              <a:defRPr/>
            </a:pPr>
            <a:r>
              <a:rPr lang="en-US" dirty="0"/>
              <a:t>e.g., EV </a:t>
            </a:r>
            <a:r>
              <a:rPr lang="en-US" dirty="0">
                <a:sym typeface="Symbol" panose="05050102010706020507" pitchFamily="18" charset="2"/>
              </a:rPr>
              <a:t> RV?</a:t>
            </a:r>
            <a:endParaRPr lang="en-US" dirty="0"/>
          </a:p>
          <a:p>
            <a:pPr>
              <a:defRPr/>
            </a:pPr>
            <a:r>
              <a:rPr lang="en-US" dirty="0"/>
              <a:t>Confounding variables</a:t>
            </a:r>
          </a:p>
          <a:p>
            <a:pPr lvl="1">
              <a:defRPr/>
            </a:pPr>
            <a:r>
              <a:rPr lang="en-US" dirty="0"/>
              <a:t>Related to both explanatory variable and response variable</a:t>
            </a:r>
          </a:p>
          <a:p>
            <a:pPr lvl="1">
              <a:defRPr/>
            </a:pPr>
            <a:r>
              <a:rPr lang="en-US" dirty="0"/>
              <a:t>Provide possible alternative explanation for observed difference in EV groups</a:t>
            </a:r>
          </a:p>
          <a:p>
            <a:pPr lvl="1">
              <a:defRPr/>
            </a:pPr>
            <a:r>
              <a:rPr lang="en-US" dirty="0"/>
              <a:t>So can’t draw any </a:t>
            </a:r>
            <a:r>
              <a:rPr lang="en-US" dirty="0">
                <a:solidFill>
                  <a:srgbClr val="0070C0"/>
                </a:solidFill>
              </a:rPr>
              <a:t>cause-and-effect</a:t>
            </a:r>
            <a:r>
              <a:rPr lang="en-US" dirty="0"/>
              <a:t> conclusions when have confounding variables</a:t>
            </a:r>
          </a:p>
          <a:p>
            <a:pPr lvl="2">
              <a:defRPr/>
            </a:pPr>
            <a:r>
              <a:rPr lang="en-US" dirty="0"/>
              <a:t>But still “drawing a conclusion”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B5F78-D413-55CE-DF8A-4BC901FB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0FC8F-77D7-6DA6-4301-D99494CE4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how do we “get rid of” confounding variables?</a:t>
            </a:r>
          </a:p>
          <a:p>
            <a:pPr lvl="1"/>
            <a:r>
              <a:rPr lang="en-US" dirty="0"/>
              <a:t>Random assignment!</a:t>
            </a:r>
          </a:p>
          <a:p>
            <a:pPr lvl="1"/>
            <a:r>
              <a:rPr lang="en-US" dirty="0"/>
              <a:t>They are still there but hopefully balanced out across the explanatory variable groups. So no longer provide an alternative explanation for the group differences.</a:t>
            </a:r>
          </a:p>
        </p:txBody>
      </p:sp>
    </p:spTree>
    <p:extLst>
      <p:ext uri="{BB962C8B-B14F-4D97-AF65-F5344CB8AC3E}">
        <p14:creationId xmlns:p14="http://schemas.microsoft.com/office/powerpoint/2010/main" val="256382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C153393-AF6A-2AD1-6813-A4EBA9E5A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Best Table in Entire Text!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56AA498-2780-823C-EDE2-73F66FB0C8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2" name="Picture 3">
            <a:extLst>
              <a:ext uri="{FF2B5EF4-FFF2-40B4-BE49-F238E27FC236}">
                <a16:creationId xmlns:a16="http://schemas.microsoft.com/office/drawing/2014/main" id="{8F7F8D01-5DFA-6EFE-87BB-410775F52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581150"/>
            <a:ext cx="703580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0A8DB-25F5-78B8-2D91-1FB7B479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3.3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F79A4-6585-2C9B-1990-DEBAC1043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national sample of 735 households was randomly selected … 368 randomly assigned to receive monetary incentive, other 367 did not</a:t>
            </a:r>
          </a:p>
          <a:p>
            <a:r>
              <a:rPr lang="en-US" dirty="0"/>
              <a:t>RV = response rate </a:t>
            </a:r>
          </a:p>
          <a:p>
            <a:r>
              <a:rPr lang="en-US" dirty="0"/>
              <a:t>Experiment because </a:t>
            </a:r>
            <a:r>
              <a:rPr lang="en-US" i="1" dirty="0"/>
              <a:t>the researchers designed which homes received incentive</a:t>
            </a:r>
            <a:endParaRPr lang="en-US" dirty="0"/>
          </a:p>
          <a:p>
            <a:r>
              <a:rPr lang="en-US" dirty="0"/>
              <a:t>Cause and effect?</a:t>
            </a:r>
          </a:p>
          <a:p>
            <a:pPr lvl="1"/>
            <a:r>
              <a:rPr lang="en-US" i="1" dirty="0"/>
              <a:t>Yes, due to random assignment and small p-value</a:t>
            </a:r>
          </a:p>
          <a:p>
            <a:r>
              <a:rPr lang="en-US" dirty="0"/>
              <a:t>Generalize to all households in nation?</a:t>
            </a:r>
          </a:p>
          <a:p>
            <a:pPr lvl="1"/>
            <a:r>
              <a:rPr lang="en-US" i="1" dirty="0"/>
              <a:t>Yes, due to random sampling</a:t>
            </a:r>
            <a:endParaRPr lang="en-US" dirty="0"/>
          </a:p>
          <a:p>
            <a:pPr lvl="1"/>
            <a:r>
              <a:rPr lang="en-US" dirty="0"/>
              <a:t>Do I care that these were large samples?</a:t>
            </a:r>
          </a:p>
        </p:txBody>
      </p:sp>
    </p:spTree>
    <p:extLst>
      <p:ext uri="{BB962C8B-B14F-4D97-AF65-F5344CB8AC3E}">
        <p14:creationId xmlns:p14="http://schemas.microsoft.com/office/powerpoint/2010/main" val="327034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F996B88-1F93-B129-5064-8AEDAC39D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3.4 (for HW)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842508B-4F0B-049F-A704-50464DB9A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Well-designed experiments include:</a:t>
            </a:r>
          </a:p>
          <a:p>
            <a:pPr lvl="1"/>
            <a:r>
              <a:rPr lang="en-US" altLang="en-US" dirty="0"/>
              <a:t>Comparison group(s)</a:t>
            </a:r>
          </a:p>
          <a:p>
            <a:pPr lvl="1"/>
            <a:r>
              <a:rPr lang="en-US" altLang="en-US" dirty="0"/>
              <a:t>Random assignment</a:t>
            </a:r>
          </a:p>
          <a:p>
            <a:pPr lvl="1"/>
            <a:r>
              <a:rPr lang="en-US" altLang="en-US" dirty="0"/>
              <a:t>Placebo treatments</a:t>
            </a:r>
          </a:p>
          <a:p>
            <a:pPr lvl="1"/>
            <a:r>
              <a:rPr lang="en-US" altLang="en-US" dirty="0"/>
              <a:t>Blindness (subjects)</a:t>
            </a:r>
          </a:p>
          <a:p>
            <a:pPr lvl="1"/>
            <a:r>
              <a:rPr lang="en-US" altLang="en-US" dirty="0"/>
              <a:t>Blindness (evaluator)</a:t>
            </a:r>
          </a:p>
          <a:p>
            <a:pPr lvl="1"/>
            <a:r>
              <a:rPr lang="en-US" altLang="en-US" dirty="0"/>
              <a:t>Standardized measures</a:t>
            </a:r>
          </a:p>
          <a:p>
            <a:pPr lvl="1"/>
            <a:r>
              <a:rPr lang="en-US" altLang="en-US" dirty="0"/>
              <a:t>Details of inclusion criterion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32482</TotalTime>
  <Words>780</Words>
  <Application>Microsoft Office PowerPoint</Application>
  <PresentationFormat>On-screen Show (4:3)</PresentationFormat>
  <Paragraphs>115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Garamond</vt:lpstr>
      <vt:lpstr>Wingdings</vt:lpstr>
      <vt:lpstr>Default Theme</vt:lpstr>
      <vt:lpstr>Equation</vt:lpstr>
      <vt:lpstr>Stat 301 – Day 23</vt:lpstr>
      <vt:lpstr>Practice question 2.6</vt:lpstr>
      <vt:lpstr>Practice question 3.1</vt:lpstr>
      <vt:lpstr>Practice question 3.1</vt:lpstr>
      <vt:lpstr>Last Time</vt:lpstr>
      <vt:lpstr>Last Time</vt:lpstr>
      <vt:lpstr>Best Table in Entire Text!</vt:lpstr>
      <vt:lpstr>Practice question 3.3</vt:lpstr>
      <vt:lpstr>Investigation 3.4 (for HW)</vt:lpstr>
      <vt:lpstr>Investigation 3.5</vt:lpstr>
      <vt:lpstr>Investigation 3.5</vt:lpstr>
      <vt:lpstr>Investigation 3.5</vt:lpstr>
      <vt:lpstr>Investigation 3.5</vt:lpstr>
      <vt:lpstr>Investigation 3.5</vt:lpstr>
      <vt:lpstr>Using technology </vt:lpstr>
      <vt:lpstr>Randomization Test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189</cp:revision>
  <cp:lastPrinted>2015-01-13T19:03:38Z</cp:lastPrinted>
  <dcterms:created xsi:type="dcterms:W3CDTF">2011-09-27T02:36:13Z</dcterms:created>
  <dcterms:modified xsi:type="dcterms:W3CDTF">2024-02-16T07:45:17Z</dcterms:modified>
</cp:coreProperties>
</file>