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407" r:id="rId3"/>
    <p:sldId id="405" r:id="rId4"/>
    <p:sldId id="395" r:id="rId5"/>
    <p:sldId id="403" r:id="rId6"/>
    <p:sldId id="404" r:id="rId7"/>
    <p:sldId id="397" r:id="rId8"/>
    <p:sldId id="400" r:id="rId9"/>
    <p:sldId id="401" r:id="rId10"/>
    <p:sldId id="393" r:id="rId11"/>
    <p:sldId id="406" r:id="rId12"/>
    <p:sldId id="384" r:id="rId13"/>
    <p:sldId id="381" r:id="rId14"/>
    <p:sldId id="392" r:id="rId15"/>
    <p:sldId id="385" r:id="rId16"/>
    <p:sldId id="408" r:id="rId17"/>
    <p:sldId id="386" r:id="rId18"/>
    <p:sldId id="394" r:id="rId19"/>
    <p:sldId id="387" r:id="rId20"/>
    <p:sldId id="409" r:id="rId21"/>
    <p:sldId id="390" r:id="rId22"/>
    <p:sldId id="366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30" d="100"/>
          <a:sy n="130" d="100"/>
        </p:scale>
        <p:origin x="39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1C8B25-6463-53E1-3295-BD4F83FC1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EB1AB-CC7B-FA97-58E0-AD26BE447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149B74-F2BB-4817-B9F5-BE16C46BA485}" type="datetimeFigureOut">
              <a:rPr lang="en-US"/>
              <a:pPr>
                <a:defRPr/>
              </a:pPr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C2764-3FD0-4EA3-5AC3-A372B73DD5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14221-1A63-EDFE-E01C-E45051C08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80C5A3-E51A-432A-B4E1-9EC0BAE34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58A939-0446-E93B-81BF-77A370472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F2CBF-0EDB-5A59-8950-88B4067E60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BB41B7-AECB-45D2-9A20-A585309434FE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364333-8FEE-2AA0-61BA-CB2D5CDA8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79B7BB-9824-78F8-6253-9BCA0A198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618AD-1D89-B0D9-9896-F5DEEE675E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88AC1-E4C2-7E3B-6213-C1EB1B0A4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E961D6-D589-47C1-A1B3-5FC8765BD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B454BA2-C8BA-7C9E-50AA-D932BA8F9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2B62110-81E7-81D2-60CA-F50B0FFA1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4B1CCE1-07E0-B378-4477-B35280F76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E1DECA-9EEF-40DF-B37C-CCFFA1665A8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B0A30FE0-32CA-09BD-D770-4A8FF213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18342731-DC8C-4E5D-F34D-4AA622172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A324DD-E2C3-4169-91AB-90F36B03E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4A060B-2568-E4C0-3421-C31E9CF59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C5D39A-5308-E14E-D39B-50FC9416F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E96D-3D85-4D5F-934A-D3735D885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5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4BC2C5-6BC3-4055-F879-2A6821E2C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EF0E52-6581-C4B5-FAC2-BCD6A66C7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FD0A4-A075-9320-E3A2-0726459D7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C5619-25B3-4959-B125-39C8A5221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85675-2FC0-9AB5-2D28-EEAB3538C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56E6E4-8EEE-5640-8FAE-7F8FAA4F2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9818FE-057F-2CF5-42D3-030F5FFA2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CC237-A1F6-493E-BE18-C75ACCD0B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2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1F9FC-B0CD-480F-C4E0-072B5C356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14F218-BC7B-1B1C-5243-B9A103A35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F42D81-757E-2260-2186-FD0B22F63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823BA-4E92-45A9-8B59-D977AEFD9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823C96-3F3A-663D-DCF1-93B0E00B9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F84DB-0B7E-9D3B-288F-812DAD60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E4B39-3B60-52F1-94CD-7895BB4B5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17465-3CBC-4C02-B240-53704274E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10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EAE31-4BB6-0023-A83C-2BB6C13AB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B4AFD-38DE-B8F1-3FDF-FF857F7B1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B5D0D-691B-E972-E738-8B419BE16F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7FB5-E608-4771-BBAE-BF462DD8C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6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A82D67-81D8-C332-C0FB-EA710ED1A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5D7A74-3A1F-F47C-A202-32153E131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B01167-3399-88DB-4D15-40669164B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9EC1-1482-44BD-BB0B-85A73BA1E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7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9A02E0-D98E-FF74-B6C8-5322144A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AD5674-3146-EF4A-CB9A-A64977360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A4C30E-73DB-352D-3DD7-728F1DCDB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FE36-4FB6-40B9-8373-1E5EEAB4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1366E-EC62-8DEA-413E-20C93D3A6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867B14-EE7D-4551-3EF0-1CD3D91B9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21E184-3518-423B-0223-546747B79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E8B1A-1713-4032-91F2-C1B468C06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2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4346B-C24D-7B0C-3D0A-DACAE2353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00DF4-4535-4A67-96C2-FF4D6DB7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99C63-00B5-EEA1-5B99-7C5F8364C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385A-9E9A-4967-9259-1EBB35E9F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A6C29-D18A-2834-EF7F-3580B0676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47B12-A21E-76FF-C40A-7F0E0FF50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384E3-C792-0155-2427-0555C91D6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D9B46-A90A-4961-ADBF-397CE7F0E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EF2D58-E82E-868F-CFCB-1CF64DDFF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B51C98-8A2D-A521-CC50-FB49BBEC1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6EA4FC-3882-50EB-5A74-A7FD5890F6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FAC43CA-C993-9A7A-6536-59C225C261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82A3FC9-59E9-F85C-DFD4-7C8123BF2B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F988995-5342-4B35-9253-FA32F05B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7488B66E-ED31-8C02-CD5A-7605DF38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A728BE95-9FFC-8E94-1B17-9718AD09E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598F1F1-845A-070D-A362-9564E5D7AF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 301 – Day 22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2D224204-77BB-508C-4CFE-33C331476D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36625" y="2438400"/>
            <a:ext cx="5791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Comparing groups – Study design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89B16648-DA59-641A-2D0B-85A89DD5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8449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>
            <a:extLst>
              <a:ext uri="{FF2B5EF4-FFF2-40B4-BE49-F238E27FC236}">
                <a16:creationId xmlns:a16="http://schemas.microsoft.com/office/drawing/2014/main" id="{420A4E86-7457-1014-7A8D-61DAED9F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352800"/>
            <a:ext cx="264636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19B027D-2123-2893-7430-8D8A50576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Need at least 5 S/F in each group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DED563A-D4E8-C160-14B5-1F1D7C2A4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BFD586E9-E995-94A3-D470-163B1F85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27250"/>
            <a:ext cx="73612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71CC-F89C-78A1-EB2D-F82644B9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3.2 and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C06D-176E-0E54-3BAC-29080F97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consider more options for how the two groups we are comparing arise</a:t>
            </a:r>
          </a:p>
          <a:p>
            <a:pPr lvl="1"/>
            <a:r>
              <a:rPr lang="en-US" dirty="0"/>
              <a:t>Impacts how we carry out the simulation</a:t>
            </a:r>
          </a:p>
          <a:p>
            <a:pPr lvl="2"/>
            <a:r>
              <a:rPr lang="en-US" dirty="0"/>
              <a:t>Spoiler alert: will still end up using two-sample z-procedures</a:t>
            </a:r>
          </a:p>
          <a:p>
            <a:pPr lvl="1"/>
            <a:r>
              <a:rPr lang="en-US" dirty="0"/>
              <a:t>Impacts the “scope of conclusions” we can draw</a:t>
            </a:r>
          </a:p>
          <a:p>
            <a:r>
              <a:rPr lang="en-US" dirty="0"/>
              <a:t>Investigation 3.2 (a)-(e)</a:t>
            </a:r>
          </a:p>
          <a:p>
            <a:r>
              <a:rPr lang="en-US" dirty="0"/>
              <a:t>Investigation 3.3 (a)-(f)</a:t>
            </a:r>
          </a:p>
        </p:txBody>
      </p:sp>
    </p:spTree>
    <p:extLst>
      <p:ext uri="{BB962C8B-B14F-4D97-AF65-F5344CB8AC3E}">
        <p14:creationId xmlns:p14="http://schemas.microsoft.com/office/powerpoint/2010/main" val="389239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75F4A33-F8ED-6095-4DE5-279C03B9A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85AC-DFBB-F416-9145-E2D39BFF33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Observational units = children</a:t>
            </a:r>
          </a:p>
          <a:p>
            <a:r>
              <a:rPr lang="en-US" altLang="en-US" dirty="0"/>
              <a:t>Variable 1 = type of room light (night light or not)</a:t>
            </a:r>
          </a:p>
          <a:p>
            <a:r>
              <a:rPr lang="en-US" altLang="en-US" dirty="0"/>
              <a:t>Variable 2 = eyesight (myopia or not)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8D9503-B6ED-45C8-F6EB-11AD51E4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24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09E311B-8344-BE11-8FAE-17C9FABE2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Investigation 3.2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E7562D4-36FB-CAD7-EF7E-C1C888C56E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5DC7E2-B0AE-5DB3-5B4F-A7500347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24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271F7-6B61-4047-EEC6-F0B6FDCE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4941888"/>
            <a:ext cx="335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Light: 188/307 = .6124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Without light: 18/172 = .1047</a:t>
            </a:r>
          </a:p>
          <a:p>
            <a:endParaRPr lang="en-US" altLang="en-US"/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7B0914EF-0A87-0C5E-9E57-DEB11B43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733800"/>
            <a:ext cx="68389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1F86F19-A17F-56B2-1E8C-B79AD126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773363"/>
            <a:ext cx="2809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41F3CCA-70D4-B4BA-B8D8-0B2A2896A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481A522-146C-20CE-0566-2A904741B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841AF4BF-92F7-557D-DFD9-CE0792A2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7200"/>
            <a:ext cx="3467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2E661169-492F-D9FB-4BC1-5685D485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69" y="1295400"/>
            <a:ext cx="62198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022AADF-7B15-CB0D-5E24-F5EC0EB63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E1D1D-5D62-7F6D-9A59-77CEB3411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(e) We have a highly statistically significant association between </a:t>
            </a:r>
            <a:r>
              <a:rPr lang="en-US" altLang="en-US" i="1" dirty="0"/>
              <a:t>eyesight</a:t>
            </a:r>
            <a:r>
              <a:rPr lang="en-US" altLang="en-US" dirty="0"/>
              <a:t> and </a:t>
            </a:r>
            <a:r>
              <a:rPr lang="en-US" altLang="en-US" i="1" dirty="0"/>
              <a:t>type of lighting</a:t>
            </a:r>
            <a:r>
              <a:rPr lang="en-US" altLang="en-US" dirty="0"/>
              <a:t>, can we conclude that using a room light before the age of 2 increases the probability of near-sightedness in children?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E9E4-3103-C92F-942D-2EE0040E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B274-320D-10F1-E708-41FB0CFC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difference in myopia could be </a:t>
            </a:r>
            <a:r>
              <a:rPr lang="en-US" i="1" dirty="0"/>
              <a:t>either</a:t>
            </a:r>
            <a:r>
              <a:rPr lang="en-US" dirty="0"/>
              <a:t> genetics or light conditions – can’t separate!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1B89A4-6466-2290-A6C1-4765CC632AAC}"/>
              </a:ext>
            </a:extLst>
          </p:cNvPr>
          <p:cNvCxnSpPr/>
          <p:nvPr/>
        </p:nvCxnSpPr>
        <p:spPr>
          <a:xfrm flipV="1">
            <a:off x="1600200" y="2667000"/>
            <a:ext cx="990600" cy="6858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B9F300-E83D-0005-E89B-EE9F195F1BCB}"/>
              </a:ext>
            </a:extLst>
          </p:cNvPr>
          <p:cNvCxnSpPr/>
          <p:nvPr/>
        </p:nvCxnSpPr>
        <p:spPr>
          <a:xfrm>
            <a:off x="1600200" y="3429000"/>
            <a:ext cx="1066800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61633C-2E03-CF48-943B-3496D42685A0}"/>
              </a:ext>
            </a:extLst>
          </p:cNvPr>
          <p:cNvSpPr txBox="1"/>
          <p:nvPr/>
        </p:nvSpPr>
        <p:spPr>
          <a:xfrm>
            <a:off x="602705" y="32062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children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3E30E-EC8C-D8FD-FAF9-DCFF499A280D}"/>
              </a:ext>
            </a:extLst>
          </p:cNvPr>
          <p:cNvSpPr txBox="1"/>
          <p:nvPr/>
        </p:nvSpPr>
        <p:spPr>
          <a:xfrm>
            <a:off x="2745658" y="24823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Night lights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7BB3A-3E42-BF5D-815E-DBB600564EEA}"/>
              </a:ext>
            </a:extLst>
          </p:cNvPr>
          <p:cNvSpPr txBox="1"/>
          <p:nvPr/>
        </p:nvSpPr>
        <p:spPr>
          <a:xfrm>
            <a:off x="2817421" y="386556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Darkness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E20C40-9357-E0B1-810E-28D1BAC1105C}"/>
              </a:ext>
            </a:extLst>
          </p:cNvPr>
          <p:cNvCxnSpPr>
            <a:cxnSpLocks/>
          </p:cNvCxnSpPr>
          <p:nvPr/>
        </p:nvCxnSpPr>
        <p:spPr>
          <a:xfrm flipH="1" flipV="1">
            <a:off x="3996378" y="2625725"/>
            <a:ext cx="990600" cy="685800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104645-C564-570B-0D49-464979B6CD44}"/>
              </a:ext>
            </a:extLst>
          </p:cNvPr>
          <p:cNvCxnSpPr>
            <a:cxnSpLocks/>
          </p:cNvCxnSpPr>
          <p:nvPr/>
        </p:nvCxnSpPr>
        <p:spPr>
          <a:xfrm flipH="1">
            <a:off x="3953675" y="3469481"/>
            <a:ext cx="1066800" cy="609600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5DA8B9-E664-3341-6B7E-B236FAE9458E}"/>
              </a:ext>
            </a:extLst>
          </p:cNvPr>
          <p:cNvCxnSpPr/>
          <p:nvPr/>
        </p:nvCxnSpPr>
        <p:spPr>
          <a:xfrm>
            <a:off x="4071662" y="68580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DE08D3-EE4C-4E41-0539-E309E0D8D65C}"/>
              </a:ext>
            </a:extLst>
          </p:cNvPr>
          <p:cNvSpPr txBox="1"/>
          <p:nvPr/>
        </p:nvSpPr>
        <p:spPr>
          <a:xfrm>
            <a:off x="5257801" y="3034228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Higher proportion with myopia in night light group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80197-6AB0-BD6E-C0FA-69F1C0ADFCD8}"/>
              </a:ext>
            </a:extLst>
          </p:cNvPr>
          <p:cNvSpPr txBox="1"/>
          <p:nvPr/>
        </p:nvSpPr>
        <p:spPr>
          <a:xfrm>
            <a:off x="2259463" y="2180987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near sighted parents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01919B-DB3B-81DC-9DB4-93867E4240CA}"/>
              </a:ext>
            </a:extLst>
          </p:cNvPr>
          <p:cNvSpPr txBox="1"/>
          <p:nvPr/>
        </p:nvSpPr>
        <p:spPr>
          <a:xfrm>
            <a:off x="2362200" y="42500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Few near sighted parents</a:t>
            </a:r>
          </a:p>
        </p:txBody>
      </p:sp>
    </p:spTree>
    <p:extLst>
      <p:ext uri="{BB962C8B-B14F-4D97-AF65-F5344CB8AC3E}">
        <p14:creationId xmlns:p14="http://schemas.microsoft.com/office/powerpoint/2010/main" val="21699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32448D1-5B47-A5D5-0403-87B784592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Confounding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A00EC-D978-2A73-6EB2-A3916C2E5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(f) Low birth weight?</a:t>
            </a:r>
          </a:p>
          <a:p>
            <a:pPr lvl="1">
              <a:defRPr/>
            </a:pPr>
            <a:r>
              <a:rPr lang="en-US" dirty="0"/>
              <a:t>If born with low birth weight could be more likely to become near-sighted</a:t>
            </a:r>
          </a:p>
          <a:p>
            <a:pPr lvl="1">
              <a:defRPr/>
            </a:pPr>
            <a:r>
              <a:rPr lang="en-US" dirty="0"/>
              <a:t>If born with low birth weight, parents may want to check on them more often with more light</a:t>
            </a:r>
          </a:p>
          <a:p>
            <a:pPr>
              <a:defRPr/>
            </a:pPr>
            <a:r>
              <a:rPr lang="en-US" dirty="0"/>
              <a:t>(g) 70% were Caucasian</a:t>
            </a:r>
          </a:p>
          <a:p>
            <a:pPr lvl="1">
              <a:defRPr/>
            </a:pPr>
            <a:r>
              <a:rPr lang="en-US" dirty="0"/>
              <a:t>Not a confounding variable unless the all Caucasians tends to be in only one of the groups and are more/less likely to be near-sighted</a:t>
            </a:r>
          </a:p>
          <a:p>
            <a:pPr lvl="1">
              <a:defRPr/>
            </a:pPr>
            <a:r>
              <a:rPr lang="en-US" dirty="0"/>
              <a:t>But does limit the generalizability of our conclusions!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0CC005F-C068-E373-2EB5-22A5C0671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41D5-8704-093C-0F66-D4D0A9DA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Confounding variables</a:t>
            </a:r>
          </a:p>
          <a:p>
            <a:pPr lvl="1">
              <a:defRPr/>
            </a:pPr>
            <a:r>
              <a:rPr lang="en-US" dirty="0"/>
              <a:t>Related to both explanatory variable and response variable</a:t>
            </a:r>
          </a:p>
          <a:p>
            <a:pPr lvl="1">
              <a:defRPr/>
            </a:pPr>
            <a:r>
              <a:rPr lang="en-US" dirty="0"/>
              <a:t>Provide possible alternative explanation for observed difference in EV groups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58827F2-AE55-3D0B-F29C-EC506CAF2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5DD7-432D-9904-035B-AF834765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(a) Classify the variables</a:t>
            </a:r>
          </a:p>
          <a:p>
            <a:pPr>
              <a:defRPr/>
            </a:pPr>
            <a:r>
              <a:rPr lang="en-US" dirty="0"/>
              <a:t>EV = writing style (cursive or block)</a:t>
            </a:r>
          </a:p>
          <a:p>
            <a:pPr>
              <a:defRPr/>
            </a:pPr>
            <a:r>
              <a:rPr lang="en-US" dirty="0"/>
              <a:t>RV = score on essay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(b) Maybe students from wealthier school districts are more likely to be taught to use cursive and also have better essay writing skills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(c) But what if the same essay and were assigned the different writing styles?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FA3A-DE10-D3B5-4BA7-9921E4E3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E9ED9-1D8E-4612-65E3-CFE7F1260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National Anthem winners!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HW 4 returned</a:t>
            </a:r>
          </a:p>
          <a:p>
            <a:pPr lvl="1"/>
            <a:r>
              <a:rPr lang="en-US" dirty="0"/>
              <a:t>Some inconsistencies with names, groups, versions…</a:t>
            </a:r>
          </a:p>
          <a:p>
            <a:pPr lvl="1"/>
            <a:r>
              <a:rPr lang="en-US" dirty="0"/>
              <a:t>2 pts for </a:t>
            </a:r>
            <a:r>
              <a:rPr lang="en-US"/>
              <a:t>water survey</a:t>
            </a:r>
            <a:endParaRPr lang="en-US" dirty="0"/>
          </a:p>
          <a:p>
            <a:r>
              <a:rPr lang="en-US" dirty="0"/>
              <a:t>Check HW 5 for updated instructions</a:t>
            </a:r>
          </a:p>
          <a:p>
            <a:r>
              <a:rPr lang="en-US" dirty="0"/>
              <a:t>Some old videos (working through examples) posted</a:t>
            </a:r>
          </a:p>
          <a:p>
            <a:r>
              <a:rPr lang="en-US" dirty="0"/>
              <a:t>Have to leave by 3:30 but can zoom tonight!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6E19A-9B47-EB04-F349-BCE36061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4981575" cy="9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0CC005F-C068-E373-2EB5-22A5C0671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41D5-8704-093C-0F66-D4D0A9DA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Confounding variables</a:t>
            </a:r>
          </a:p>
          <a:p>
            <a:pPr lvl="1">
              <a:defRPr/>
            </a:pPr>
            <a:r>
              <a:rPr lang="en-US" dirty="0"/>
              <a:t>Related to both explanatory variable and response variable</a:t>
            </a:r>
          </a:p>
          <a:p>
            <a:pPr lvl="1">
              <a:defRPr/>
            </a:pPr>
            <a:r>
              <a:rPr lang="en-US" dirty="0"/>
              <a:t>Provide possible alternative explanation for observed difference in EV groups</a:t>
            </a:r>
          </a:p>
          <a:p>
            <a:pPr>
              <a:defRPr/>
            </a:pPr>
            <a:r>
              <a:rPr lang="en-US" dirty="0"/>
              <a:t>Observational study</a:t>
            </a:r>
          </a:p>
          <a:p>
            <a:pPr lvl="1">
              <a:defRPr/>
            </a:pPr>
            <a:r>
              <a:rPr lang="en-US" dirty="0"/>
              <a:t>Always have to worry about confounding variables</a:t>
            </a:r>
          </a:p>
          <a:p>
            <a:pPr>
              <a:defRPr/>
            </a:pPr>
            <a:r>
              <a:rPr lang="en-US" dirty="0"/>
              <a:t>Experimental study</a:t>
            </a:r>
          </a:p>
          <a:p>
            <a:pPr lvl="1">
              <a:defRPr/>
            </a:pPr>
            <a:r>
              <a:rPr lang="en-US" dirty="0"/>
              <a:t>Active imposition of EV to experimental units</a:t>
            </a:r>
          </a:p>
          <a:p>
            <a:pPr lvl="1">
              <a:defRPr/>
            </a:pPr>
            <a:r>
              <a:rPr lang="en-US" dirty="0"/>
              <a:t>Potential to draw cause-and-effect conclusions</a:t>
            </a:r>
          </a:p>
        </p:txBody>
      </p:sp>
    </p:spTree>
    <p:extLst>
      <p:ext uri="{BB962C8B-B14F-4D97-AF65-F5344CB8AC3E}">
        <p14:creationId xmlns:p14="http://schemas.microsoft.com/office/powerpoint/2010/main" val="894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15316DD-54A8-2204-6964-17FEAE95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Best Table in Entire Text!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736C85E-5EB2-0485-3D37-A38C3B70CA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F0221139-B591-9C5F-3B5A-89F28921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81150"/>
            <a:ext cx="7035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DA184EA-79FE-5CF0-CC1C-422587C2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Do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8E7F7DB-3DD6-1D81-E918-92A9D4509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Submit practice questions tonight</a:t>
            </a:r>
          </a:p>
          <a:p>
            <a:r>
              <a:rPr lang="en-US" altLang="en-US" sz="2800" dirty="0"/>
              <a:t>Finish HW 5</a:t>
            </a:r>
          </a:p>
          <a:p>
            <a:pPr lvl="1"/>
            <a:r>
              <a:rPr lang="en-US" altLang="en-US" sz="2400" dirty="0"/>
              <a:t>Submit separate files</a:t>
            </a:r>
          </a:p>
          <a:p>
            <a:pPr lvl="1"/>
            <a:r>
              <a:rPr lang="en-US" altLang="en-US" sz="2400" dirty="0"/>
              <a:t>Name(s) in files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4A8A-8C7B-2F80-14D4-0CA20DB1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– Chapter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C519B-6455-6F89-843D-626A52334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Have “random” samples from two populations (or random processes), categorical “response” variable</a:t>
                </a:r>
              </a:p>
              <a:p>
                <a:pPr lvl="1"/>
                <a:r>
                  <a:rPr lang="en-US" dirty="0"/>
                  <a:t>Two-way table</a:t>
                </a:r>
              </a:p>
              <a:p>
                <a:pPr lvl="1"/>
                <a:r>
                  <a:rPr lang="en-US" dirty="0"/>
                  <a:t>Conditional proportions</a:t>
                </a:r>
              </a:p>
              <a:p>
                <a:pPr lvl="1"/>
                <a:r>
                  <a:rPr lang="en-US" dirty="0"/>
                  <a:t>Segmented bar graph or Mosaic plot</a:t>
                </a:r>
              </a:p>
              <a:p>
                <a:pPr marL="474662" indent="-457200"/>
                <a:r>
                  <a:rPr lang="en-US" dirty="0"/>
                  <a:t>Inference</a:t>
                </a:r>
              </a:p>
              <a:p>
                <a:pPr marL="801687" lvl="1" indent="-457200"/>
                <a:r>
                  <a:rPr lang="en-US" dirty="0"/>
                  <a:t>Parameter: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801687" lvl="1" indent="-457200"/>
                <a:r>
                  <a:rPr lang="en-US" dirty="0"/>
                  <a:t>Statistic: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C519B-6455-6F89-843D-626A52334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667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43C8E6-8EBB-1E44-61A5-C761FA0E7588}"/>
              </a:ext>
            </a:extLst>
          </p:cNvPr>
          <p:cNvSpPr txBox="1"/>
          <p:nvPr/>
        </p:nvSpPr>
        <p:spPr>
          <a:xfrm>
            <a:off x="4559710" y="4572000"/>
            <a:ext cx="3822290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Difference in proportion </a:t>
            </a:r>
            <a:r>
              <a:rPr lang="en-US" i="1" dirty="0"/>
              <a:t>of all teens</a:t>
            </a:r>
            <a:r>
              <a:rPr lang="en-US" dirty="0"/>
              <a:t> with hearing loss</a:t>
            </a:r>
          </a:p>
          <a:p>
            <a:r>
              <a:rPr lang="en-US" dirty="0"/>
              <a:t>Difference in </a:t>
            </a:r>
            <a:r>
              <a:rPr lang="en-US" i="1" dirty="0"/>
              <a:t>probability of hearing loss</a:t>
            </a:r>
            <a:r>
              <a:rPr lang="en-US" dirty="0"/>
              <a:t> then vs. now</a:t>
            </a:r>
          </a:p>
        </p:txBody>
      </p:sp>
    </p:spTree>
    <p:extLst>
      <p:ext uri="{BB962C8B-B14F-4D97-AF65-F5344CB8AC3E}">
        <p14:creationId xmlns:p14="http://schemas.microsoft.com/office/powerpoint/2010/main" val="29231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F16F608-517F-101B-0725-6AA7C14DA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Time – Inference for two population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B546-5E5A-E111-2CFE-F3F25C2AF8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38705" y="1828800"/>
            <a:ext cx="8229600" cy="4530725"/>
          </a:xfrm>
          <a:blipFill>
            <a:blip r:embed="rId2"/>
            <a:stretch>
              <a:fillRect l="-667" t="-1750" r="-16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167D-0C4C-F703-0420-3105004F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2F422-5FD1-6EA6-ACE7-B492D9BC2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Interpret p-value: </a:t>
                </a:r>
                <a:r>
                  <a:rPr lang="en-US" dirty="0"/>
                  <a:t>About 2% of (pairs of) random samples have a difference in conditional proportions of -.024 or less when the two population proportions are equal </a:t>
                </a:r>
              </a:p>
              <a:p>
                <a:r>
                  <a:rPr lang="en-US" dirty="0"/>
                  <a:t>Strong evidence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06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2F422-5FD1-6EA6-ACE7-B492D9BC2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r="-741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F6060E-9315-0C17-842E-D5572C891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7200"/>
            <a:ext cx="5334000" cy="33442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F30CAF-8909-49FE-F371-15EB6836FD81}"/>
              </a:ext>
            </a:extLst>
          </p:cNvPr>
          <p:cNvSpPr/>
          <p:nvPr/>
        </p:nvSpPr>
        <p:spPr>
          <a:xfrm>
            <a:off x="2743200" y="838200"/>
            <a:ext cx="19812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3917D3-E638-EA05-2839-9549F42F47EA}"/>
              </a:ext>
            </a:extLst>
          </p:cNvPr>
          <p:cNvSpPr/>
          <p:nvPr/>
        </p:nvSpPr>
        <p:spPr>
          <a:xfrm>
            <a:off x="4876800" y="854183"/>
            <a:ext cx="19812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90E83-0FB7-D7B2-0CC8-FBE26A83FAEE}"/>
              </a:ext>
            </a:extLst>
          </p:cNvPr>
          <p:cNvSpPr txBox="1"/>
          <p:nvPr/>
        </p:nvSpPr>
        <p:spPr>
          <a:xfrm>
            <a:off x="71628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Binomial processes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A72315-9A1D-FE9C-BF02-98B95EEB19D3}"/>
              </a:ext>
            </a:extLst>
          </p:cNvPr>
          <p:cNvSpPr/>
          <p:nvPr/>
        </p:nvSpPr>
        <p:spPr>
          <a:xfrm>
            <a:off x="1981200" y="854183"/>
            <a:ext cx="457200" cy="44121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282C1-CCA4-512B-4562-DA1747EE14E3}"/>
              </a:ext>
            </a:extLst>
          </p:cNvPr>
          <p:cNvSpPr txBox="1"/>
          <p:nvPr/>
        </p:nvSpPr>
        <p:spPr>
          <a:xfrm>
            <a:off x="152400" y="914400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</a:t>
            </a:r>
          </a:p>
          <a:p>
            <a:r>
              <a:rPr lang="en-US" dirty="0"/>
              <a:t>Ho true</a:t>
            </a:r>
          </a:p>
        </p:txBody>
      </p:sp>
    </p:spTree>
    <p:extLst>
      <p:ext uri="{BB962C8B-B14F-4D97-AF65-F5344CB8AC3E}">
        <p14:creationId xmlns:p14="http://schemas.microsoft.com/office/powerpoint/2010/main" val="12539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/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2EAB-C23E-A93C-AADC-479F25F5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0BEE6-C10D-3E80-6D16-215ACCEF7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are </a:t>
                </a:r>
                <a:r>
                  <a:rPr lang="en-US" i="1" dirty="0"/>
                  <a:t>roughly</a:t>
                </a:r>
                <a:r>
                  <a:rPr lang="en-US" dirty="0"/>
                  <a:t> 95% confident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06</m:t>
                        </m:r>
                      </m:sub>
                    </m:sSub>
                  </m:oMath>
                </a14:m>
                <a:r>
                  <a:rPr lang="en-US" dirty="0"/>
                  <a:t> is between -.024 </a:t>
                </a:r>
                <a:r>
                  <a:rPr lang="en-US" u="sng" dirty="0"/>
                  <a:t>+</a:t>
                </a:r>
                <a:r>
                  <a:rPr lang="en-US" dirty="0"/>
                  <a:t> 2(0.011) = (-.046, -.002)</a:t>
                </a:r>
              </a:p>
              <a:p>
                <a:pPr marL="0" indent="0">
                  <a:buNone/>
                </a:pPr>
                <a:r>
                  <a:rPr lang="en-US" dirty="0"/>
                  <a:t>that the proportion of teens with some hearing loss in 1988-1994 was .002 to .046 </a:t>
                </a:r>
                <a:r>
                  <a:rPr lang="en-US" dirty="0">
                    <a:solidFill>
                      <a:srgbClr val="7030A0"/>
                    </a:solidFill>
                  </a:rPr>
                  <a:t>smaller</a:t>
                </a:r>
                <a:r>
                  <a:rPr lang="en-US" dirty="0"/>
                  <a:t> than in 2005-6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0BEE6-C10D-3E80-6D16-215ACCEF7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r="-1852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16899A-DD55-B72B-86E7-3EA7BE13B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5334000" cy="33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D6FFAD6-A82E-D1A8-F38D-72DA7101A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AE97-3FA4-255E-6446-ADBBA6AF7D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22429" y="1828800"/>
            <a:ext cx="8229600" cy="4530725"/>
          </a:xfrm>
          <a:blipFill>
            <a:blip r:embed="rId2"/>
            <a:stretch>
              <a:fillRect l="-593" t="-1750" r="-1037" b="-2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F6DBB29-EB2B-9123-22D8-0BCEAB6C3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Theory-based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6D81-449E-3972-EEEE-E81F2F5431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9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534EC-8F36-1E41-1DD5-9D792C92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209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805B234-BC65-8A34-F8A3-F1D953C24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 really will just use technology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CC35D1A-8E2F-6D50-B313-FC074CF57B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D144619-B82D-0EF0-2703-EF5242D8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9063"/>
            <a:ext cx="69342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DC7C37-EDAC-4291-8313-A6F3C998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515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7F9B24-E49B-214C-82DD-9ED721D7BF59}"/>
              </a:ext>
            </a:extLst>
          </p:cNvPr>
          <p:cNvSpPr txBox="1"/>
          <p:nvPr/>
        </p:nvSpPr>
        <p:spPr>
          <a:xfrm>
            <a:off x="762000" y="4191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“Two-sample </a:t>
            </a:r>
            <a:r>
              <a:rPr lang="en-US" i="1" dirty="0"/>
              <a:t>z</a:t>
            </a:r>
            <a:r>
              <a:rPr lang="en-US" dirty="0"/>
              <a:t>-test”</a:t>
            </a:r>
          </a:p>
          <a:p>
            <a:r>
              <a:rPr lang="en-US" dirty="0"/>
              <a:t>“Two-sample </a:t>
            </a:r>
            <a:r>
              <a:rPr lang="en-US" i="1" dirty="0"/>
              <a:t>z-</a:t>
            </a:r>
            <a:r>
              <a:rPr lang="en-US" dirty="0"/>
              <a:t>interval”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0493E-D30C-E90C-412F-3F6A58BE1A16}"/>
              </a:ext>
            </a:extLst>
          </p:cNvPr>
          <p:cNvSpPr txBox="1"/>
          <p:nvPr/>
        </p:nvSpPr>
        <p:spPr>
          <a:xfrm>
            <a:off x="7757652" y="4359890"/>
            <a:ext cx="1371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Are negative values ok in this CI?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29793</TotalTime>
  <Words>673</Words>
  <Application>Microsoft Office PowerPoint</Application>
  <PresentationFormat>On-screen Show (4:3)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Garamond</vt:lpstr>
      <vt:lpstr>Wingdings</vt:lpstr>
      <vt:lpstr>Default Theme</vt:lpstr>
      <vt:lpstr>Stat 301 – Day 22</vt:lpstr>
      <vt:lpstr>Announcements</vt:lpstr>
      <vt:lpstr>Last Time – Chapter 3</vt:lpstr>
      <vt:lpstr>Last Time – Inference for two population proportions</vt:lpstr>
      <vt:lpstr>PowerPoint Presentation</vt:lpstr>
      <vt:lpstr>PowerPoint Presentation</vt:lpstr>
      <vt:lpstr>Central Limit Theorem</vt:lpstr>
      <vt:lpstr>Theory-based approach</vt:lpstr>
      <vt:lpstr>But really will just use technology</vt:lpstr>
      <vt:lpstr>Need at least 5 S/F in each group</vt:lpstr>
      <vt:lpstr>Investigations 3.2 and 3.3</vt:lpstr>
      <vt:lpstr>Investigation 3.2</vt:lpstr>
      <vt:lpstr>Investigation 3.2</vt:lpstr>
      <vt:lpstr>PowerPoint Presentation</vt:lpstr>
      <vt:lpstr>Investigation 3.2</vt:lpstr>
      <vt:lpstr>Confounding variables</vt:lpstr>
      <vt:lpstr>Confounding variables</vt:lpstr>
      <vt:lpstr>Big Ideas</vt:lpstr>
      <vt:lpstr>Investigation 3.3</vt:lpstr>
      <vt:lpstr>Big Ideas</vt:lpstr>
      <vt:lpstr>Best Table in Entire Text!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301 – Day 6</dc:title>
  <dc:creator>ITS/CSS</dc:creator>
  <cp:lastModifiedBy>Beth L. Chance</cp:lastModifiedBy>
  <cp:revision>183</cp:revision>
  <cp:lastPrinted>2015-01-13T19:03:38Z</cp:lastPrinted>
  <dcterms:created xsi:type="dcterms:W3CDTF">2011-09-27T02:36:13Z</dcterms:created>
  <dcterms:modified xsi:type="dcterms:W3CDTF">2024-02-15T19:44:18Z</dcterms:modified>
</cp:coreProperties>
</file>