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400" r:id="rId3"/>
    <p:sldId id="376" r:id="rId4"/>
    <p:sldId id="369" r:id="rId5"/>
    <p:sldId id="389" r:id="rId6"/>
    <p:sldId id="383" r:id="rId7"/>
    <p:sldId id="384" r:id="rId8"/>
    <p:sldId id="386" r:id="rId9"/>
    <p:sldId id="391" r:id="rId10"/>
    <p:sldId id="398" r:id="rId11"/>
    <p:sldId id="399" r:id="rId12"/>
    <p:sldId id="366" r:id="rId13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4660"/>
  </p:normalViewPr>
  <p:slideViewPr>
    <p:cSldViewPr>
      <p:cViewPr varScale="1">
        <p:scale>
          <a:sx n="123" d="100"/>
          <a:sy n="123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3257ED-7B5F-72D5-B2E7-6DA6494C1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41A98-7BE2-515A-E141-F70E40E663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9B5F26-B397-4F2A-8A61-94E2DC2BD0C0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27825-71FB-E3D4-9E91-A108FB7AC0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C46B9-6DBA-0C0E-AD30-69A23F05D8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995297-9E63-417E-8399-C3E9F8438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CF878F-0EE5-5E67-7DA1-4B77B5C8E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B4DFC-F883-B6A7-F04C-EA6138C02C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660ACDC-A6D2-4155-937C-AFF03E77AC0F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C5B5510-E3A9-D7BA-8311-A15FB59DE1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F206FF-22AE-E3F7-9CD3-F0CB4497E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DD3CD-4B30-599B-43FA-A1D2AD16F9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63819-D0A9-8EEF-E82B-B7B3EA26D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82CD6A-84DF-4473-81B5-9F3CA396F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3205D748-59C6-5AEB-3B03-5BF45E2D8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EF07EC85-DC65-78C5-122F-8AA30E7EE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561680-43C4-424D-4D84-6EC331DD5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17865F-E1E0-3B69-773C-DB5BB0814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54266C-833C-5E4D-E47A-5F9645D1F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BE97-E9A4-4FDD-ACAA-3C9501B0A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56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613EB6-1425-B3A0-F35D-C26A9E400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1A8993-9C16-AC6E-5B90-D9DE3B9E5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F116D2-085F-5F9C-73BE-A3FE468AB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F6FB9-8780-4993-BB9C-44CF0CE6D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08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EB14D8-432E-DA7F-BC22-4275775CF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7AAD13-6E53-1DB4-ECC5-AA64EBF09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74983E-9079-F5FE-E2F8-108FDB4FB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41B4E-757E-46D0-AFE7-FDF6506EC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3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165AE2-7A02-622D-B4F1-B382B8A3D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E8D5F3-9A12-6E53-22FB-1A0262ADC6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492C89-64F9-4F8E-DD9D-529985EC9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77AD9-E6EE-4B2E-8418-9CA48384F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37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90C614-1EB5-40AA-EEE1-108C9CB41A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BCC9C-864D-63B9-5484-3FF4FBD9D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26725C-08E3-6588-18E1-9D2E3DBD3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CC32-22D4-4424-8DE7-87C1F0895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12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74181-45F0-737E-C091-EB1C08613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24B9B-B7CB-F4B4-CCEF-48825820BF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8AFFB-3FCE-2EF0-8132-EBE3A6FFC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1C57B-7EF5-4EED-B850-C84555E9B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85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AC4220-86E4-2BAF-9DF1-29D951622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02FA11-DF6F-0EF2-5521-C16ED4307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059428-A41E-BE36-51E0-593EE309F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CBD2-31B2-4C79-8B7E-D95A056CD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37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C016BA-34FA-0D2D-B688-9FCF261473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0A1F0E-FA95-78DA-C7CB-A64F41D082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FEFE5A-D0E5-22D8-50B1-92E480AAFE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B08C-AC91-4256-BCF5-31A47DFD7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53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5A64A4-3D75-A08E-B57B-A5A2B2283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42A3FD-A0FE-BCC9-41A1-7B21B8B8DD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6631BE-30B0-4D0A-B2B3-A144F0D69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651A-4DB6-4F6C-9410-20DE287E4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2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59BAE3-B0D4-37F2-6E5A-8E3942C20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D734B7-24C8-D701-4456-983E755A4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3F7F3-6CAD-F7C5-7A2B-185E94778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5458D-D4C4-4DBB-8416-39C8B146B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32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4B1B8-8AC1-4EF5-9D0D-6FF3C7C7D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825EC8-0C30-0ECB-E23D-4CA460A63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1394F-46F1-6AAD-4D93-0B9B84B3F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729E-C921-48F4-AAC0-96BFE29EF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04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CE5A6A-2F20-3F28-25EF-D605DB9ED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E69477E-5293-4CDC-CE85-F5E064FA2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08FD72E-2302-68BA-EB6F-2ABE44C71E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E83C0C7-C9DD-D029-90A7-CEA5E7C59A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D64A13E9-56A6-5729-C66A-294F37F0A5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1CE5E906-69AE-4DAE-A161-F2DFB73107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D128A7E8-4A4C-C3AF-AEDD-DC446B8B0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7AF9ABE6-FB00-2947-330B-11E7356E7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EDA4A1A-5D20-277D-DCC6-96BE67AC26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 301 – Day 21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34E1832B-E80A-0E8D-5DC0-4B65EFDD8D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76413" y="2424113"/>
            <a:ext cx="6553200" cy="1752600"/>
          </a:xfrm>
        </p:spPr>
        <p:txBody>
          <a:bodyPr/>
          <a:lstStyle/>
          <a:p>
            <a:pPr eaLnBrk="1" hangingPunct="1"/>
            <a:r>
              <a:rPr lang="en-US" altLang="en-US"/>
              <a:t>Comparing two sample proportions</a:t>
            </a:r>
          </a:p>
        </p:txBody>
      </p:sp>
      <p:pic>
        <p:nvPicPr>
          <p:cNvPr id="2" name="Picture 5" descr="The Garfield Daily Comic Strip for March 12th, 1999 | Math quotes, Math  humor, High school activities">
            <a:extLst>
              <a:ext uri="{FF2B5EF4-FFF2-40B4-BE49-F238E27FC236}">
                <a16:creationId xmlns:a16="http://schemas.microsoft.com/office/drawing/2014/main" id="{AAD14A67-7BD7-4012-746F-EA060A6FD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4208463"/>
            <a:ext cx="6376987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A4396D2-4DEC-2FD4-353E-E9ADEB6B9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3D9C1-2E6C-27B4-65AF-B92B77F242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48" b="-94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93F07B08-2783-9CB9-0869-355F71E0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7813"/>
            <a:ext cx="708183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F76C452-869C-EE6E-2A92-443352848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8C0DF-2F7D-DE16-33B4-47FF5C891B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48" r="-14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56F53A55-4047-6CBC-BF11-D6C3B040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7813"/>
            <a:ext cx="708183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A03180F-3126-7DA6-5672-21563F3D8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Do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6D2A19A-FE79-35BD-C4A9-AAE54552A9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Verify the two-sample </a:t>
            </a:r>
            <a:r>
              <a:rPr lang="en-US" altLang="en-US" sz="3200" i="1" dirty="0"/>
              <a:t>z</a:t>
            </a:r>
            <a:r>
              <a:rPr lang="en-US" altLang="en-US" sz="3200" dirty="0"/>
              <a:t>-procedure calculations using R</a:t>
            </a:r>
          </a:p>
          <a:p>
            <a:pPr lvl="1"/>
            <a:r>
              <a:rPr lang="en-US" altLang="en-US" sz="2800" dirty="0"/>
              <a:t>Investigation 3.2 (a), (b), (d)</a:t>
            </a:r>
          </a:p>
          <a:p>
            <a:r>
              <a:rPr lang="en-US" altLang="en-US" sz="3200" dirty="0"/>
              <a:t>Continue HW 5</a:t>
            </a:r>
          </a:p>
          <a:p>
            <a:endParaRPr lang="en-US" altLang="en-US" sz="3200" dirty="0"/>
          </a:p>
          <a:p>
            <a:endParaRPr lang="en-US" alt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AFF5-BF54-96DA-B495-BAD6B931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C4A1-94A8-450F-2B6E-98E8586FE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Did a bit more touch up on Quiz 4 scores</a:t>
            </a:r>
          </a:p>
          <a:p>
            <a:r>
              <a:rPr lang="en-US" dirty="0"/>
              <a:t>Added applet instructions to HW 5</a:t>
            </a:r>
          </a:p>
          <a:p>
            <a:r>
              <a:rPr lang="en-US" dirty="0"/>
              <a:t>Added a bit more commentary (in green) to problem 3 in HW 4 solutions</a:t>
            </a:r>
          </a:p>
          <a:p>
            <a:r>
              <a:rPr lang="en-US" dirty="0"/>
              <a:t>Fixed technology instructions in one sample t-summary page</a:t>
            </a:r>
          </a:p>
          <a:p>
            <a:r>
              <a:rPr lang="en-US" dirty="0"/>
              <a:t>Note, you can “close” a module on the modules page</a:t>
            </a:r>
          </a:p>
          <a:p>
            <a:r>
              <a:rPr lang="en-US" dirty="0"/>
              <a:t>Let me know if you think groups are associated with an assignment </a:t>
            </a:r>
            <a:r>
              <a:rPr lang="en-US"/>
              <a:t>you’re submitting!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0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A767A0-AF54-B86E-DB0B-801FDCDEFABB}"/>
                  </a:ext>
                </a:extLst>
              </p:cNvPr>
              <p:cNvSpPr txBox="1"/>
              <p:nvPr/>
            </p:nvSpPr>
            <p:spPr>
              <a:xfrm>
                <a:off x="467497" y="990600"/>
                <a:ext cx="5809478" cy="818366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A767A0-AF54-B86E-DB0B-801FDCDEF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97" y="990600"/>
                <a:ext cx="5809478" cy="818366"/>
              </a:xfrm>
              <a:prstGeom prst="rect">
                <a:avLst/>
              </a:prstGeom>
              <a:blipFill>
                <a:blip r:embed="rId2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Title 1">
            <a:extLst>
              <a:ext uri="{FF2B5EF4-FFF2-40B4-BE49-F238E27FC236}">
                <a16:creationId xmlns:a16="http://schemas.microsoft.com/office/drawing/2014/main" id="{01826F59-061A-2CBE-836D-60340A3F3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Last Time: Prediction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840784-A4EE-A2C0-4957-CF7F7E4CC97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en-US" dirty="0"/>
              </a:p>
              <a:p>
                <a:r>
                  <a:rPr lang="en-US" altLang="en-US" dirty="0"/>
                  <a:t>97.249 </a:t>
                </a:r>
                <a:r>
                  <a:rPr lang="en-US" altLang="en-US" u="sng" dirty="0"/>
                  <a:t>+</a:t>
                </a:r>
                <a:r>
                  <a:rPr lang="en-US" altLang="en-US" dirty="0"/>
                  <a:t> 1.979 (.733) sqrt(1+ 1/130)</a:t>
                </a:r>
              </a:p>
              <a:p>
                <a:r>
                  <a:rPr lang="en-US" altLang="en-US" dirty="0"/>
                  <a:t>98.249 </a:t>
                </a:r>
                <a:r>
                  <a:rPr lang="en-US" altLang="en-US" u="sng" dirty="0"/>
                  <a:t>+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olidFill>
                      <a:srgbClr val="7030A0"/>
                    </a:solidFill>
                  </a:rPr>
                  <a:t>1.457</a:t>
                </a:r>
                <a:r>
                  <a:rPr lang="en-US" altLang="en-US" dirty="0"/>
                  <a:t> = (96.79, 99.71)</a:t>
                </a:r>
              </a:p>
              <a:p>
                <a:pPr lvl="1"/>
                <a:r>
                  <a:rPr lang="en-US" altLang="en-US" dirty="0"/>
                  <a:t>Accounts for both the sample to sample variability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dirty="0"/>
                  <a:t> and the person to person variability in temps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840784-A4EE-A2C0-4957-CF7F7E4CC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25EAAFA-C7B2-FB8F-4EBF-FDFFD9B60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71938"/>
            <a:ext cx="48688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0510938-C22D-B411-E5F2-43E4C3DAEC35}"/>
              </a:ext>
            </a:extLst>
          </p:cNvPr>
          <p:cNvSpPr/>
          <p:nvPr/>
        </p:nvSpPr>
        <p:spPr>
          <a:xfrm>
            <a:off x="2057400" y="1087438"/>
            <a:ext cx="304800" cy="693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5BCFCD-DC6F-DD6B-903E-35D0D795241B}"/>
              </a:ext>
            </a:extLst>
          </p:cNvPr>
          <p:cNvSpPr/>
          <p:nvPr/>
        </p:nvSpPr>
        <p:spPr>
          <a:xfrm>
            <a:off x="2590800" y="1066800"/>
            <a:ext cx="304800" cy="693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97D2E0-2E04-3338-C0AD-B7B15C74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15913"/>
            <a:ext cx="24098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459B1E1-6905-B257-A10D-6420198B3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Last Time: Prediction interval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C70A31B-B48C-EC1E-DE2F-6108FAA33D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>
              <a:solidFill>
                <a:srgbClr val="0070C0"/>
              </a:solidFill>
            </a:endParaRPr>
          </a:p>
          <a:p>
            <a:pPr lvl="1"/>
            <a:endParaRPr lang="en-US" altLang="en-US" dirty="0">
              <a:solidFill>
                <a:srgbClr val="0070C0"/>
              </a:solidFill>
            </a:endParaRPr>
          </a:p>
          <a:p>
            <a:pPr lvl="1"/>
            <a:endParaRPr lang="en-US" altLang="en-US" dirty="0">
              <a:solidFill>
                <a:srgbClr val="0070C0"/>
              </a:solidFill>
            </a:endParaRPr>
          </a:p>
          <a:p>
            <a:pPr lvl="1"/>
            <a:r>
              <a:rPr lang="en-US" altLang="en-US" dirty="0"/>
              <a:t>I’m 95% confident that the </a:t>
            </a:r>
            <a:r>
              <a:rPr lang="en-US" altLang="en-US" dirty="0">
                <a:solidFill>
                  <a:srgbClr val="0070C0"/>
                </a:solidFill>
              </a:rPr>
              <a:t>next observation </a:t>
            </a:r>
            <a:r>
              <a:rPr lang="en-US" altLang="en-US" dirty="0"/>
              <a:t>will be between (XX, XX)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IF </a:t>
            </a:r>
            <a:r>
              <a:rPr lang="en-US" altLang="en-US" dirty="0"/>
              <a:t>believe population is normally distributed</a:t>
            </a:r>
          </a:p>
          <a:p>
            <a:pPr marL="344487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6150" name="Picture 9">
            <a:extLst>
              <a:ext uri="{FF2B5EF4-FFF2-40B4-BE49-F238E27FC236}">
                <a16:creationId xmlns:a16="http://schemas.microsoft.com/office/drawing/2014/main" id="{AB914666-E095-2680-E592-005DC9AA5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5"/>
          <a:stretch/>
        </p:blipFill>
        <p:spPr bwMode="auto">
          <a:xfrm>
            <a:off x="6609597" y="2102644"/>
            <a:ext cx="2377883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6F4153-0300-FE7C-5E52-D8043BA5EE88}"/>
                  </a:ext>
                </a:extLst>
              </p:cNvPr>
              <p:cNvSpPr txBox="1"/>
              <p:nvPr/>
            </p:nvSpPr>
            <p:spPr>
              <a:xfrm>
                <a:off x="467497" y="990600"/>
                <a:ext cx="5809478" cy="828497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6F4153-0300-FE7C-5E52-D8043BA5E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97" y="990600"/>
                <a:ext cx="5809478" cy="828497"/>
              </a:xfrm>
              <a:prstGeom prst="rect">
                <a:avLst/>
              </a:prstGeom>
              <a:blipFill>
                <a:blip r:embed="rId3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A36C45-E504-F588-4866-0D55AAD0B040}"/>
              </a:ext>
            </a:extLst>
          </p:cNvPr>
          <p:cNvCxnSpPr/>
          <p:nvPr/>
        </p:nvCxnSpPr>
        <p:spPr>
          <a:xfrm>
            <a:off x="2514600" y="2971800"/>
            <a:ext cx="1066800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ABC9CA8-62AD-A2A4-22F0-4008DEF93B12}"/>
              </a:ext>
            </a:extLst>
          </p:cNvPr>
          <p:cNvSpPr txBox="1"/>
          <p:nvPr/>
        </p:nvSpPr>
        <p:spPr>
          <a:xfrm>
            <a:off x="2286000" y="29718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98.1       98.4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A7A70-7733-169E-79C9-435814E33F65}"/>
              </a:ext>
            </a:extLst>
          </p:cNvPr>
          <p:cNvSpPr txBox="1"/>
          <p:nvPr/>
        </p:nvSpPr>
        <p:spPr>
          <a:xfrm>
            <a:off x="2895600" y="25908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    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D6203-86D4-C58E-C55C-62A498CE2429}"/>
                  </a:ext>
                </a:extLst>
              </p:cNvPr>
              <p:cNvSpPr txBox="1"/>
              <p:nvPr/>
            </p:nvSpPr>
            <p:spPr>
              <a:xfrm>
                <a:off x="2929660" y="2895600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D6203-86D4-C58E-C55C-62A498CE2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660" y="2895600"/>
                <a:ext cx="194540" cy="276999"/>
              </a:xfrm>
              <a:prstGeom prst="rect">
                <a:avLst/>
              </a:prstGeom>
              <a:blipFill>
                <a:blip r:embed="rId4"/>
                <a:stretch>
                  <a:fillRect l="-15625" r="-875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190B7C-9C8B-C1C8-A36A-E46400C1B660}"/>
              </a:ext>
            </a:extLst>
          </p:cNvPr>
          <p:cNvCxnSpPr>
            <a:cxnSpLocks/>
          </p:cNvCxnSpPr>
          <p:nvPr/>
        </p:nvCxnSpPr>
        <p:spPr>
          <a:xfrm>
            <a:off x="2438400" y="2590800"/>
            <a:ext cx="1828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56C6FD-A9FD-2D7A-0917-B36DF7BFAC1D}"/>
              </a:ext>
            </a:extLst>
          </p:cNvPr>
          <p:cNvCxnSpPr>
            <a:cxnSpLocks/>
          </p:cNvCxnSpPr>
          <p:nvPr/>
        </p:nvCxnSpPr>
        <p:spPr>
          <a:xfrm flipV="1">
            <a:off x="3318140" y="2514600"/>
            <a:ext cx="0" cy="14446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59A0EE-77F5-9772-4858-C17EED9157DD}"/>
              </a:ext>
            </a:extLst>
          </p:cNvPr>
          <p:cNvCxnSpPr>
            <a:cxnSpLocks/>
          </p:cNvCxnSpPr>
          <p:nvPr/>
        </p:nvCxnSpPr>
        <p:spPr>
          <a:xfrm>
            <a:off x="1676400" y="2362200"/>
            <a:ext cx="1828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92958-CD50-AB8D-E563-EF2A2D66542D}"/>
              </a:ext>
            </a:extLst>
          </p:cNvPr>
          <p:cNvCxnSpPr>
            <a:cxnSpLocks/>
          </p:cNvCxnSpPr>
          <p:nvPr/>
        </p:nvCxnSpPr>
        <p:spPr>
          <a:xfrm flipV="1">
            <a:off x="2556140" y="2286000"/>
            <a:ext cx="0" cy="14446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847438-665B-913E-E668-97605B465C37}"/>
              </a:ext>
            </a:extLst>
          </p:cNvPr>
          <p:cNvCxnSpPr>
            <a:cxnSpLocks/>
          </p:cNvCxnSpPr>
          <p:nvPr/>
        </p:nvCxnSpPr>
        <p:spPr>
          <a:xfrm flipV="1">
            <a:off x="1676400" y="3505200"/>
            <a:ext cx="2667000" cy="11669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39417DB-01A2-F481-0378-AC15991D1F6F}"/>
              </a:ext>
            </a:extLst>
          </p:cNvPr>
          <p:cNvSpPr txBox="1"/>
          <p:nvPr/>
        </p:nvSpPr>
        <p:spPr>
          <a:xfrm>
            <a:off x="1447800" y="3440668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96.8                                  99.7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CC2CCA4-0F4A-24D9-8001-89B7DE94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39" y="914401"/>
            <a:ext cx="1809936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  <p:bldP spid="5" grpId="0"/>
      <p:bldP spid="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2BA022F-AA5E-1AFC-EBB3-B95E6A7E8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 now</a:t>
            </a:r>
          </a:p>
        </p:txBody>
      </p:sp>
      <p:sp>
        <p:nvSpPr>
          <p:cNvPr id="8195" name="Text Placeholder 3">
            <a:extLst>
              <a:ext uri="{FF2B5EF4-FFF2-40B4-BE49-F238E27FC236}">
                <a16:creationId xmlns:a16="http://schemas.microsoft.com/office/drawing/2014/main" id="{2AB7EE11-828D-4C9D-E09E-ED286A10E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One categorical variable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46265-F841-0FF0-3E0E-F97924618D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blipFill>
            <a:blip r:embed="rId2"/>
            <a:stretch>
              <a:fillRect l="-603" t="-1080" r="-2715" b="-231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197" name="Text Placeholder 5">
            <a:extLst>
              <a:ext uri="{FF2B5EF4-FFF2-40B4-BE49-F238E27FC236}">
                <a16:creationId xmlns:a16="http://schemas.microsoft.com/office/drawing/2014/main" id="{88E9B216-97CC-4A87-B206-BB119C22B9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One quantitative variable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CBD622-B346-6668-C7FB-19317B0731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4"/>
          </p:nvPr>
        </p:nvSpPr>
        <p:spPr>
          <a:blipFill>
            <a:blip r:embed="rId3"/>
            <a:stretch>
              <a:fillRect l="-603" t="-108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BFF3DB8-27FC-A621-53E1-140E35159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Investigation 3.1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5BDD3FD-051E-BC00-C7EF-D83D509170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3CFAAE8F-6F1D-ECD2-102B-16F51445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257925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AA907-359E-B8D1-E93A-7492487F20FB}"/>
              </a:ext>
            </a:extLst>
          </p:cNvPr>
          <p:cNvSpPr txBox="1"/>
          <p:nvPr/>
        </p:nvSpPr>
        <p:spPr>
          <a:xfrm>
            <a:off x="6781800" y="762000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spend too long on (i)-(k) or (s)-(t)</a:t>
            </a:r>
          </a:p>
          <a:p>
            <a:r>
              <a:rPr lang="en-US" dirty="0"/>
              <a:t>Technology instructions are at the very bottom of the page.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E307900-C15A-9C32-B9E4-54DA95BFD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Investigation 3.1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3267138D-DF95-C962-0EC0-0334862FE0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Descriptive statistics</a:t>
            </a:r>
          </a:p>
          <a:p>
            <a:pPr lvl="1"/>
            <a:r>
              <a:rPr lang="en-US" altLang="en-US" dirty="0"/>
              <a:t>Statistic: Difference in conditional proportions</a:t>
            </a:r>
          </a:p>
          <a:p>
            <a:pPr lvl="1"/>
            <a:r>
              <a:rPr lang="en-US" altLang="en-US" dirty="0"/>
              <a:t>Graph: Segmented bar graph or mosaic plot </a:t>
            </a:r>
          </a:p>
          <a:p>
            <a:r>
              <a:rPr lang="en-US" altLang="en-US" dirty="0"/>
              <a:t>Preliminary evidence</a:t>
            </a:r>
          </a:p>
          <a:p>
            <a:pPr lvl="1"/>
            <a:r>
              <a:rPr lang="en-US" altLang="en-US" dirty="0"/>
              <a:t>Proportion with some hearing loss higher in more recent sample…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D4DEB9CA-EC91-F650-22AB-952914D4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162175" cy="188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B45714A-B0F5-E3C0-8182-10173C179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Could this have happened by chance alone?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F449FD-EFCB-667D-8CEB-EE7702785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663796"/>
              </p:ext>
            </p:extLst>
          </p:nvPr>
        </p:nvGraphicFramePr>
        <p:xfrm>
          <a:off x="1524000" y="1847850"/>
          <a:ext cx="5410200" cy="21940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1988-94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2005-6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</a:txBody>
                  <a:tcPr marT="45680" marB="456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Some 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480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333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813</a:t>
                      </a:r>
                    </a:p>
                  </a:txBody>
                  <a:tcPr marT="45680" marB="456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None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2448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1438</a:t>
                      </a:r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3886</a:t>
                      </a:r>
                    </a:p>
                  </a:txBody>
                  <a:tcPr marT="45680" marB="456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</a:p>
                  </a:txBody>
                  <a:tcPr marT="45680" marB="456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2928</a:t>
                      </a:r>
                    </a:p>
                  </a:txBody>
                  <a:tcPr marT="45680" marB="456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1771</a:t>
                      </a:r>
                    </a:p>
                  </a:txBody>
                  <a:tcPr marT="45680" marB="456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4699</a:t>
                      </a:r>
                    </a:p>
                  </a:txBody>
                  <a:tcPr marT="45680" marB="456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Proportion</a:t>
                      </a:r>
                    </a:p>
                  </a:txBody>
                  <a:tcPr marT="45680" marB="456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0.164</a:t>
                      </a:r>
                    </a:p>
                  </a:txBody>
                  <a:tcPr marT="45680" marB="456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0.188</a:t>
                      </a:r>
                    </a:p>
                  </a:txBody>
                  <a:tcPr marT="45680" marB="456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Difference</a:t>
                      </a:r>
                    </a:p>
                  </a:txBody>
                  <a:tcPr marT="45680" marB="456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-0.024</a:t>
                      </a:r>
                    </a:p>
                  </a:txBody>
                  <a:tcPr marT="45680" marB="456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80" marB="456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27" name="TextBox 4">
            <a:extLst>
              <a:ext uri="{FF2B5EF4-FFF2-40B4-BE49-F238E27FC236}">
                <a16:creationId xmlns:a16="http://schemas.microsoft.com/office/drawing/2014/main" id="{573BB437-AB60-FCDB-F6AF-F6487059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286250"/>
            <a:ext cx="739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Is it possible that the population proportions are the same, and we found a difference in the sample proportions just from </a:t>
            </a:r>
            <a:r>
              <a:rPr lang="en-US" altLang="en-US" sz="2400" i="1"/>
              <a:t>random sampling “error”?</a:t>
            </a:r>
            <a:endParaRPr lang="en-US" altLang="en-US" sz="2400"/>
          </a:p>
        </p:txBody>
      </p:sp>
      <p:pic>
        <p:nvPicPr>
          <p:cNvPr id="1026" name="Picture 2" descr="Sampling from two populations">
            <a:extLst>
              <a:ext uri="{FF2B5EF4-FFF2-40B4-BE49-F238E27FC236}">
                <a16:creationId xmlns:a16="http://schemas.microsoft.com/office/drawing/2014/main" id="{7C3ED133-78BC-818C-2F72-5F12118ED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57250"/>
            <a:ext cx="27432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877E-58C3-0E30-6657-FD2058BE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design this simulation?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ADBD3-4D89-D26F-88B0-78421DBE4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(h) Null hypothesis</a:t>
            </a:r>
          </a:p>
          <a:p>
            <a:r>
              <a:rPr lang="en-US" dirty="0"/>
              <a:t>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366903013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24522</TotalTime>
  <Words>347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Garamond</vt:lpstr>
      <vt:lpstr>Symbol</vt:lpstr>
      <vt:lpstr>Wingdings</vt:lpstr>
      <vt:lpstr>Default Theme</vt:lpstr>
      <vt:lpstr>Stat 301 – Day 21</vt:lpstr>
      <vt:lpstr>Announcements </vt:lpstr>
      <vt:lpstr>Last Time: Prediction interval</vt:lpstr>
      <vt:lpstr>Last Time: Prediction interval</vt:lpstr>
      <vt:lpstr>So now</vt:lpstr>
      <vt:lpstr>Investigation 3.1</vt:lpstr>
      <vt:lpstr>Investigation 3.1</vt:lpstr>
      <vt:lpstr>Could this have happened by chance alone?</vt:lpstr>
      <vt:lpstr>How would you design this simulation?</vt:lpstr>
      <vt:lpstr>PowerPoint Presentation</vt:lpstr>
      <vt:lpstr>PowerPoint Presentation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301 – Day 6</dc:title>
  <dc:creator>ITS/CSS</dc:creator>
  <cp:lastModifiedBy>Beth L. Chance</cp:lastModifiedBy>
  <cp:revision>185</cp:revision>
  <cp:lastPrinted>2015-01-13T19:03:38Z</cp:lastPrinted>
  <dcterms:created xsi:type="dcterms:W3CDTF">2011-09-27T02:36:13Z</dcterms:created>
  <dcterms:modified xsi:type="dcterms:W3CDTF">2024-02-14T06:06:03Z</dcterms:modified>
</cp:coreProperties>
</file>