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8"/>
  </p:notesMasterIdLst>
  <p:handoutMasterIdLst>
    <p:handoutMasterId r:id="rId29"/>
  </p:handoutMasterIdLst>
  <p:sldIdLst>
    <p:sldId id="256" r:id="rId2"/>
    <p:sldId id="397" r:id="rId3"/>
    <p:sldId id="398" r:id="rId4"/>
    <p:sldId id="357" r:id="rId5"/>
    <p:sldId id="395" r:id="rId6"/>
    <p:sldId id="364" r:id="rId7"/>
    <p:sldId id="363" r:id="rId8"/>
    <p:sldId id="362" r:id="rId9"/>
    <p:sldId id="389" r:id="rId10"/>
    <p:sldId id="396" r:id="rId11"/>
    <p:sldId id="365" r:id="rId12"/>
    <p:sldId id="390" r:id="rId13"/>
    <p:sldId id="384" r:id="rId14"/>
    <p:sldId id="382" r:id="rId15"/>
    <p:sldId id="391" r:id="rId16"/>
    <p:sldId id="375" r:id="rId17"/>
    <p:sldId id="379" r:id="rId18"/>
    <p:sldId id="380" r:id="rId19"/>
    <p:sldId id="376" r:id="rId20"/>
    <p:sldId id="377" r:id="rId21"/>
    <p:sldId id="392" r:id="rId22"/>
    <p:sldId id="383" r:id="rId23"/>
    <p:sldId id="393" r:id="rId24"/>
    <p:sldId id="394" r:id="rId25"/>
    <p:sldId id="386" r:id="rId26"/>
    <p:sldId id="388" r:id="rId27"/>
  </p:sldIdLst>
  <p:sldSz cx="9144000" cy="6858000" type="screen4x3"/>
  <p:notesSz cx="6954838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9" autoAdjust="0"/>
    <p:restoredTop sz="94660"/>
  </p:normalViewPr>
  <p:slideViewPr>
    <p:cSldViewPr>
      <p:cViewPr varScale="1">
        <p:scale>
          <a:sx n="123" d="100"/>
          <a:sy n="123" d="100"/>
        </p:scale>
        <p:origin x="4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A931D1A-948B-CD39-2DBB-197B42C15DE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5138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FA7DEE-451C-4157-57C7-E6EACCDA36A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40175" y="0"/>
            <a:ext cx="3013075" cy="465138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3E04EF37-66EC-46DB-9991-99AF4C5B74D0}" type="datetimeFigureOut">
              <a:rPr lang="en-US"/>
              <a:pPr>
                <a:defRPr/>
              </a:pPr>
              <a:t>2/11/2024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805692-457C-2DCE-BEB5-0401DA8681D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13075" cy="465138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D45914-2B8B-1F58-4C3B-A618FAB2DBF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40175" y="8842375"/>
            <a:ext cx="3013075" cy="465138"/>
          </a:xfrm>
          <a:prstGeom prst="rect">
            <a:avLst/>
          </a:prstGeom>
        </p:spPr>
        <p:txBody>
          <a:bodyPr vert="horz" wrap="square" lIns="92053" tIns="46026" rIns="92053" bIns="4602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AA5E577-AE44-4780-98B9-9F11485B00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FA63E14-0D3F-9B5A-6BE1-23C2E87D8FB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5138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1CEFBE-13D3-F2AB-0B4E-165220392EC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40175" y="0"/>
            <a:ext cx="3013075" cy="465138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3D83A255-ED4E-485B-9EF8-4C638C981597}" type="datetimeFigureOut">
              <a:rPr lang="en-US"/>
              <a:pPr>
                <a:defRPr/>
              </a:pPr>
              <a:t>2/11/2024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BDFAABF-3413-96FA-CFAC-B33817B65A8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698500"/>
            <a:ext cx="4656138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53" tIns="46026" rIns="92053" bIns="46026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A3A7931-FDBF-3162-6B14-C9251DB5E3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5325" y="4422775"/>
            <a:ext cx="5564188" cy="4187825"/>
          </a:xfrm>
          <a:prstGeom prst="rect">
            <a:avLst/>
          </a:prstGeom>
        </p:spPr>
        <p:txBody>
          <a:bodyPr vert="horz" lIns="92053" tIns="46026" rIns="92053" bIns="46026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9E265F-77D4-035C-6BDB-CE71C296278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13075" cy="465138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D30222-E6EE-B6C3-0040-F415C1805DC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40175" y="8842375"/>
            <a:ext cx="3013075" cy="465138"/>
          </a:xfrm>
          <a:prstGeom prst="rect">
            <a:avLst/>
          </a:prstGeom>
        </p:spPr>
        <p:txBody>
          <a:bodyPr vert="horz" wrap="square" lIns="92053" tIns="46026" rIns="92053" bIns="4602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D0BA6FA-AEEC-406F-B705-003D08BA0F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t.Test</a:t>
            </a:r>
            <a:r>
              <a:rPr lang="en-US" dirty="0"/>
              <a:t> needs raw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0BA6FA-AEEC-406F-B705-003D08BA0F4E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8549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7">
            <a:extLst>
              <a:ext uri="{FF2B5EF4-FFF2-40B4-BE49-F238E27FC236}">
                <a16:creationId xmlns:a16="http://schemas.microsoft.com/office/drawing/2014/main" id="{FD198C9A-FCF6-2811-9AE0-6527B843A3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Line 8">
            <a:extLst>
              <a:ext uri="{FF2B5EF4-FFF2-40B4-BE49-F238E27FC236}">
                <a16:creationId xmlns:a16="http://schemas.microsoft.com/office/drawing/2014/main" id="{73A8CEBC-A8F7-D35E-C2F6-09417C42679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A7C4906-1C64-ED70-AFC5-7CA3663C47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2DB445D-CEB2-2E16-F9CD-D43E6BF989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033D028-6B10-65A5-FE57-3CD9C4CACF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E83C1-73CC-43F3-B5F4-3E3EEF597C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56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209817D-F118-74DB-0121-1C548E4BC7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F9E571E-9CA1-D595-24EF-4EDE04683A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04A7C9B-0A6E-95C3-5F0D-EDF1B6426E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821EA-F747-4B5E-8FDB-EF6C4906E1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8366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80933B1-6613-C3F8-BE48-4B84AD43AA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FF63D3-AA00-65E0-D7F9-EC02488550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89FD622-1B7F-9CCF-6F08-71AC143BDD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25683-A06A-46AD-AD2E-18C5380DA1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7088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D022F47-6C9B-7D62-E281-0ADF9C84DD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B45CA07-8B4E-CBC1-5993-DC803CC29D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A8ABE8B-952C-9FBA-F3C9-8B2A916B41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F3882-7AD6-423B-9D03-36FD1726BD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6429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766792-D3E6-C7AD-A8C0-9A3AEC6140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FF7A884-8861-F321-23EF-1CDF22C939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9881A64-6554-A863-2CB8-3D8F986875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EAED3-7011-485D-BA37-FF581134B1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3031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4C13094-0835-2E74-C2BB-7DD0C499C4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1670FB-3927-367B-AC69-E7F6A2416B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EFDDCF9-9CE0-6CDD-29B9-9E44F43843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E1F4FD-DAE5-4B28-B594-44024C21AA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3025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E5E9CFD-7A3A-ECD9-9952-FDB4EDCEFA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380FD5C-950E-C3B7-447A-B2C0DA2E34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F419E6E-3BE3-59C7-B415-693D179C82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5093A9-4E20-4E23-9D5D-2C67F8DB15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7596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50E7EA8-9BBC-3F1F-A960-F6DC24DEA8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C1BF594-7B60-E8ED-7038-B806F0A231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4E3433A-D0DC-6120-56FF-6EFF906D3A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DA67B1-96CD-40DD-8B07-F6C9FFCF26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6274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B473CE0-4341-7663-D9C2-0AE90EB93E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1DC769C-B6DA-6CAD-3E28-3DBE5D74CA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F8F671B-0210-5CB4-F006-13A0963064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E0F12-07DA-4132-AC00-F57B4BD418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4946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F8BF035-CA49-89C6-FD8E-371CCBC7B1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D3C5CE2-1B2B-4A15-A6DC-7D72DBE094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EA930D6-F90B-B8F3-E7AC-C864DAE21B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80466A-4516-479E-8187-F712DE7FAD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5840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0817EB-E36F-0837-843C-1C3CFA15DF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6EB7B3-6718-EE61-F3F4-52F0BB1FA6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C46143-155F-2A38-3D12-846D6907D6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16CE2F-0743-4B1A-9E0D-E5C7FF308E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1716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30CCC0D-024F-542F-BFF1-F3A57E98A1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520FCE7-DDFB-5806-83BB-112D37408D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E233EE38-B735-ABAE-8CA7-83807B3085E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962AD10A-C1E6-DFFE-8CD5-C790CF73326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86461550-6533-1DF8-4E88-795D8D1FA35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aramond" panose="02020404030301010803" pitchFamily="18" charset="0"/>
              </a:defRPr>
            </a:lvl1pPr>
          </a:lstStyle>
          <a:p>
            <a:pPr>
              <a:defRPr/>
            </a:pPr>
            <a:fld id="{35ECBCD8-B6FB-4B3A-9C0C-379EF8F12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Freeform 7">
            <a:extLst>
              <a:ext uri="{FF2B5EF4-FFF2-40B4-BE49-F238E27FC236}">
                <a16:creationId xmlns:a16="http://schemas.microsoft.com/office/drawing/2014/main" id="{E5953FE7-BF7E-FCD4-0644-FA8CB7E688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53E7FA91-3733-1E51-C583-22DB18AB7164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7" Type="http://schemas.openxmlformats.org/officeDocument/2006/relationships/image" Target="../media/image19.png"/><Relationship Id="rId2" Type="http://schemas.openxmlformats.org/officeDocument/2006/relationships/oleObject" Target="../embeddings/oleObject44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wmf"/><Relationship Id="rId4" Type="http://schemas.openxmlformats.org/officeDocument/2006/relationships/oleObject" Target="../embeddings/oleObject45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9.bin"/><Relationship Id="rId18" Type="http://schemas.openxmlformats.org/officeDocument/2006/relationships/oleObject" Target="../embeddings/oleObject14.bin"/><Relationship Id="rId26" Type="http://schemas.openxmlformats.org/officeDocument/2006/relationships/oleObject" Target="../embeddings/oleObject22.bin"/><Relationship Id="rId39" Type="http://schemas.openxmlformats.org/officeDocument/2006/relationships/oleObject" Target="../embeddings/oleObject35.bin"/><Relationship Id="rId21" Type="http://schemas.openxmlformats.org/officeDocument/2006/relationships/oleObject" Target="../embeddings/oleObject17.bin"/><Relationship Id="rId34" Type="http://schemas.openxmlformats.org/officeDocument/2006/relationships/oleObject" Target="../embeddings/oleObject30.bin"/><Relationship Id="rId42" Type="http://schemas.openxmlformats.org/officeDocument/2006/relationships/oleObject" Target="../embeddings/oleObject38.bin"/><Relationship Id="rId7" Type="http://schemas.openxmlformats.org/officeDocument/2006/relationships/oleObject" Target="../embeddings/oleObject3.bin"/><Relationship Id="rId2" Type="http://schemas.openxmlformats.org/officeDocument/2006/relationships/image" Target="../media/image4.png"/><Relationship Id="rId16" Type="http://schemas.openxmlformats.org/officeDocument/2006/relationships/oleObject" Target="../embeddings/oleObject12.bin"/><Relationship Id="rId20" Type="http://schemas.openxmlformats.org/officeDocument/2006/relationships/oleObject" Target="../embeddings/oleObject16.bin"/><Relationship Id="rId29" Type="http://schemas.openxmlformats.org/officeDocument/2006/relationships/oleObject" Target="../embeddings/oleObject25.bin"/><Relationship Id="rId41" Type="http://schemas.openxmlformats.org/officeDocument/2006/relationships/oleObject" Target="../embeddings/oleObject37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7.bin"/><Relationship Id="rId24" Type="http://schemas.openxmlformats.org/officeDocument/2006/relationships/oleObject" Target="../embeddings/oleObject20.bin"/><Relationship Id="rId32" Type="http://schemas.openxmlformats.org/officeDocument/2006/relationships/oleObject" Target="../embeddings/oleObject28.bin"/><Relationship Id="rId37" Type="http://schemas.openxmlformats.org/officeDocument/2006/relationships/oleObject" Target="../embeddings/oleObject33.bin"/><Relationship Id="rId40" Type="http://schemas.openxmlformats.org/officeDocument/2006/relationships/oleObject" Target="../embeddings/oleObject36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11.bin"/><Relationship Id="rId23" Type="http://schemas.openxmlformats.org/officeDocument/2006/relationships/oleObject" Target="../embeddings/oleObject19.bin"/><Relationship Id="rId28" Type="http://schemas.openxmlformats.org/officeDocument/2006/relationships/oleObject" Target="../embeddings/oleObject24.bin"/><Relationship Id="rId36" Type="http://schemas.openxmlformats.org/officeDocument/2006/relationships/oleObject" Target="../embeddings/oleObject32.bin"/><Relationship Id="rId10" Type="http://schemas.openxmlformats.org/officeDocument/2006/relationships/oleObject" Target="../embeddings/oleObject6.bin"/><Relationship Id="rId19" Type="http://schemas.openxmlformats.org/officeDocument/2006/relationships/oleObject" Target="../embeddings/oleObject15.bin"/><Relationship Id="rId31" Type="http://schemas.openxmlformats.org/officeDocument/2006/relationships/oleObject" Target="../embeddings/oleObject27.bin"/><Relationship Id="rId44" Type="http://schemas.openxmlformats.org/officeDocument/2006/relationships/oleObject" Target="../embeddings/oleObject40.bin"/><Relationship Id="rId4" Type="http://schemas.openxmlformats.org/officeDocument/2006/relationships/image" Target="../media/image5.wmf"/><Relationship Id="rId9" Type="http://schemas.openxmlformats.org/officeDocument/2006/relationships/oleObject" Target="../embeddings/oleObject5.bin"/><Relationship Id="rId14" Type="http://schemas.openxmlformats.org/officeDocument/2006/relationships/oleObject" Target="../embeddings/oleObject10.bin"/><Relationship Id="rId22" Type="http://schemas.openxmlformats.org/officeDocument/2006/relationships/oleObject" Target="../embeddings/oleObject18.bin"/><Relationship Id="rId27" Type="http://schemas.openxmlformats.org/officeDocument/2006/relationships/oleObject" Target="../embeddings/oleObject23.bin"/><Relationship Id="rId30" Type="http://schemas.openxmlformats.org/officeDocument/2006/relationships/oleObject" Target="../embeddings/oleObject26.bin"/><Relationship Id="rId35" Type="http://schemas.openxmlformats.org/officeDocument/2006/relationships/oleObject" Target="../embeddings/oleObject31.bin"/><Relationship Id="rId43" Type="http://schemas.openxmlformats.org/officeDocument/2006/relationships/oleObject" Target="../embeddings/oleObject39.bin"/><Relationship Id="rId8" Type="http://schemas.openxmlformats.org/officeDocument/2006/relationships/oleObject" Target="../embeddings/oleObject4.bin"/><Relationship Id="rId3" Type="http://schemas.openxmlformats.org/officeDocument/2006/relationships/oleObject" Target="../embeddings/oleObject1.bin"/><Relationship Id="rId12" Type="http://schemas.openxmlformats.org/officeDocument/2006/relationships/oleObject" Target="../embeddings/oleObject8.bin"/><Relationship Id="rId17" Type="http://schemas.openxmlformats.org/officeDocument/2006/relationships/oleObject" Target="../embeddings/oleObject13.bin"/><Relationship Id="rId25" Type="http://schemas.openxmlformats.org/officeDocument/2006/relationships/oleObject" Target="../embeddings/oleObject21.bin"/><Relationship Id="rId33" Type="http://schemas.openxmlformats.org/officeDocument/2006/relationships/oleObject" Target="../embeddings/oleObject29.bin"/><Relationship Id="rId38" Type="http://schemas.openxmlformats.org/officeDocument/2006/relationships/oleObject" Target="../embeddings/oleObject34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9.wmf"/><Relationship Id="rId2" Type="http://schemas.openxmlformats.org/officeDocument/2006/relationships/oleObject" Target="../embeddings/oleObject4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43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42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A922FE2A-A6E1-91DB-EC07-5CACAA5CDF7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Stat 301 – Day 20</a:t>
            </a:r>
          </a:p>
        </p:txBody>
      </p:sp>
      <p:sp>
        <p:nvSpPr>
          <p:cNvPr id="5123" name="Subtitle 2">
            <a:extLst>
              <a:ext uri="{FF2B5EF4-FFF2-40B4-BE49-F238E27FC236}">
                <a16:creationId xmlns:a16="http://schemas.microsoft.com/office/drawing/2014/main" id="{DED35E8E-207C-D76C-A89E-2372A39C9FD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76413" y="2424113"/>
            <a:ext cx="6553200" cy="1752600"/>
          </a:xfrm>
        </p:spPr>
        <p:txBody>
          <a:bodyPr/>
          <a:lstStyle/>
          <a:p>
            <a:pPr eaLnBrk="1" hangingPunct="1"/>
            <a:r>
              <a:rPr lang="en-US" altLang="en-US" dirty="0"/>
              <a:t>Inference for one quantitative variable</a:t>
            </a:r>
          </a:p>
        </p:txBody>
      </p:sp>
      <p:pic>
        <p:nvPicPr>
          <p:cNvPr id="5124" name="Picture 5" descr="xkcd: Boyfriend">
            <a:extLst>
              <a:ext uri="{FF2B5EF4-FFF2-40B4-BE49-F238E27FC236}">
                <a16:creationId xmlns:a16="http://schemas.microsoft.com/office/drawing/2014/main" id="{2BD533AC-934F-D643-E6D8-10656E36E3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550" y="4305300"/>
            <a:ext cx="69469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E30FC-ECC0-B749-54BA-76BF2DE3F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76E621-719B-DA70-BB75-494AA9D5C6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6F79B85-D5D5-CF21-3559-AE12D9ABCA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92624"/>
            <a:ext cx="9144000" cy="5672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4429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CAA84A02-7DB7-E1CF-5AFA-964B932A0D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Confidence interval for </a:t>
            </a:r>
            <a:r>
              <a:rPr lang="en-US" altLang="en-US" dirty="0">
                <a:latin typeface="Symbol" panose="05050102010706020507" pitchFamily="18" charset="2"/>
              </a:rPr>
              <a:t>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FC82B-5376-9DDE-0021-BBA339B7161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95% confidence roughly:</a:t>
            </a:r>
          </a:p>
          <a:p>
            <a:endParaRPr lang="en-US" altLang="en-US"/>
          </a:p>
          <a:p>
            <a:r>
              <a:rPr lang="en-US" altLang="en-US"/>
              <a:t>More formally:  </a:t>
            </a:r>
          </a:p>
          <a:p>
            <a:pPr lvl="1"/>
            <a:r>
              <a:rPr lang="en-US" altLang="en-US" i="1"/>
              <a:t>t</a:t>
            </a:r>
            <a:r>
              <a:rPr lang="en-US" altLang="en-US"/>
              <a:t>* depends on confidence level and degrees of freedom </a:t>
            </a:r>
          </a:p>
          <a:p>
            <a:pPr lvl="1"/>
            <a:r>
              <a:rPr lang="en-US" altLang="en-US" i="1"/>
              <a:t>t* &gt; z* </a:t>
            </a:r>
            <a:r>
              <a:rPr lang="en-US" altLang="en-US"/>
              <a:t> but approaches </a:t>
            </a:r>
            <a:r>
              <a:rPr lang="en-US" altLang="en-US" i="1"/>
              <a:t>z</a:t>
            </a:r>
            <a:r>
              <a:rPr lang="en-US" altLang="en-US"/>
              <a:t>* as </a:t>
            </a:r>
            <a:r>
              <a:rPr lang="en-US" altLang="en-US" i="1"/>
              <a:t>n</a:t>
            </a:r>
            <a:r>
              <a:rPr lang="en-US" altLang="en-US"/>
              <a:t> increases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47F3BB22-948F-5B2F-6230-F921676D919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57800" y="1600200"/>
          <a:ext cx="22098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36600" imgH="228600" progId="Equation.3">
                  <p:embed/>
                </p:oleObj>
              </mc:Choice>
              <mc:Fallback>
                <p:oleObj name="Equation" r:id="rId2" imgW="736600" imgH="228600" progId="Equation.3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47F3BB22-948F-5B2F-6230-F921676D919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1600200"/>
                        <a:ext cx="22098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C6C40EB0-E463-C16C-DDE6-A143B6EF324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4107906"/>
              </p:ext>
            </p:extLst>
          </p:nvPr>
        </p:nvGraphicFramePr>
        <p:xfrm>
          <a:off x="3248354" y="2654300"/>
          <a:ext cx="25527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50900" imgH="228600" progId="Equation.3">
                  <p:embed/>
                </p:oleObj>
              </mc:Choice>
              <mc:Fallback>
                <p:oleObj name="Equation" r:id="rId4" imgW="850900" imgH="228600" progId="Equation.3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C6C40EB0-E463-C16C-DDE6-A143B6EF324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8354" y="2654300"/>
                        <a:ext cx="25527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39026B31-4D8A-B683-E6FB-00102E24818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5800" y="4876800"/>
            <a:ext cx="4457700" cy="8667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FDC5DC1-DDEE-435B-5BB2-CBC0916F521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2000" y="1129923"/>
            <a:ext cx="6896100" cy="44862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0895E-9725-3E10-2F47-6E7545301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One sample </a:t>
            </a:r>
            <a:r>
              <a:rPr lang="en-US" altLang="en-US" i="1" dirty="0"/>
              <a:t>t</a:t>
            </a:r>
            <a:r>
              <a:rPr lang="en-US" altLang="en-US" dirty="0"/>
              <a:t>-interval for </a:t>
            </a:r>
            <a:r>
              <a:rPr lang="en-US" altLang="en-US" dirty="0">
                <a:latin typeface="Symbol" panose="05050102010706020507" pitchFamily="18" charset="2"/>
              </a:rPr>
              <a:t>m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71F6490-BCA3-E3D9-CA89-47F975CCAE8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(y) I’m 95% confident that in the population of healthy adults, the average body temperature is between 98.1 degrees and 98.4 degrees</a:t>
                </a:r>
              </a:p>
              <a:p>
                <a:pPr lvl="1"/>
                <a:r>
                  <a:rPr lang="en-US" dirty="0"/>
                  <a:t>Roughly 95% of confidence intervals constructed this way (using </a:t>
                </a:r>
                <a:r>
                  <a:rPr lang="en-US" i="1" dirty="0"/>
                  <a:t>s</a:t>
                </a:r>
                <a:r>
                  <a:rPr lang="en-US" dirty="0"/>
                  <a:t> in place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en-US" dirty="0"/>
                  <a:t>) will succeed in capturing the actual value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endParaRPr lang="en-US" dirty="0"/>
              </a:p>
              <a:p>
                <a:pPr lvl="1"/>
                <a:r>
                  <a:rPr lang="en-US" altLang="en-US" dirty="0"/>
                  <a:t>BTW: Jan 2020 </a:t>
                </a:r>
                <a:r>
                  <a:rPr lang="en-US" altLang="en-US" i="1" dirty="0"/>
                  <a:t>Scientific American</a:t>
                </a:r>
                <a:r>
                  <a:rPr lang="en-US" altLang="en-US" dirty="0"/>
                  <a:t>: 97.5 </a:t>
                </a:r>
                <a:r>
                  <a:rPr lang="en-US" altLang="en-US" baseline="30000" dirty="0"/>
                  <a:t>0</a:t>
                </a:r>
                <a:r>
                  <a:rPr lang="en-US" altLang="en-US" dirty="0"/>
                  <a:t>F</a:t>
                </a:r>
                <a:endParaRPr lang="en-US" dirty="0"/>
              </a:p>
              <a:p>
                <a:r>
                  <a:rPr lang="en-US" dirty="0"/>
                  <a:t>Would you consider this </a:t>
                </a:r>
                <a:r>
                  <a:rPr lang="en-US" i="1" dirty="0"/>
                  <a:t>practically significant</a:t>
                </a:r>
                <a:r>
                  <a:rPr lang="en-US" dirty="0"/>
                  <a:t> vs. 98.6?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71F6490-BCA3-E3D9-CA89-47F975CCAE8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93" t="-1750" r="-2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7744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5">
            <a:extLst>
              <a:ext uri="{FF2B5EF4-FFF2-40B4-BE49-F238E27FC236}">
                <a16:creationId xmlns:a16="http://schemas.microsoft.com/office/drawing/2014/main" id="{85073962-A06C-A35F-AD13-87A9685CF802}"/>
              </a:ext>
            </a:extLst>
          </p:cNvPr>
          <p:cNvSpPr>
            <a:spLocks noGrp="1" noChangeArrowheads="1"/>
          </p:cNvSpPr>
          <p:nvPr>
            <p:ph sz="quarter" idx="4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195" name="Title 5">
            <a:extLst>
              <a:ext uri="{FF2B5EF4-FFF2-40B4-BE49-F238E27FC236}">
                <a16:creationId xmlns:a16="http://schemas.microsoft.com/office/drawing/2014/main" id="{78058592-3362-E3A4-900E-4DCAB8FA9F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Technology – Raw data</a:t>
            </a:r>
          </a:p>
        </p:txBody>
      </p:sp>
      <p:sp>
        <p:nvSpPr>
          <p:cNvPr id="8196" name="Text Placeholder 6">
            <a:extLst>
              <a:ext uri="{FF2B5EF4-FFF2-40B4-BE49-F238E27FC236}">
                <a16:creationId xmlns:a16="http://schemas.microsoft.com/office/drawing/2014/main" id="{96E56A37-8455-5294-4D00-13E942C9BE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br>
              <a:rPr lang="en-US" altLang="en-US"/>
            </a:br>
            <a:r>
              <a:rPr lang="en-US" altLang="en-US"/>
              <a:t>R</a:t>
            </a:r>
          </a:p>
        </p:txBody>
      </p:sp>
      <p:sp>
        <p:nvSpPr>
          <p:cNvPr id="8197" name="Text Placeholder 7">
            <a:extLst>
              <a:ext uri="{FF2B5EF4-FFF2-40B4-BE49-F238E27FC236}">
                <a16:creationId xmlns:a16="http://schemas.microsoft.com/office/drawing/2014/main" id="{72576E87-9BE6-F26B-45C5-5631E177BD3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altLang="en-US"/>
              <a:t>JMP</a:t>
            </a:r>
          </a:p>
        </p:txBody>
      </p:sp>
      <p:pic>
        <p:nvPicPr>
          <p:cNvPr id="8198" name="Picture 2">
            <a:extLst>
              <a:ext uri="{FF2B5EF4-FFF2-40B4-BE49-F238E27FC236}">
                <a16:creationId xmlns:a16="http://schemas.microsoft.com/office/drawing/2014/main" id="{89EDD215-1B12-3DD2-BD1F-64E9169E87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2266950"/>
            <a:ext cx="48006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4">
            <a:extLst>
              <a:ext uri="{FF2B5EF4-FFF2-40B4-BE49-F238E27FC236}">
                <a16:creationId xmlns:a16="http://schemas.microsoft.com/office/drawing/2014/main" id="{A0794FDB-FC92-8C2E-82D9-8505828339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7963" y="2174875"/>
            <a:ext cx="1924050" cy="270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0" name="Content Placeholder 6">
            <a:extLst>
              <a:ext uri="{FF2B5EF4-FFF2-40B4-BE49-F238E27FC236}">
                <a16:creationId xmlns:a16="http://schemas.microsoft.com/office/drawing/2014/main" id="{691F9284-FD21-BAD1-05FC-78F81C8AE370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304800" y="2174875"/>
            <a:ext cx="8305800" cy="3951288"/>
          </a:xfrm>
        </p:spPr>
        <p:txBody>
          <a:bodyPr/>
          <a:lstStyle/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Warning, often if use a one-sided alternative will give you a one-sided confidence interval (run twice instead)</a:t>
            </a:r>
          </a:p>
        </p:txBody>
      </p:sp>
      <p:pic>
        <p:nvPicPr>
          <p:cNvPr id="8201" name="Picture 8">
            <a:extLst>
              <a:ext uri="{FF2B5EF4-FFF2-40B4-BE49-F238E27FC236}">
                <a16:creationId xmlns:a16="http://schemas.microsoft.com/office/drawing/2014/main" id="{3D771C33-F8FC-8F5D-A242-FCB15058ED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213" y="2925763"/>
            <a:ext cx="160020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9E1474B-C681-6A00-5A64-EE756584BA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1800" y="4373051"/>
            <a:ext cx="3257550" cy="4953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53673AC3-9263-0D3F-90AA-3181A5CE16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Validity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94EB5F-39AE-FA65-68D1-02FE893A08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When is it ok to use this </a:t>
            </a:r>
            <a:r>
              <a:rPr lang="en-US" i="1" dirty="0"/>
              <a:t>t</a:t>
            </a:r>
            <a:r>
              <a:rPr lang="en-US" dirty="0"/>
              <a:t> procedure?</a:t>
            </a:r>
          </a:p>
          <a:p>
            <a:pPr lvl="1">
              <a:defRPr/>
            </a:pPr>
            <a:r>
              <a:rPr lang="en-US" dirty="0"/>
              <a:t>p-value and confidence level should be accurate if</a:t>
            </a:r>
          </a:p>
          <a:p>
            <a:pPr lvl="2">
              <a:defRPr/>
            </a:pPr>
            <a:r>
              <a:rPr lang="en-US" dirty="0"/>
              <a:t>Population distribution is normally distributed (look at sample)</a:t>
            </a:r>
          </a:p>
          <a:p>
            <a:pPr lvl="3">
              <a:defRPr/>
            </a:pPr>
            <a:r>
              <a:rPr lang="en-US" dirty="0"/>
              <a:t>Context</a:t>
            </a:r>
          </a:p>
          <a:p>
            <a:pPr lvl="3">
              <a:defRPr/>
            </a:pPr>
            <a:r>
              <a:rPr lang="en-US" dirty="0"/>
              <a:t>Historical evidence</a:t>
            </a:r>
          </a:p>
          <a:p>
            <a:pPr marL="671512" lvl="2" indent="0">
              <a:buFont typeface="Wingdings" panose="05000000000000000000" pitchFamily="2" charset="2"/>
              <a:buNone/>
              <a:defRPr/>
            </a:pPr>
            <a:r>
              <a:rPr lang="en-US" dirty="0"/>
              <a:t>OR</a:t>
            </a:r>
          </a:p>
          <a:p>
            <a:pPr lvl="2">
              <a:defRPr/>
            </a:pPr>
            <a:r>
              <a:rPr lang="en-US" dirty="0"/>
              <a:t>Sample size is “large” (e.g., at least 30 if sample doesn’t look too crazy)</a:t>
            </a:r>
          </a:p>
        </p:txBody>
      </p:sp>
    </p:spTree>
    <p:extLst>
      <p:ext uri="{BB962C8B-B14F-4D97-AF65-F5344CB8AC3E}">
        <p14:creationId xmlns:p14="http://schemas.microsoft.com/office/powerpoint/2010/main" val="47241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5B8E7-1F4D-FF10-9FB8-4C4821972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Investigation 2.6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28A3A8-036D-A54E-19AA-D2D582ADE1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0320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50383F78-15D5-E955-13D6-104CCC5A63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Investigation 2.6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5A54BBE4-9A6F-EB7B-D929-BB7FF48E20F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Can I say “a healthy person’s body temperature is between 98.12 and 98.38 </a:t>
            </a:r>
            <a:r>
              <a:rPr lang="en-US" altLang="en-US" baseline="30000"/>
              <a:t>0</a:t>
            </a:r>
            <a:r>
              <a:rPr lang="en-US" altLang="en-US"/>
              <a:t>F 95% of the time”?</a:t>
            </a:r>
          </a:p>
          <a:p>
            <a:r>
              <a:rPr lang="en-US" altLang="en-US"/>
              <a:t>How many of the people in the sample have a body temperature within this confidence? interval?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3413F1F-B842-4D17-5A1E-66DCEF8859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4419600"/>
            <a:ext cx="17811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15/130 </a:t>
            </a:r>
            <a:r>
              <a:rPr lang="en-US" altLang="en-US">
                <a:sym typeface="Symbol" panose="05050102010706020507" pitchFamily="18" charset="2"/>
              </a:rPr>
              <a:t> 11.5%</a:t>
            </a:r>
            <a:endParaRPr lang="en-US" alt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435C364-5F2E-1269-2A4A-792B332898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680"/>
          <a:stretch>
            <a:fillRect/>
          </a:stretch>
        </p:blipFill>
        <p:spPr bwMode="auto">
          <a:xfrm>
            <a:off x="236538" y="4073525"/>
            <a:ext cx="3962400" cy="233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0A71228-8F49-B04D-A038-CFF161AEF6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155"/>
          <a:stretch>
            <a:fillRect/>
          </a:stretch>
        </p:blipFill>
        <p:spPr bwMode="auto">
          <a:xfrm>
            <a:off x="228600" y="6407150"/>
            <a:ext cx="39624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9" name="Picture 13">
            <a:extLst>
              <a:ext uri="{FF2B5EF4-FFF2-40B4-BE49-F238E27FC236}">
                <a16:creationId xmlns:a16="http://schemas.microsoft.com/office/drawing/2014/main" id="{C74CCE5B-B5E0-73EC-9E3A-15D3792C6F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342900"/>
            <a:ext cx="160020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7AC4916-6BE1-F7E2-BDCE-B5915E36A8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513" y="4964113"/>
            <a:ext cx="455295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C1040414-2F15-6E19-B989-7D45127073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Empirical Rule/Normal distribution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365B79A4-0AB3-4759-DE77-354D17F7CEB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But 95% of observations should be within 2 SD of </a:t>
            </a:r>
            <a:r>
              <a:rPr lang="en-US" altLang="en-US">
                <a:latin typeface="Symbol" panose="05050102010706020507" pitchFamily="18" charset="2"/>
              </a:rPr>
              <a:t>m</a:t>
            </a:r>
            <a:r>
              <a:rPr lang="en-US" altLang="en-US"/>
              <a:t>?</a:t>
            </a:r>
          </a:p>
          <a:p>
            <a:pPr lvl="1"/>
            <a:r>
              <a:rPr lang="en-US" altLang="en-US"/>
              <a:t>SD(individual temperature) </a:t>
            </a:r>
            <a:r>
              <a:rPr lang="en-US" altLang="en-US">
                <a:sym typeface="Symbol" panose="05050102010706020507" pitchFamily="18" charset="2"/>
              </a:rPr>
              <a:t> 0.733 </a:t>
            </a:r>
            <a:endParaRPr lang="en-US" altLang="en-US"/>
          </a:p>
        </p:txBody>
      </p:sp>
      <p:sp>
        <p:nvSpPr>
          <p:cNvPr id="14340" name="TextBox 5">
            <a:extLst>
              <a:ext uri="{FF2B5EF4-FFF2-40B4-BE49-F238E27FC236}">
                <a16:creationId xmlns:a16="http://schemas.microsoft.com/office/drawing/2014/main" id="{9AA89262-6208-9128-F57C-33D4A7C3B2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7375" y="3883025"/>
            <a:ext cx="44418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So 95% of </a:t>
            </a:r>
            <a:r>
              <a:rPr lang="en-US" altLang="en-US" i="1" dirty="0"/>
              <a:t>individual temperatures</a:t>
            </a:r>
            <a:r>
              <a:rPr lang="en-US" altLang="en-US" dirty="0"/>
              <a:t> should</a:t>
            </a:r>
          </a:p>
          <a:p>
            <a:r>
              <a:rPr lang="en-US" altLang="en-US" dirty="0"/>
              <a:t>be within roughly </a:t>
            </a:r>
            <a:r>
              <a:rPr lang="en-US" altLang="en-US" dirty="0">
                <a:solidFill>
                  <a:srgbClr val="0070C0"/>
                </a:solidFill>
              </a:rPr>
              <a:t>98.249</a:t>
            </a:r>
            <a:r>
              <a:rPr lang="en-US" altLang="en-US" dirty="0"/>
              <a:t> </a:t>
            </a:r>
            <a:r>
              <a:rPr lang="en-US" altLang="en-US" u="sng" dirty="0"/>
              <a:t>+</a:t>
            </a:r>
            <a:r>
              <a:rPr lang="en-US" altLang="en-US" dirty="0"/>
              <a:t> 2(.733)</a:t>
            </a:r>
          </a:p>
          <a:p>
            <a:r>
              <a:rPr lang="en-US" altLang="en-US" dirty="0"/>
              <a:t>= (96.78, 99.715)?</a:t>
            </a:r>
          </a:p>
        </p:txBody>
      </p:sp>
      <p:sp>
        <p:nvSpPr>
          <p:cNvPr id="11" name="TextBox 5">
            <a:extLst>
              <a:ext uri="{FF2B5EF4-FFF2-40B4-BE49-F238E27FC236}">
                <a16:creationId xmlns:a16="http://schemas.microsoft.com/office/drawing/2014/main" id="{D9993995-B1AA-6955-96C7-96B3101E7B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1175" y="4989513"/>
            <a:ext cx="4673074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So 95% of </a:t>
            </a:r>
            <a:r>
              <a:rPr lang="en-US" altLang="en-US" i="1" dirty="0"/>
              <a:t>individual temperatures</a:t>
            </a:r>
            <a:r>
              <a:rPr lang="en-US" altLang="en-US" dirty="0"/>
              <a:t> should</a:t>
            </a:r>
          </a:p>
          <a:p>
            <a:r>
              <a:rPr lang="en-US" altLang="en-US" dirty="0"/>
              <a:t>be within roughly </a:t>
            </a:r>
            <a:r>
              <a:rPr lang="en-US" altLang="en-US" dirty="0">
                <a:solidFill>
                  <a:srgbClr val="0070C0"/>
                </a:solidFill>
              </a:rPr>
              <a:t>98.249 </a:t>
            </a:r>
            <a:r>
              <a:rPr lang="en-US" altLang="en-US" u="sng" dirty="0">
                <a:solidFill>
                  <a:srgbClr val="0070C0"/>
                </a:solidFill>
              </a:rPr>
              <a:t>+</a:t>
            </a:r>
            <a:r>
              <a:rPr lang="en-US" altLang="en-US" dirty="0">
                <a:solidFill>
                  <a:srgbClr val="0070C0"/>
                </a:solidFill>
              </a:rPr>
              <a:t> 2(.064)</a:t>
            </a:r>
            <a:r>
              <a:rPr lang="en-US" altLang="en-US" dirty="0"/>
              <a:t> </a:t>
            </a:r>
            <a:r>
              <a:rPr lang="en-US" altLang="en-US" u="sng" dirty="0"/>
              <a:t>+</a:t>
            </a:r>
            <a:r>
              <a:rPr lang="en-US" altLang="en-US" dirty="0"/>
              <a:t> 2(.733)</a:t>
            </a:r>
          </a:p>
          <a:p>
            <a:r>
              <a:rPr lang="en-US" altLang="en-US" dirty="0"/>
              <a:t>= (96.66, 99.84)?</a:t>
            </a:r>
          </a:p>
        </p:txBody>
      </p:sp>
      <p:pic>
        <p:nvPicPr>
          <p:cNvPr id="14342" name="Picture 3">
            <a:extLst>
              <a:ext uri="{FF2B5EF4-FFF2-40B4-BE49-F238E27FC236}">
                <a16:creationId xmlns:a16="http://schemas.microsoft.com/office/drawing/2014/main" id="{688CEA28-C62C-51BC-7058-3D2FF5D13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3349625"/>
            <a:ext cx="3343275" cy="291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5">
            <a:extLst>
              <a:ext uri="{FF2B5EF4-FFF2-40B4-BE49-F238E27FC236}">
                <a16:creationId xmlns:a16="http://schemas.microsoft.com/office/drawing/2014/main" id="{F689CE40-9BA6-94F5-50E1-8C701B5A35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375" y="3349625"/>
            <a:ext cx="175260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251FE748-91D1-EC50-965F-EA908D733F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Inv 2.6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F1C83E-28D9-AA5F-F1B9-3E90816EA3B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>
            <a:blip r:embed="rId2"/>
            <a:stretch>
              <a:fillRect l="-593" t="-1750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B83F7C47-BB96-B7B9-F90C-29C653EE1C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Prediction interval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60D55-8B8B-8FDC-7CB6-C4CA797FFE7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/>
          </a:p>
          <a:p>
            <a:r>
              <a:rPr lang="en-US" altLang="en-US" dirty="0"/>
              <a:t>98.249 </a:t>
            </a:r>
            <a:r>
              <a:rPr lang="en-US" altLang="en-US" u="sng" dirty="0"/>
              <a:t>+</a:t>
            </a:r>
            <a:r>
              <a:rPr lang="en-US" altLang="en-US" dirty="0"/>
              <a:t> 1.979 (.733) sqrt(1+ 1/130)</a:t>
            </a:r>
          </a:p>
          <a:p>
            <a:r>
              <a:rPr lang="en-US" altLang="en-US" dirty="0"/>
              <a:t>98.249 </a:t>
            </a:r>
            <a:r>
              <a:rPr lang="en-US" altLang="en-US" u="sng" dirty="0"/>
              <a:t>+</a:t>
            </a:r>
            <a:r>
              <a:rPr lang="en-US" altLang="en-US" dirty="0"/>
              <a:t> 1.456 = (96.79, 99.71)</a:t>
            </a:r>
          </a:p>
          <a:p>
            <a:pPr lvl="1"/>
            <a:r>
              <a:rPr lang="en-US" altLang="en-US" dirty="0"/>
              <a:t>Accounts for both the sample to sample variability and the person to person variability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B2B81A-74D2-15F7-69A1-9561C60C1B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071938"/>
            <a:ext cx="4868863" cy="278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5">
            <a:extLst>
              <a:ext uri="{FF2B5EF4-FFF2-40B4-BE49-F238E27FC236}">
                <a16:creationId xmlns:a16="http://schemas.microsoft.com/office/drawing/2014/main" id="{AD30CD2C-14F3-8215-807C-88AB9FEBFA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325" y="1087438"/>
            <a:ext cx="8439150" cy="69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65E275DA-C5D7-5FBF-0767-C1D9A9EE8D71}"/>
              </a:ext>
            </a:extLst>
          </p:cNvPr>
          <p:cNvSpPr/>
          <p:nvPr/>
        </p:nvSpPr>
        <p:spPr>
          <a:xfrm>
            <a:off x="2590800" y="1087438"/>
            <a:ext cx="304800" cy="69373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694B800-182E-27E4-D29C-3FF997F56242}"/>
              </a:ext>
            </a:extLst>
          </p:cNvPr>
          <p:cNvSpPr/>
          <p:nvPr/>
        </p:nvSpPr>
        <p:spPr>
          <a:xfrm>
            <a:off x="3124200" y="1066800"/>
            <a:ext cx="914400" cy="6937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3575171-C967-8FD7-A2D6-DB6C0F852F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1275" y="315913"/>
            <a:ext cx="2409825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5F869-7D9A-EBED-E80D-7B83BCC19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B547C5-E0FF-E821-1602-CCA68FAB64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2FEA1E-F7B8-FC3C-8A3A-07E567AAA3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752600"/>
            <a:ext cx="7696200" cy="4067812"/>
          </a:xfrm>
          <a:prstGeom prst="rect">
            <a:avLst/>
          </a:prstGeom>
        </p:spPr>
      </p:pic>
      <p:pic>
        <p:nvPicPr>
          <p:cNvPr id="6" name="Picture 5" descr="xkcd: Boyfriend">
            <a:extLst>
              <a:ext uri="{FF2B5EF4-FFF2-40B4-BE49-F238E27FC236}">
                <a16:creationId xmlns:a16="http://schemas.microsoft.com/office/drawing/2014/main" id="{7D566A6C-E5FB-549C-B0EB-9FA3E50C5A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82281"/>
            <a:ext cx="5302250" cy="1570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76327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2791029B-23AD-50B2-7A81-AC7DC62AA5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When have raw data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278EB2AE-882E-9705-F6A6-0DDB529B6F6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565275"/>
            <a:ext cx="8229600" cy="4530725"/>
          </a:xfrm>
        </p:spPr>
        <p:txBody>
          <a:bodyPr/>
          <a:lstStyle/>
          <a:p>
            <a:r>
              <a:rPr lang="en-US" altLang="en-US" dirty="0"/>
              <a:t>R?</a:t>
            </a:r>
          </a:p>
          <a:p>
            <a:pPr marL="344487" lvl="1" indent="0">
              <a:buNone/>
            </a:pPr>
            <a:endParaRPr lang="en-US" altLang="en-US" dirty="0">
              <a:solidFill>
                <a:srgbClr val="FF0000"/>
              </a:solidFill>
            </a:endParaRPr>
          </a:p>
          <a:p>
            <a:endParaRPr lang="en-US" altLang="en-US" dirty="0">
              <a:solidFill>
                <a:srgbClr val="FF0000"/>
              </a:solidFill>
            </a:endParaRPr>
          </a:p>
          <a:p>
            <a:r>
              <a:rPr lang="en-US" altLang="en-US" dirty="0">
                <a:solidFill>
                  <a:srgbClr val="FF0000"/>
                </a:solidFill>
              </a:rPr>
              <a:t>Caution: </a:t>
            </a:r>
            <a:r>
              <a:rPr lang="en-US" altLang="en-US" dirty="0"/>
              <a:t>Must believe population distribution is normally distributed</a:t>
            </a:r>
            <a:endParaRPr lang="en-US" altLang="en-US" dirty="0">
              <a:solidFill>
                <a:srgbClr val="FF000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774E394-8878-D2FD-F265-F4A0FE09CE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133600"/>
            <a:ext cx="7324725" cy="504825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8DEDF-E324-88EE-0B55-376F040C0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next?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8CEFC-748A-D408-C96D-41C9000026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Comparing two groups</a:t>
            </a:r>
          </a:p>
          <a:p>
            <a:r>
              <a:rPr lang="en-US" dirty="0"/>
              <a:t>Recall the teen hearing loss analysis</a:t>
            </a:r>
          </a:p>
          <a:p>
            <a:pPr lvl="1"/>
            <a:r>
              <a:rPr lang="en-US" dirty="0"/>
              <a:t>333 of 1771 teens in 2005-6 had some hearing loss</a:t>
            </a:r>
          </a:p>
          <a:p>
            <a:pPr lvl="1"/>
            <a:r>
              <a:rPr lang="en-US" dirty="0"/>
              <a:t>480 of 2928 teens in 1988-1994 had some hearing loss</a:t>
            </a:r>
          </a:p>
          <a:p>
            <a:pPr lvl="1"/>
            <a:r>
              <a:rPr lang="en-US" dirty="0"/>
              <a:t>Is hearing loss among teens becoming much more prevalent with the increase use of ear buds?</a:t>
            </a:r>
          </a:p>
        </p:txBody>
      </p:sp>
    </p:spTree>
    <p:extLst>
      <p:ext uri="{BB962C8B-B14F-4D97-AF65-F5344CB8AC3E}">
        <p14:creationId xmlns:p14="http://schemas.microsoft.com/office/powerpoint/2010/main" val="10225057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6E4164B5-552B-DAA0-8C80-B01D14DA56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Investigation 3.1 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FD0066AF-F8E8-A998-5160-878A44B767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19460" name="Picture 4">
            <a:extLst>
              <a:ext uri="{FF2B5EF4-FFF2-40B4-BE49-F238E27FC236}">
                <a16:creationId xmlns:a16="http://schemas.microsoft.com/office/drawing/2014/main" id="{0F6AF3EF-0AC1-61DA-D5D7-A1EAA63564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219200"/>
            <a:ext cx="6257925" cy="5122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4C5E8-3C43-F9CB-9EFC-C207FAEA1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compare two groups on a categorical variable?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E4FF1A-D2B9-B9BC-16FF-FA932BE673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Graphs: bar graphs, segmented bar graphs, mosaic plots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C5E5B8B-5453-B08A-85B6-6535E4D555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7825" y="2895600"/>
            <a:ext cx="5286375" cy="31623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9F25AF2-FCC2-E1E2-D1EF-474A6288E0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2895600"/>
            <a:ext cx="5295900" cy="31242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E9FBDDB-28FF-0DD8-C1AD-5AD6BF4562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7800" y="2752725"/>
            <a:ext cx="5210175" cy="326707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ADE7EA4-E570-91CF-7804-33C8814FC2E4}"/>
              </a:ext>
            </a:extLst>
          </p:cNvPr>
          <p:cNvSpPr txBox="1"/>
          <p:nvPr/>
        </p:nvSpPr>
        <p:spPr>
          <a:xfrm>
            <a:off x="6934200" y="5562600"/>
            <a:ext cx="2108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 “Two-way table”</a:t>
            </a:r>
            <a:endParaRPr lang="en-US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A864D4D-DC51-EF93-2DAA-47BBDF65551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19200" y="2600325"/>
            <a:ext cx="5829300" cy="341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082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5AD7E-E69E-3EB5-ECD5-92605C928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Preview Investigation 3.3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FE66A8-C32B-5DDC-28AA-B558CBF141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Does writing in cursive on the SAT exam increase your score?</a:t>
            </a:r>
          </a:p>
          <a:p>
            <a:r>
              <a:rPr lang="en-US" dirty="0"/>
              <a:t>How would you study this?</a:t>
            </a:r>
          </a:p>
          <a:p>
            <a:r>
              <a:rPr lang="en-US" dirty="0"/>
              <a:t>Approach 1: Randomly sample essays from last year and compare the average score for those who wrote in cursive and those who didn’t</a:t>
            </a:r>
          </a:p>
          <a:p>
            <a:r>
              <a:rPr lang="en-US" dirty="0"/>
              <a:t>Approach 2: Randomly assign the same essay to different judges, sometimes in cursive and sometimes in block letters</a:t>
            </a:r>
          </a:p>
          <a:p>
            <a:r>
              <a:rPr lang="en-US" dirty="0"/>
              <a:t>Would a difference in means of 50 </a:t>
            </a:r>
            <a:r>
              <a:rPr lang="en-US"/>
              <a:t>pts convince you?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090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5F331898-0BA2-F2FA-F821-8A1739DC73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Reminders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F75D16-ADF2-90C2-442F-2061417F883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>
            <a:blip r:embed="rId2"/>
            <a:stretch>
              <a:fillRect l="-74" t="-2423" b="-1077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C2910BE-6017-E56F-637E-23C0328590A7}"/>
              </a:ext>
            </a:extLst>
          </p:cNvPr>
          <p:cNvCxnSpPr/>
          <p:nvPr/>
        </p:nvCxnSpPr>
        <p:spPr>
          <a:xfrm flipV="1">
            <a:off x="2209800" y="5791200"/>
            <a:ext cx="152400" cy="228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65933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1B0B73FC-03F3-4858-2C37-E0A368B898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To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9776B-3570-25DE-93C0-95BBB1DB7CA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Review summary discussions in the investigations</a:t>
            </a:r>
          </a:p>
          <a:p>
            <a:r>
              <a:rPr lang="en-US" altLang="en-US" dirty="0"/>
              <a:t>Start HW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C77E4-0767-4C07-14F6-05CD0015C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96C208-7F56-939D-01F8-61DD862775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7482C2B-68C9-C36D-EF99-4A9CD5261A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419225"/>
            <a:ext cx="7772400" cy="5019675"/>
          </a:xfrm>
          <a:prstGeom prst="rect">
            <a:avLst/>
          </a:prstGeom>
        </p:spPr>
      </p:pic>
      <p:pic>
        <p:nvPicPr>
          <p:cNvPr id="6" name="Picture 5" descr="xkcd: Boyfriend">
            <a:extLst>
              <a:ext uri="{FF2B5EF4-FFF2-40B4-BE49-F238E27FC236}">
                <a16:creationId xmlns:a16="http://schemas.microsoft.com/office/drawing/2014/main" id="{AF52B3E4-8CF8-2138-DB7D-8D898E8C73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4207"/>
            <a:ext cx="5355174" cy="1585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4719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37">
            <a:extLst>
              <a:ext uri="{FF2B5EF4-FFF2-40B4-BE49-F238E27FC236}">
                <a16:creationId xmlns:a16="http://schemas.microsoft.com/office/drawing/2014/main" id="{C1204E17-8997-DBF0-14D8-C99E0D0AF3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919413"/>
            <a:ext cx="3452813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Title 1">
            <a:extLst>
              <a:ext uri="{FF2B5EF4-FFF2-40B4-BE49-F238E27FC236}">
                <a16:creationId xmlns:a16="http://schemas.microsoft.com/office/drawing/2014/main" id="{1F640E26-4554-5775-AAEE-A0A908B214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Central Limit Theorem for </a:t>
            </a:r>
            <a:r>
              <a:rPr lang="en-US" altLang="en-US">
                <a:solidFill>
                  <a:srgbClr val="FF0000"/>
                </a:solidFill>
              </a:rPr>
              <a:t>Means</a:t>
            </a:r>
          </a:p>
        </p:txBody>
      </p:sp>
      <p:sp>
        <p:nvSpPr>
          <p:cNvPr id="11268" name="Content Placeholder 2">
            <a:extLst>
              <a:ext uri="{FF2B5EF4-FFF2-40B4-BE49-F238E27FC236}">
                <a16:creationId xmlns:a16="http://schemas.microsoft.com/office/drawing/2014/main" id="{4B93955A-4909-4C7F-786C-C58FDD81C37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altLang="en-US" dirty="0"/>
              <a:t>For a random process or large population with long-run/population mean </a:t>
            </a:r>
            <a:r>
              <a:rPr lang="en-US" altLang="en-US" dirty="0">
                <a:latin typeface="Symbol" panose="05050102010706020507" pitchFamily="18" charset="2"/>
              </a:rPr>
              <a:t>m</a:t>
            </a:r>
            <a:r>
              <a:rPr lang="en-US" altLang="en-US" dirty="0"/>
              <a:t> and standard deviation </a:t>
            </a:r>
            <a:r>
              <a:rPr lang="en-US" altLang="en-US" dirty="0">
                <a:latin typeface="Symbol" panose="05050102010706020507" pitchFamily="18" charset="2"/>
              </a:rPr>
              <a:t>s</a:t>
            </a:r>
            <a:r>
              <a:rPr lang="en-US" altLang="en-US" dirty="0"/>
              <a:t>, the distribution of sample means:</a:t>
            </a:r>
          </a:p>
          <a:p>
            <a:pPr lvl="1">
              <a:defRPr/>
            </a:pPr>
            <a:r>
              <a:rPr lang="en-US" altLang="en-US" dirty="0"/>
              <a:t>Mean = </a:t>
            </a:r>
            <a:r>
              <a:rPr lang="en-US" altLang="en-US" dirty="0">
                <a:latin typeface="Symbol" panose="05050102010706020507" pitchFamily="18" charset="2"/>
              </a:rPr>
              <a:t>m</a:t>
            </a:r>
          </a:p>
          <a:p>
            <a:pPr lvl="1">
              <a:defRPr/>
            </a:pPr>
            <a:r>
              <a:rPr lang="en-US" altLang="en-US" dirty="0"/>
              <a:t>Standard deviation = </a:t>
            </a:r>
            <a:r>
              <a:rPr lang="en-US" altLang="en-US" dirty="0">
                <a:latin typeface="Symbol" panose="05050102010706020507" pitchFamily="18" charset="2"/>
              </a:rPr>
              <a:t>s</a:t>
            </a:r>
            <a:r>
              <a:rPr lang="en-US" altLang="en-US" dirty="0"/>
              <a:t>/</a:t>
            </a:r>
          </a:p>
          <a:p>
            <a:pPr lvl="1">
              <a:defRPr/>
            </a:pPr>
            <a:r>
              <a:rPr lang="en-US" altLang="en-US" dirty="0"/>
              <a:t>Shape</a:t>
            </a:r>
          </a:p>
          <a:p>
            <a:pPr lvl="2">
              <a:defRPr/>
            </a:pPr>
            <a:r>
              <a:rPr lang="en-US" altLang="en-US" dirty="0"/>
              <a:t>Normal if population is normal</a:t>
            </a:r>
          </a:p>
          <a:p>
            <a:pPr marL="671512" lvl="2" indent="0">
              <a:buFont typeface="Wingdings" panose="05000000000000000000" pitchFamily="2" charset="2"/>
              <a:buNone/>
              <a:defRPr/>
            </a:pPr>
            <a:r>
              <a:rPr lang="en-US" altLang="en-US" dirty="0">
                <a:solidFill>
                  <a:srgbClr val="0070C0"/>
                </a:solidFill>
              </a:rPr>
              <a:t>OR</a:t>
            </a:r>
          </a:p>
          <a:p>
            <a:pPr lvl="2">
              <a:defRPr/>
            </a:pPr>
            <a:r>
              <a:rPr lang="en-US" altLang="en-US" dirty="0"/>
              <a:t>Approximately normal if sample size is large</a:t>
            </a:r>
          </a:p>
          <a:p>
            <a:pPr lvl="3">
              <a:defRPr/>
            </a:pPr>
            <a:r>
              <a:rPr lang="en-US" altLang="en-US" dirty="0"/>
              <a:t>30 often used as a cut-off for “large”</a:t>
            </a:r>
          </a:p>
          <a:p>
            <a:pPr>
              <a:defRPr/>
            </a:pPr>
            <a:endParaRPr lang="en-US" altLang="en-US" dirty="0"/>
          </a:p>
        </p:txBody>
      </p:sp>
      <p:graphicFrame>
        <p:nvGraphicFramePr>
          <p:cNvPr id="10245" name="Object 3">
            <a:extLst>
              <a:ext uri="{FF2B5EF4-FFF2-40B4-BE49-F238E27FC236}">
                <a16:creationId xmlns:a16="http://schemas.microsoft.com/office/drawing/2014/main" id="{5BE246F9-9E49-7D82-ED2A-B9E14680D84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72000" y="3725863"/>
          <a:ext cx="4572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28501" imgH="215806" progId="Equation.3">
                  <p:embed/>
                </p:oleObj>
              </mc:Choice>
              <mc:Fallback>
                <p:oleObj name="Equation" r:id="rId3" imgW="228501" imgH="215806" progId="Equation.3">
                  <p:embed/>
                  <p:pic>
                    <p:nvPicPr>
                      <p:cNvPr id="10245" name="Object 3">
                        <a:extLst>
                          <a:ext uri="{FF2B5EF4-FFF2-40B4-BE49-F238E27FC236}">
                            <a16:creationId xmlns:a16="http://schemas.microsoft.com/office/drawing/2014/main" id="{5BE246F9-9E49-7D82-ED2A-B9E14680D84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725863"/>
                        <a:ext cx="4572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3">
            <a:extLst>
              <a:ext uri="{FF2B5EF4-FFF2-40B4-BE49-F238E27FC236}">
                <a16:creationId xmlns:a16="http://schemas.microsoft.com/office/drawing/2014/main" id="{C566B26D-D738-E0CA-0F72-8F366505E1D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91200" y="46228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39579" imgH="164957" progId="Equation.3">
                  <p:embed/>
                </p:oleObj>
              </mc:Choice>
              <mc:Fallback>
                <p:oleObj name="Equation" r:id="rId5" imgW="139579" imgH="164957" progId="Equation.3">
                  <p:embed/>
                  <p:pic>
                    <p:nvPicPr>
                      <p:cNvPr id="5" name="Object 3">
                        <a:extLst>
                          <a:ext uri="{FF2B5EF4-FFF2-40B4-BE49-F238E27FC236}">
                            <a16:creationId xmlns:a16="http://schemas.microsoft.com/office/drawing/2014/main" id="{C566B26D-D738-E0CA-0F72-8F366505E1D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46228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4">
            <a:extLst>
              <a:ext uri="{FF2B5EF4-FFF2-40B4-BE49-F238E27FC236}">
                <a16:creationId xmlns:a16="http://schemas.microsoft.com/office/drawing/2014/main" id="{061E6496-43E2-D686-BF94-9C9594AE70F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19825" y="46228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39579" imgH="164957" progId="Equation.3">
                  <p:embed/>
                </p:oleObj>
              </mc:Choice>
              <mc:Fallback>
                <p:oleObj name="Equation" r:id="rId7" imgW="139579" imgH="164957" progId="Equation.3">
                  <p:embed/>
                  <p:pic>
                    <p:nvPicPr>
                      <p:cNvPr id="6" name="Object 4">
                        <a:extLst>
                          <a:ext uri="{FF2B5EF4-FFF2-40B4-BE49-F238E27FC236}">
                            <a16:creationId xmlns:a16="http://schemas.microsoft.com/office/drawing/2014/main" id="{061E6496-43E2-D686-BF94-9C9594AE70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9825" y="46228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5">
            <a:extLst>
              <a:ext uri="{FF2B5EF4-FFF2-40B4-BE49-F238E27FC236}">
                <a16:creationId xmlns:a16="http://schemas.microsoft.com/office/drawing/2014/main" id="{EEA6318D-A556-B954-E6DD-B36A70401CC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72225" y="46228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39579" imgH="164957" progId="Equation.3">
                  <p:embed/>
                </p:oleObj>
              </mc:Choice>
              <mc:Fallback>
                <p:oleObj name="Equation" r:id="rId8" imgW="139579" imgH="164957" progId="Equation.3">
                  <p:embed/>
                  <p:pic>
                    <p:nvPicPr>
                      <p:cNvPr id="7" name="Object 5">
                        <a:extLst>
                          <a:ext uri="{FF2B5EF4-FFF2-40B4-BE49-F238E27FC236}">
                            <a16:creationId xmlns:a16="http://schemas.microsoft.com/office/drawing/2014/main" id="{EEA6318D-A556-B954-E6DD-B36A70401CC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46228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6">
            <a:extLst>
              <a:ext uri="{FF2B5EF4-FFF2-40B4-BE49-F238E27FC236}">
                <a16:creationId xmlns:a16="http://schemas.microsoft.com/office/drawing/2014/main" id="{DEC40DCC-D5B3-0B9A-ECF1-068FB573C62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24625" y="46228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39579" imgH="164957" progId="Equation.3">
                  <p:embed/>
                </p:oleObj>
              </mc:Choice>
              <mc:Fallback>
                <p:oleObj name="Equation" r:id="rId9" imgW="139579" imgH="164957" progId="Equation.3">
                  <p:embed/>
                  <p:pic>
                    <p:nvPicPr>
                      <p:cNvPr id="8" name="Object 6">
                        <a:extLst>
                          <a:ext uri="{FF2B5EF4-FFF2-40B4-BE49-F238E27FC236}">
                            <a16:creationId xmlns:a16="http://schemas.microsoft.com/office/drawing/2014/main" id="{DEC40DCC-D5B3-0B9A-ECF1-068FB573C62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4625" y="46228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7">
            <a:extLst>
              <a:ext uri="{FF2B5EF4-FFF2-40B4-BE49-F238E27FC236}">
                <a16:creationId xmlns:a16="http://schemas.microsoft.com/office/drawing/2014/main" id="{73B0D95E-28D9-BD16-D64D-41648AA83A8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53225" y="46355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39579" imgH="164957" progId="Equation.3">
                  <p:embed/>
                </p:oleObj>
              </mc:Choice>
              <mc:Fallback>
                <p:oleObj name="Equation" r:id="rId10" imgW="139579" imgH="164957" progId="Equation.3">
                  <p:embed/>
                  <p:pic>
                    <p:nvPicPr>
                      <p:cNvPr id="9" name="Object 7">
                        <a:extLst>
                          <a:ext uri="{FF2B5EF4-FFF2-40B4-BE49-F238E27FC236}">
                            <a16:creationId xmlns:a16="http://schemas.microsoft.com/office/drawing/2014/main" id="{73B0D95E-28D9-BD16-D64D-41648AA83A8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3225" y="46355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8">
            <a:extLst>
              <a:ext uri="{FF2B5EF4-FFF2-40B4-BE49-F238E27FC236}">
                <a16:creationId xmlns:a16="http://schemas.microsoft.com/office/drawing/2014/main" id="{58661381-E50C-891E-D7EA-62C8DCFE577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81825" y="46355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39579" imgH="164957" progId="Equation.3">
                  <p:embed/>
                </p:oleObj>
              </mc:Choice>
              <mc:Fallback>
                <p:oleObj name="Equation" r:id="rId11" imgW="139579" imgH="164957" progId="Equation.3">
                  <p:embed/>
                  <p:pic>
                    <p:nvPicPr>
                      <p:cNvPr id="10" name="Object 8">
                        <a:extLst>
                          <a:ext uri="{FF2B5EF4-FFF2-40B4-BE49-F238E27FC236}">
                            <a16:creationId xmlns:a16="http://schemas.microsoft.com/office/drawing/2014/main" id="{58661381-E50C-891E-D7EA-62C8DCFE577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1825" y="46355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9">
            <a:extLst>
              <a:ext uri="{FF2B5EF4-FFF2-40B4-BE49-F238E27FC236}">
                <a16:creationId xmlns:a16="http://schemas.microsoft.com/office/drawing/2014/main" id="{F35003B4-8FD3-4F05-4520-A5483DAFFD0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39000" y="46355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39579" imgH="164957" progId="Equation.3">
                  <p:embed/>
                </p:oleObj>
              </mc:Choice>
              <mc:Fallback>
                <p:oleObj name="Equation" r:id="rId12" imgW="139579" imgH="164957" progId="Equation.3">
                  <p:embed/>
                  <p:pic>
                    <p:nvPicPr>
                      <p:cNvPr id="11" name="Object 9">
                        <a:extLst>
                          <a:ext uri="{FF2B5EF4-FFF2-40B4-BE49-F238E27FC236}">
                            <a16:creationId xmlns:a16="http://schemas.microsoft.com/office/drawing/2014/main" id="{F35003B4-8FD3-4F05-4520-A5483DAFFD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46355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0">
            <a:extLst>
              <a:ext uri="{FF2B5EF4-FFF2-40B4-BE49-F238E27FC236}">
                <a16:creationId xmlns:a16="http://schemas.microsoft.com/office/drawing/2014/main" id="{2CB4A824-F221-527F-A5A0-8399154C4E0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515225" y="46355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39579" imgH="164957" progId="Equation.3">
                  <p:embed/>
                </p:oleObj>
              </mc:Choice>
              <mc:Fallback>
                <p:oleObj name="Equation" r:id="rId13" imgW="139579" imgH="164957" progId="Equation.3">
                  <p:embed/>
                  <p:pic>
                    <p:nvPicPr>
                      <p:cNvPr id="12" name="Object 10">
                        <a:extLst>
                          <a:ext uri="{FF2B5EF4-FFF2-40B4-BE49-F238E27FC236}">
                            <a16:creationId xmlns:a16="http://schemas.microsoft.com/office/drawing/2014/main" id="{2CB4A824-F221-527F-A5A0-8399154C4E0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15225" y="46355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1">
            <a:extLst>
              <a:ext uri="{FF2B5EF4-FFF2-40B4-BE49-F238E27FC236}">
                <a16:creationId xmlns:a16="http://schemas.microsoft.com/office/drawing/2014/main" id="{957BAE07-EBBB-1036-8F80-2E7C668B8B1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743825" y="46355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39579" imgH="164957" progId="Equation.3">
                  <p:embed/>
                </p:oleObj>
              </mc:Choice>
              <mc:Fallback>
                <p:oleObj name="Equation" r:id="rId14" imgW="139579" imgH="164957" progId="Equation.3">
                  <p:embed/>
                  <p:pic>
                    <p:nvPicPr>
                      <p:cNvPr id="13" name="Object 11">
                        <a:extLst>
                          <a:ext uri="{FF2B5EF4-FFF2-40B4-BE49-F238E27FC236}">
                            <a16:creationId xmlns:a16="http://schemas.microsoft.com/office/drawing/2014/main" id="{957BAE07-EBBB-1036-8F80-2E7C668B8B1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3825" y="46355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2">
            <a:extLst>
              <a:ext uri="{FF2B5EF4-FFF2-40B4-BE49-F238E27FC236}">
                <a16:creationId xmlns:a16="http://schemas.microsoft.com/office/drawing/2014/main" id="{AD294B21-5985-5741-D4A4-9AED57B7120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972425" y="46355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39579" imgH="164957" progId="Equation.3">
                  <p:embed/>
                </p:oleObj>
              </mc:Choice>
              <mc:Fallback>
                <p:oleObj name="Equation" r:id="rId15" imgW="139579" imgH="164957" progId="Equation.3">
                  <p:embed/>
                  <p:pic>
                    <p:nvPicPr>
                      <p:cNvPr id="14" name="Object 12">
                        <a:extLst>
                          <a:ext uri="{FF2B5EF4-FFF2-40B4-BE49-F238E27FC236}">
                            <a16:creationId xmlns:a16="http://schemas.microsoft.com/office/drawing/2014/main" id="{AD294B21-5985-5741-D4A4-9AED57B7120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72425" y="46355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3">
            <a:extLst>
              <a:ext uri="{FF2B5EF4-FFF2-40B4-BE49-F238E27FC236}">
                <a16:creationId xmlns:a16="http://schemas.microsoft.com/office/drawing/2014/main" id="{08BAA1DB-F8F6-E211-F21F-B81F90FB5B4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201025" y="46355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39579" imgH="164957" progId="Equation.3">
                  <p:embed/>
                </p:oleObj>
              </mc:Choice>
              <mc:Fallback>
                <p:oleObj name="Equation" r:id="rId16" imgW="139579" imgH="164957" progId="Equation.3">
                  <p:embed/>
                  <p:pic>
                    <p:nvPicPr>
                      <p:cNvPr id="15" name="Object 13">
                        <a:extLst>
                          <a:ext uri="{FF2B5EF4-FFF2-40B4-BE49-F238E27FC236}">
                            <a16:creationId xmlns:a16="http://schemas.microsoft.com/office/drawing/2014/main" id="{08BAA1DB-F8F6-E211-F21F-B81F90FB5B4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01025" y="46355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4">
            <a:extLst>
              <a:ext uri="{FF2B5EF4-FFF2-40B4-BE49-F238E27FC236}">
                <a16:creationId xmlns:a16="http://schemas.microsoft.com/office/drawing/2014/main" id="{F2421D23-BBDD-FCC7-1A3E-07145618D10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19825" y="43307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39579" imgH="164957" progId="Equation.3">
                  <p:embed/>
                </p:oleObj>
              </mc:Choice>
              <mc:Fallback>
                <p:oleObj name="Equation" r:id="rId17" imgW="139579" imgH="164957" progId="Equation.3">
                  <p:embed/>
                  <p:pic>
                    <p:nvPicPr>
                      <p:cNvPr id="16" name="Object 14">
                        <a:extLst>
                          <a:ext uri="{FF2B5EF4-FFF2-40B4-BE49-F238E27FC236}">
                            <a16:creationId xmlns:a16="http://schemas.microsoft.com/office/drawing/2014/main" id="{F2421D23-BBDD-FCC7-1A3E-07145618D10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9825" y="43307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5">
            <a:extLst>
              <a:ext uri="{FF2B5EF4-FFF2-40B4-BE49-F238E27FC236}">
                <a16:creationId xmlns:a16="http://schemas.microsoft.com/office/drawing/2014/main" id="{76B05E98-6C75-D204-D509-F9C284682FF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00800" y="43307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39579" imgH="164957" progId="Equation.3">
                  <p:embed/>
                </p:oleObj>
              </mc:Choice>
              <mc:Fallback>
                <p:oleObj name="Equation" r:id="rId18" imgW="139579" imgH="164957" progId="Equation.3">
                  <p:embed/>
                  <p:pic>
                    <p:nvPicPr>
                      <p:cNvPr id="17" name="Object 15">
                        <a:extLst>
                          <a:ext uri="{FF2B5EF4-FFF2-40B4-BE49-F238E27FC236}">
                            <a16:creationId xmlns:a16="http://schemas.microsoft.com/office/drawing/2014/main" id="{76B05E98-6C75-D204-D509-F9C284682FF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43307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6">
            <a:extLst>
              <a:ext uri="{FF2B5EF4-FFF2-40B4-BE49-F238E27FC236}">
                <a16:creationId xmlns:a16="http://schemas.microsoft.com/office/drawing/2014/main" id="{D2325AAC-450D-0B73-FE5C-17CAEE18668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29400" y="43307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39579" imgH="164957" progId="Equation.3">
                  <p:embed/>
                </p:oleObj>
              </mc:Choice>
              <mc:Fallback>
                <p:oleObj name="Equation" r:id="rId19" imgW="139579" imgH="164957" progId="Equation.3">
                  <p:embed/>
                  <p:pic>
                    <p:nvPicPr>
                      <p:cNvPr id="18" name="Object 16">
                        <a:extLst>
                          <a:ext uri="{FF2B5EF4-FFF2-40B4-BE49-F238E27FC236}">
                            <a16:creationId xmlns:a16="http://schemas.microsoft.com/office/drawing/2014/main" id="{D2325AAC-450D-0B73-FE5C-17CAEE18668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43307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7">
            <a:extLst>
              <a:ext uri="{FF2B5EF4-FFF2-40B4-BE49-F238E27FC236}">
                <a16:creationId xmlns:a16="http://schemas.microsoft.com/office/drawing/2014/main" id="{2F0C4BCF-F3B7-3963-630A-4C8A36D9863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162800" y="43307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139579" imgH="164957" progId="Equation.3">
                  <p:embed/>
                </p:oleObj>
              </mc:Choice>
              <mc:Fallback>
                <p:oleObj name="Equation" r:id="rId20" imgW="139579" imgH="164957" progId="Equation.3">
                  <p:embed/>
                  <p:pic>
                    <p:nvPicPr>
                      <p:cNvPr id="19" name="Object 17">
                        <a:extLst>
                          <a:ext uri="{FF2B5EF4-FFF2-40B4-BE49-F238E27FC236}">
                            <a16:creationId xmlns:a16="http://schemas.microsoft.com/office/drawing/2014/main" id="{2F0C4BCF-F3B7-3963-630A-4C8A36D9863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43307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8">
            <a:extLst>
              <a:ext uri="{FF2B5EF4-FFF2-40B4-BE49-F238E27FC236}">
                <a16:creationId xmlns:a16="http://schemas.microsoft.com/office/drawing/2014/main" id="{31F20795-AB89-3FBD-D76A-74979BC9026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15200" y="43307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139579" imgH="164957" progId="Equation.3">
                  <p:embed/>
                </p:oleObj>
              </mc:Choice>
              <mc:Fallback>
                <p:oleObj name="Equation" r:id="rId21" imgW="139579" imgH="164957" progId="Equation.3">
                  <p:embed/>
                  <p:pic>
                    <p:nvPicPr>
                      <p:cNvPr id="20" name="Object 18">
                        <a:extLst>
                          <a:ext uri="{FF2B5EF4-FFF2-40B4-BE49-F238E27FC236}">
                            <a16:creationId xmlns:a16="http://schemas.microsoft.com/office/drawing/2014/main" id="{31F20795-AB89-3FBD-D76A-74979BC9026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43307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9">
            <a:extLst>
              <a:ext uri="{FF2B5EF4-FFF2-40B4-BE49-F238E27FC236}">
                <a16:creationId xmlns:a16="http://schemas.microsoft.com/office/drawing/2014/main" id="{F672B5EE-8C38-0C66-E199-1487804FE37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820025" y="43307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139579" imgH="164957" progId="Equation.3">
                  <p:embed/>
                </p:oleObj>
              </mc:Choice>
              <mc:Fallback>
                <p:oleObj name="Equation" r:id="rId22" imgW="139579" imgH="164957" progId="Equation.3">
                  <p:embed/>
                  <p:pic>
                    <p:nvPicPr>
                      <p:cNvPr id="21" name="Object 19">
                        <a:extLst>
                          <a:ext uri="{FF2B5EF4-FFF2-40B4-BE49-F238E27FC236}">
                            <a16:creationId xmlns:a16="http://schemas.microsoft.com/office/drawing/2014/main" id="{F672B5EE-8C38-0C66-E199-1487804FE37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20025" y="43307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0">
            <a:extLst>
              <a:ext uri="{FF2B5EF4-FFF2-40B4-BE49-F238E27FC236}">
                <a16:creationId xmlns:a16="http://schemas.microsoft.com/office/drawing/2014/main" id="{94A57B15-F6E0-0360-20CB-8005767FF8E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48425" y="40259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139579" imgH="164957" progId="Equation.3">
                  <p:embed/>
                </p:oleObj>
              </mc:Choice>
              <mc:Fallback>
                <p:oleObj name="Equation" r:id="rId23" imgW="139579" imgH="164957" progId="Equation.3">
                  <p:embed/>
                  <p:pic>
                    <p:nvPicPr>
                      <p:cNvPr id="22" name="Object 20">
                        <a:extLst>
                          <a:ext uri="{FF2B5EF4-FFF2-40B4-BE49-F238E27FC236}">
                            <a16:creationId xmlns:a16="http://schemas.microsoft.com/office/drawing/2014/main" id="{94A57B15-F6E0-0360-20CB-8005767FF8E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8425" y="40259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1">
            <a:extLst>
              <a:ext uri="{FF2B5EF4-FFF2-40B4-BE49-F238E27FC236}">
                <a16:creationId xmlns:a16="http://schemas.microsoft.com/office/drawing/2014/main" id="{70FD5B12-189B-2120-1589-7D8B8EAA2F9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77025" y="40259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139579" imgH="164957" progId="Equation.3">
                  <p:embed/>
                </p:oleObj>
              </mc:Choice>
              <mc:Fallback>
                <p:oleObj name="Equation" r:id="rId24" imgW="139579" imgH="164957" progId="Equation.3">
                  <p:embed/>
                  <p:pic>
                    <p:nvPicPr>
                      <p:cNvPr id="23" name="Object 21">
                        <a:extLst>
                          <a:ext uri="{FF2B5EF4-FFF2-40B4-BE49-F238E27FC236}">
                            <a16:creationId xmlns:a16="http://schemas.microsoft.com/office/drawing/2014/main" id="{70FD5B12-189B-2120-1589-7D8B8EAA2F9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7025" y="40259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2">
            <a:extLst>
              <a:ext uri="{FF2B5EF4-FFF2-40B4-BE49-F238E27FC236}">
                <a16:creationId xmlns:a16="http://schemas.microsoft.com/office/drawing/2014/main" id="{7AABF097-D0C7-51B6-6E5C-EE708656883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05625" y="40259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139579" imgH="164957" progId="Equation.3">
                  <p:embed/>
                </p:oleObj>
              </mc:Choice>
              <mc:Fallback>
                <p:oleObj name="Equation" r:id="rId25" imgW="139579" imgH="164957" progId="Equation.3">
                  <p:embed/>
                  <p:pic>
                    <p:nvPicPr>
                      <p:cNvPr id="24" name="Object 22">
                        <a:extLst>
                          <a:ext uri="{FF2B5EF4-FFF2-40B4-BE49-F238E27FC236}">
                            <a16:creationId xmlns:a16="http://schemas.microsoft.com/office/drawing/2014/main" id="{7AABF097-D0C7-51B6-6E5C-EE708656883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5625" y="40259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3">
            <a:extLst>
              <a:ext uri="{FF2B5EF4-FFF2-40B4-BE49-F238E27FC236}">
                <a16:creationId xmlns:a16="http://schemas.microsoft.com/office/drawing/2014/main" id="{A11F1A4C-B5E3-BFBD-70CD-EE46CE7C3AE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134225" y="40259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139579" imgH="164957" progId="Equation.3">
                  <p:embed/>
                </p:oleObj>
              </mc:Choice>
              <mc:Fallback>
                <p:oleObj name="Equation" r:id="rId26" imgW="139579" imgH="164957" progId="Equation.3">
                  <p:embed/>
                  <p:pic>
                    <p:nvPicPr>
                      <p:cNvPr id="25" name="Object 23">
                        <a:extLst>
                          <a:ext uri="{FF2B5EF4-FFF2-40B4-BE49-F238E27FC236}">
                            <a16:creationId xmlns:a16="http://schemas.microsoft.com/office/drawing/2014/main" id="{A11F1A4C-B5E3-BFBD-70CD-EE46CE7C3AE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34225" y="40259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4">
            <a:extLst>
              <a:ext uri="{FF2B5EF4-FFF2-40B4-BE49-F238E27FC236}">
                <a16:creationId xmlns:a16="http://schemas.microsoft.com/office/drawing/2014/main" id="{3215BD5A-F4CD-6711-10AE-0B5604EDDA2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86625" y="40259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139579" imgH="164957" progId="Equation.3">
                  <p:embed/>
                </p:oleObj>
              </mc:Choice>
              <mc:Fallback>
                <p:oleObj name="Equation" r:id="rId27" imgW="139579" imgH="164957" progId="Equation.3">
                  <p:embed/>
                  <p:pic>
                    <p:nvPicPr>
                      <p:cNvPr id="26" name="Object 24">
                        <a:extLst>
                          <a:ext uri="{FF2B5EF4-FFF2-40B4-BE49-F238E27FC236}">
                            <a16:creationId xmlns:a16="http://schemas.microsoft.com/office/drawing/2014/main" id="{3215BD5A-F4CD-6711-10AE-0B5604EDDA2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6625" y="40259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5">
            <a:extLst>
              <a:ext uri="{FF2B5EF4-FFF2-40B4-BE49-F238E27FC236}">
                <a16:creationId xmlns:a16="http://schemas.microsoft.com/office/drawing/2014/main" id="{30B29B7D-8D11-07E3-1EDB-76F950B71A5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67625" y="40259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139579" imgH="164957" progId="Equation.3">
                  <p:embed/>
                </p:oleObj>
              </mc:Choice>
              <mc:Fallback>
                <p:oleObj name="Equation" r:id="rId28" imgW="139579" imgH="164957" progId="Equation.3">
                  <p:embed/>
                  <p:pic>
                    <p:nvPicPr>
                      <p:cNvPr id="27" name="Object 25">
                        <a:extLst>
                          <a:ext uri="{FF2B5EF4-FFF2-40B4-BE49-F238E27FC236}">
                            <a16:creationId xmlns:a16="http://schemas.microsoft.com/office/drawing/2014/main" id="{30B29B7D-8D11-07E3-1EDB-76F950B71A5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7625" y="40259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6">
            <a:extLst>
              <a:ext uri="{FF2B5EF4-FFF2-40B4-BE49-F238E27FC236}">
                <a16:creationId xmlns:a16="http://schemas.microsoft.com/office/drawing/2014/main" id="{A101A8C7-C7AD-62BF-05DA-E8EFFA54E58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24625" y="37211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139579" imgH="164957" progId="Equation.3">
                  <p:embed/>
                </p:oleObj>
              </mc:Choice>
              <mc:Fallback>
                <p:oleObj name="Equation" r:id="rId29" imgW="139579" imgH="164957" progId="Equation.3">
                  <p:embed/>
                  <p:pic>
                    <p:nvPicPr>
                      <p:cNvPr id="28" name="Object 26">
                        <a:extLst>
                          <a:ext uri="{FF2B5EF4-FFF2-40B4-BE49-F238E27FC236}">
                            <a16:creationId xmlns:a16="http://schemas.microsoft.com/office/drawing/2014/main" id="{A101A8C7-C7AD-62BF-05DA-E8EFFA54E58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4625" y="37211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7">
            <a:extLst>
              <a:ext uri="{FF2B5EF4-FFF2-40B4-BE49-F238E27FC236}">
                <a16:creationId xmlns:a16="http://schemas.microsoft.com/office/drawing/2014/main" id="{D94BD3F9-2F65-903D-2362-2D6F516F48D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53225" y="37211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0" imgW="139579" imgH="164957" progId="Equation.3">
                  <p:embed/>
                </p:oleObj>
              </mc:Choice>
              <mc:Fallback>
                <p:oleObj name="Equation" r:id="rId30" imgW="139579" imgH="164957" progId="Equation.3">
                  <p:embed/>
                  <p:pic>
                    <p:nvPicPr>
                      <p:cNvPr id="29" name="Object 27">
                        <a:extLst>
                          <a:ext uri="{FF2B5EF4-FFF2-40B4-BE49-F238E27FC236}">
                            <a16:creationId xmlns:a16="http://schemas.microsoft.com/office/drawing/2014/main" id="{D94BD3F9-2F65-903D-2362-2D6F516F48D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3225" y="37211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8">
            <a:extLst>
              <a:ext uri="{FF2B5EF4-FFF2-40B4-BE49-F238E27FC236}">
                <a16:creationId xmlns:a16="http://schemas.microsoft.com/office/drawing/2014/main" id="{2E1EB3FD-F9AB-56BC-B339-B03C0B9BEBD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10400" y="37211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139579" imgH="164957" progId="Equation.3">
                  <p:embed/>
                </p:oleObj>
              </mc:Choice>
              <mc:Fallback>
                <p:oleObj name="Equation" r:id="rId31" imgW="139579" imgH="164957" progId="Equation.3">
                  <p:embed/>
                  <p:pic>
                    <p:nvPicPr>
                      <p:cNvPr id="30" name="Object 28">
                        <a:extLst>
                          <a:ext uri="{FF2B5EF4-FFF2-40B4-BE49-F238E27FC236}">
                            <a16:creationId xmlns:a16="http://schemas.microsoft.com/office/drawing/2014/main" id="{2E1EB3FD-F9AB-56BC-B339-B03C0B9BEBD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37211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29">
            <a:extLst>
              <a:ext uri="{FF2B5EF4-FFF2-40B4-BE49-F238E27FC236}">
                <a16:creationId xmlns:a16="http://schemas.microsoft.com/office/drawing/2014/main" id="{617CC05A-7B47-1344-EC94-A36B567B8BF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86625" y="37211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2" imgW="139579" imgH="164957" progId="Equation.3">
                  <p:embed/>
                </p:oleObj>
              </mc:Choice>
              <mc:Fallback>
                <p:oleObj name="Equation" r:id="rId32" imgW="139579" imgH="164957" progId="Equation.3">
                  <p:embed/>
                  <p:pic>
                    <p:nvPicPr>
                      <p:cNvPr id="31" name="Object 29">
                        <a:extLst>
                          <a:ext uri="{FF2B5EF4-FFF2-40B4-BE49-F238E27FC236}">
                            <a16:creationId xmlns:a16="http://schemas.microsoft.com/office/drawing/2014/main" id="{617CC05A-7B47-1344-EC94-A36B567B8BF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6625" y="37211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0">
            <a:extLst>
              <a:ext uri="{FF2B5EF4-FFF2-40B4-BE49-F238E27FC236}">
                <a16:creationId xmlns:a16="http://schemas.microsoft.com/office/drawing/2014/main" id="{6E75FC16-7CE6-5072-5095-FB99B96BD9A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467600" y="37211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139579" imgH="164957" progId="Equation.3">
                  <p:embed/>
                </p:oleObj>
              </mc:Choice>
              <mc:Fallback>
                <p:oleObj name="Equation" r:id="rId33" imgW="139579" imgH="164957" progId="Equation.3">
                  <p:embed/>
                  <p:pic>
                    <p:nvPicPr>
                      <p:cNvPr id="32" name="Object 30">
                        <a:extLst>
                          <a:ext uri="{FF2B5EF4-FFF2-40B4-BE49-F238E27FC236}">
                            <a16:creationId xmlns:a16="http://schemas.microsoft.com/office/drawing/2014/main" id="{6E75FC16-7CE6-5072-5095-FB99B96BD9A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37211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1">
            <a:extLst>
              <a:ext uri="{FF2B5EF4-FFF2-40B4-BE49-F238E27FC236}">
                <a16:creationId xmlns:a16="http://schemas.microsoft.com/office/drawing/2014/main" id="{941337E7-8010-3FDD-07F3-DDA39C9CE30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77025" y="34163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4" imgW="139579" imgH="164957" progId="Equation.3">
                  <p:embed/>
                </p:oleObj>
              </mc:Choice>
              <mc:Fallback>
                <p:oleObj name="Equation" r:id="rId34" imgW="139579" imgH="164957" progId="Equation.3">
                  <p:embed/>
                  <p:pic>
                    <p:nvPicPr>
                      <p:cNvPr id="33" name="Object 31">
                        <a:extLst>
                          <a:ext uri="{FF2B5EF4-FFF2-40B4-BE49-F238E27FC236}">
                            <a16:creationId xmlns:a16="http://schemas.microsoft.com/office/drawing/2014/main" id="{941337E7-8010-3FDD-07F3-DDA39C9CE3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7025" y="34163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2">
            <a:extLst>
              <a:ext uri="{FF2B5EF4-FFF2-40B4-BE49-F238E27FC236}">
                <a16:creationId xmlns:a16="http://schemas.microsoft.com/office/drawing/2014/main" id="{3300E3D7-B66B-57AA-AD73-4F98762C40F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29425" y="34163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5" imgW="139579" imgH="164957" progId="Equation.3">
                  <p:embed/>
                </p:oleObj>
              </mc:Choice>
              <mc:Fallback>
                <p:oleObj name="Equation" r:id="rId35" imgW="139579" imgH="164957" progId="Equation.3">
                  <p:embed/>
                  <p:pic>
                    <p:nvPicPr>
                      <p:cNvPr id="34" name="Object 32">
                        <a:extLst>
                          <a:ext uri="{FF2B5EF4-FFF2-40B4-BE49-F238E27FC236}">
                            <a16:creationId xmlns:a16="http://schemas.microsoft.com/office/drawing/2014/main" id="{3300E3D7-B66B-57AA-AD73-4F98762C40F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9425" y="34163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3">
            <a:extLst>
              <a:ext uri="{FF2B5EF4-FFF2-40B4-BE49-F238E27FC236}">
                <a16:creationId xmlns:a16="http://schemas.microsoft.com/office/drawing/2014/main" id="{DDFC78BA-1F78-FEC1-3B93-2E5C859DA52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58025" y="34163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6" imgW="139579" imgH="164957" progId="Equation.3">
                  <p:embed/>
                </p:oleObj>
              </mc:Choice>
              <mc:Fallback>
                <p:oleObj name="Equation" r:id="rId36" imgW="139579" imgH="164957" progId="Equation.3">
                  <p:embed/>
                  <p:pic>
                    <p:nvPicPr>
                      <p:cNvPr id="35" name="Object 33">
                        <a:extLst>
                          <a:ext uri="{FF2B5EF4-FFF2-40B4-BE49-F238E27FC236}">
                            <a16:creationId xmlns:a16="http://schemas.microsoft.com/office/drawing/2014/main" id="{DDFC78BA-1F78-FEC1-3B93-2E5C859DA52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8025" y="34163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4">
            <a:extLst>
              <a:ext uri="{FF2B5EF4-FFF2-40B4-BE49-F238E27FC236}">
                <a16:creationId xmlns:a16="http://schemas.microsoft.com/office/drawing/2014/main" id="{8AD029CD-F604-B839-70D6-03E4CF1E8D5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86625" y="34163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7" imgW="139579" imgH="164957" progId="Equation.3">
                  <p:embed/>
                </p:oleObj>
              </mc:Choice>
              <mc:Fallback>
                <p:oleObj name="Equation" r:id="rId37" imgW="139579" imgH="164957" progId="Equation.3">
                  <p:embed/>
                  <p:pic>
                    <p:nvPicPr>
                      <p:cNvPr id="36" name="Object 34">
                        <a:extLst>
                          <a:ext uri="{FF2B5EF4-FFF2-40B4-BE49-F238E27FC236}">
                            <a16:creationId xmlns:a16="http://schemas.microsoft.com/office/drawing/2014/main" id="{8AD029CD-F604-B839-70D6-03E4CF1E8D5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6625" y="34163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5">
            <a:extLst>
              <a:ext uri="{FF2B5EF4-FFF2-40B4-BE49-F238E27FC236}">
                <a16:creationId xmlns:a16="http://schemas.microsoft.com/office/drawing/2014/main" id="{3DCC49D3-4BCF-6E40-A42C-0E64E7B495D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29425" y="31877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8" imgW="139579" imgH="164957" progId="Equation.3">
                  <p:embed/>
                </p:oleObj>
              </mc:Choice>
              <mc:Fallback>
                <p:oleObj name="Equation" r:id="rId38" imgW="139579" imgH="164957" progId="Equation.3">
                  <p:embed/>
                  <p:pic>
                    <p:nvPicPr>
                      <p:cNvPr id="37" name="Object 35">
                        <a:extLst>
                          <a:ext uri="{FF2B5EF4-FFF2-40B4-BE49-F238E27FC236}">
                            <a16:creationId xmlns:a16="http://schemas.microsoft.com/office/drawing/2014/main" id="{3DCC49D3-4BCF-6E40-A42C-0E64E7B495D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9425" y="31877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6">
            <a:extLst>
              <a:ext uri="{FF2B5EF4-FFF2-40B4-BE49-F238E27FC236}">
                <a16:creationId xmlns:a16="http://schemas.microsoft.com/office/drawing/2014/main" id="{5B09F19E-8E44-75FD-FD4F-87DDF97B73B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58025" y="31877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9" imgW="139579" imgH="164957" progId="Equation.3">
                  <p:embed/>
                </p:oleObj>
              </mc:Choice>
              <mc:Fallback>
                <p:oleObj name="Equation" r:id="rId39" imgW="139579" imgH="164957" progId="Equation.3">
                  <p:embed/>
                  <p:pic>
                    <p:nvPicPr>
                      <p:cNvPr id="38" name="Object 36">
                        <a:extLst>
                          <a:ext uri="{FF2B5EF4-FFF2-40B4-BE49-F238E27FC236}">
                            <a16:creationId xmlns:a16="http://schemas.microsoft.com/office/drawing/2014/main" id="{5B09F19E-8E44-75FD-FD4F-87DDF97B73B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8025" y="31877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7">
            <a:extLst>
              <a:ext uri="{FF2B5EF4-FFF2-40B4-BE49-F238E27FC236}">
                <a16:creationId xmlns:a16="http://schemas.microsoft.com/office/drawing/2014/main" id="{46BB8747-86FF-3916-5DAA-A4115CF8660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10425" y="31750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0" imgW="139579" imgH="164957" progId="Equation.3">
                  <p:embed/>
                </p:oleObj>
              </mc:Choice>
              <mc:Fallback>
                <p:oleObj name="Equation" r:id="rId40" imgW="139579" imgH="164957" progId="Equation.3">
                  <p:embed/>
                  <p:pic>
                    <p:nvPicPr>
                      <p:cNvPr id="39" name="Object 37">
                        <a:extLst>
                          <a:ext uri="{FF2B5EF4-FFF2-40B4-BE49-F238E27FC236}">
                            <a16:creationId xmlns:a16="http://schemas.microsoft.com/office/drawing/2014/main" id="{46BB8747-86FF-3916-5DAA-A4115CF8660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0425" y="31750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>
            <a:extLst>
              <a:ext uri="{FF2B5EF4-FFF2-40B4-BE49-F238E27FC236}">
                <a16:creationId xmlns:a16="http://schemas.microsoft.com/office/drawing/2014/main" id="{9A894648-4B22-C9ED-590A-C91B77E9F17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19800" y="46228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1" imgW="139579" imgH="164957" progId="Equation.3">
                  <p:embed/>
                </p:oleObj>
              </mc:Choice>
              <mc:Fallback>
                <p:oleObj name="Equation" r:id="rId41" imgW="139579" imgH="164957" progId="Equation.3">
                  <p:embed/>
                  <p:pic>
                    <p:nvPicPr>
                      <p:cNvPr id="40" name="Object 39">
                        <a:extLst>
                          <a:ext uri="{FF2B5EF4-FFF2-40B4-BE49-F238E27FC236}">
                            <a16:creationId xmlns:a16="http://schemas.microsoft.com/office/drawing/2014/main" id="{9A894648-4B22-C9ED-590A-C91B77E9F17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46228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>
            <a:extLst>
              <a:ext uri="{FF2B5EF4-FFF2-40B4-BE49-F238E27FC236}">
                <a16:creationId xmlns:a16="http://schemas.microsoft.com/office/drawing/2014/main" id="{BD83EC25-03E8-08BC-C36D-387B728CB5D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05625" y="43307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2" imgW="139579" imgH="164957" progId="Equation.3">
                  <p:embed/>
                </p:oleObj>
              </mc:Choice>
              <mc:Fallback>
                <p:oleObj name="Equation" r:id="rId42" imgW="139579" imgH="164957" progId="Equation.3">
                  <p:embed/>
                  <p:pic>
                    <p:nvPicPr>
                      <p:cNvPr id="41" name="Object 40">
                        <a:extLst>
                          <a:ext uri="{FF2B5EF4-FFF2-40B4-BE49-F238E27FC236}">
                            <a16:creationId xmlns:a16="http://schemas.microsoft.com/office/drawing/2014/main" id="{BD83EC25-03E8-08BC-C36D-387B728CB5D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5625" y="43307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1">
            <a:extLst>
              <a:ext uri="{FF2B5EF4-FFF2-40B4-BE49-F238E27FC236}">
                <a16:creationId xmlns:a16="http://schemas.microsoft.com/office/drawing/2014/main" id="{179BA7C7-B800-5243-5429-4F562188D19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543800" y="43307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3" imgW="139579" imgH="164957" progId="Equation.3">
                  <p:embed/>
                </p:oleObj>
              </mc:Choice>
              <mc:Fallback>
                <p:oleObj name="Equation" r:id="rId43" imgW="139579" imgH="164957" progId="Equation.3">
                  <p:embed/>
                  <p:pic>
                    <p:nvPicPr>
                      <p:cNvPr id="42" name="Object 41">
                        <a:extLst>
                          <a:ext uri="{FF2B5EF4-FFF2-40B4-BE49-F238E27FC236}">
                            <a16:creationId xmlns:a16="http://schemas.microsoft.com/office/drawing/2014/main" id="{179BA7C7-B800-5243-5429-4F562188D19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43307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42">
            <a:extLst>
              <a:ext uri="{FF2B5EF4-FFF2-40B4-BE49-F238E27FC236}">
                <a16:creationId xmlns:a16="http://schemas.microsoft.com/office/drawing/2014/main" id="{1A1FF418-4EF9-F0E5-6347-E42A6960707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467600" y="40259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4" imgW="139579" imgH="164957" progId="Equation.3">
                  <p:embed/>
                </p:oleObj>
              </mc:Choice>
              <mc:Fallback>
                <p:oleObj name="Equation" r:id="rId44" imgW="139579" imgH="164957" progId="Equation.3">
                  <p:embed/>
                  <p:pic>
                    <p:nvPicPr>
                      <p:cNvPr id="43" name="Object 42">
                        <a:extLst>
                          <a:ext uri="{FF2B5EF4-FFF2-40B4-BE49-F238E27FC236}">
                            <a16:creationId xmlns:a16="http://schemas.microsoft.com/office/drawing/2014/main" id="{1A1FF418-4EF9-F0E5-6347-E42A6960707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40259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2316B-0270-999C-A980-6FB335D4B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E163B-8ED1-D0FC-F45A-F1CC1257E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/>
              <a:t>Anything that was person-like is fine for “observational unit”</a:t>
            </a:r>
          </a:p>
          <a:p>
            <a:r>
              <a:rPr lang="en-US" sz="2800" dirty="0"/>
              <a:t>Variable = a commuter’s average commute time or a commute time</a:t>
            </a:r>
          </a:p>
          <a:p>
            <a:pPr lvl="1"/>
            <a:r>
              <a:rPr lang="en-US" sz="2400" dirty="0"/>
              <a:t>“Average commute time in SLO county” = one number</a:t>
            </a:r>
          </a:p>
          <a:p>
            <a:r>
              <a:rPr lang="en-US" sz="2800" dirty="0"/>
              <a:t>Best guess for behavior of distribution of the sample?</a:t>
            </a:r>
          </a:p>
          <a:p>
            <a:pPr lvl="1"/>
            <a:r>
              <a:rPr lang="en-US" sz="2400" dirty="0"/>
              <a:t>Population</a:t>
            </a:r>
          </a:p>
          <a:p>
            <a:pPr lvl="1"/>
            <a:r>
              <a:rPr lang="en-US" sz="2400" dirty="0"/>
              <a:t>Does not depend on sample size, only nature of variable</a:t>
            </a:r>
          </a:p>
          <a:p>
            <a:pPr lvl="1"/>
            <a:r>
              <a:rPr lang="en-US" sz="2400" dirty="0"/>
              <a:t>Don’t rely on mean vs. median to judge skewness</a:t>
            </a:r>
          </a:p>
          <a:p>
            <a:r>
              <a:rPr lang="en-US" sz="2800" dirty="0"/>
              <a:t>Population of interest vs. population willing to generalize to</a:t>
            </a:r>
          </a:p>
          <a:p>
            <a:r>
              <a:rPr lang="en-US" sz="2800" dirty="0"/>
              <a:t>Best guess for behavior of distribution of sample means?</a:t>
            </a:r>
          </a:p>
          <a:p>
            <a:pPr lvl="1"/>
            <a:r>
              <a:rPr lang="en-US" sz="2400" dirty="0"/>
              <a:t>Is population normal?</a:t>
            </a:r>
          </a:p>
          <a:p>
            <a:pPr lvl="1"/>
            <a:r>
              <a:rPr lang="en-US" sz="2400" dirty="0"/>
              <a:t>Is sample size large?</a:t>
            </a:r>
          </a:p>
          <a:p>
            <a:pPr lvl="1"/>
            <a:r>
              <a:rPr lang="en-US" sz="2400" dirty="0"/>
              <a:t>If not, something in between…</a:t>
            </a:r>
          </a:p>
          <a:p>
            <a:r>
              <a:rPr lang="en-US" sz="2800" dirty="0"/>
              <a:t>Sample size (45) vs. Number of samples (large)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66700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85AB5C25-C17A-DC33-6CC2-7F76D44B7E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So then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6DFCB-5E17-1FFC-9E6B-3D0195FA3A6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530725"/>
          </a:xfrm>
        </p:spPr>
        <p:txBody>
          <a:bodyPr/>
          <a:lstStyle/>
          <a:p>
            <a:r>
              <a:rPr lang="en-US" altLang="en-US"/>
              <a:t>With quantitative data, we want to calculate </a:t>
            </a:r>
          </a:p>
          <a:p>
            <a:endParaRPr lang="en-US" altLang="en-US"/>
          </a:p>
          <a:p>
            <a:r>
              <a:rPr lang="en-US" altLang="en-US"/>
              <a:t>But we don’t usually know </a:t>
            </a:r>
            <a:r>
              <a:rPr lang="en-US" altLang="en-US">
                <a:latin typeface="Symbol" panose="05050102010706020507" pitchFamily="18" charset="2"/>
              </a:rPr>
              <a:t>s</a:t>
            </a:r>
          </a:p>
          <a:p>
            <a:r>
              <a:rPr lang="en-US" altLang="en-US"/>
              <a:t>But we can calculate the </a:t>
            </a:r>
            <a:r>
              <a:rPr lang="en-US" altLang="en-US" i="1"/>
              <a:t>standard error</a:t>
            </a:r>
            <a:r>
              <a:rPr lang="en-US" altLang="en-US"/>
              <a:t> </a:t>
            </a:r>
          </a:p>
          <a:p>
            <a:endParaRPr lang="en-US" altLang="en-US"/>
          </a:p>
          <a:p>
            <a:r>
              <a:rPr lang="en-US" altLang="en-US"/>
              <a:t>But then our standardized statistic             is better modeled by a </a:t>
            </a:r>
            <a:r>
              <a:rPr lang="en-US" altLang="en-US" i="1"/>
              <a:t>t</a:t>
            </a:r>
            <a:r>
              <a:rPr lang="en-US" altLang="en-US"/>
              <a:t> distribution (df = </a:t>
            </a:r>
            <a:r>
              <a:rPr lang="en-US" altLang="en-US" i="1"/>
              <a:t>n</a:t>
            </a:r>
            <a:r>
              <a:rPr lang="en-US" altLang="en-US"/>
              <a:t> -1) than a normal distribution</a:t>
            </a:r>
          </a:p>
          <a:p>
            <a:pPr lvl="1"/>
            <a:r>
              <a:rPr lang="en-US" altLang="en-US"/>
              <a:t>Looks more and more like normal as </a:t>
            </a:r>
            <a:r>
              <a:rPr lang="en-US" altLang="en-US" i="1"/>
              <a:t>n</a:t>
            </a:r>
            <a:r>
              <a:rPr lang="en-US" altLang="en-US"/>
              <a:t> increases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44DC371-4DB5-3817-9888-20CABC0DECF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90600" y="1981200"/>
          <a:ext cx="270033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01309" imgH="228501" progId="Equation.3">
                  <p:embed/>
                </p:oleObj>
              </mc:Choice>
              <mc:Fallback>
                <p:oleObj name="Equation" r:id="rId2" imgW="901309" imgH="228501" progId="Equation.3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B44DC371-4DB5-3817-9888-20CABC0DEC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981200"/>
                        <a:ext cx="2700338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E68B2E51-131D-EA18-21E7-BA83CC011D6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90600" y="3581400"/>
          <a:ext cx="25908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63225" imgH="228501" progId="Equation.3">
                  <p:embed/>
                </p:oleObj>
              </mc:Choice>
              <mc:Fallback>
                <p:oleObj name="Equation" r:id="rId4" imgW="863225" imgH="228501" progId="Equation.3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E68B2E51-131D-EA18-21E7-BA83CC011D6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581400"/>
                        <a:ext cx="25908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BCBFF49-9740-7E3C-3B5F-69AD77F2B1E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05600" y="4038600"/>
          <a:ext cx="12192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609336" imgH="393529" progId="Equation.3">
                  <p:embed/>
                </p:oleObj>
              </mc:Choice>
              <mc:Fallback>
                <p:oleObj name="Equation" r:id="rId6" imgW="609336" imgH="393529" progId="Equation.3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4BCBFF49-9740-7E3C-3B5F-69AD77F2B1E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4038600"/>
                        <a:ext cx="12192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D48A1BB6-0B20-37E2-07E6-E247EAC918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/>
              <a:t>t</a:t>
            </a:r>
            <a:r>
              <a:rPr lang="en-US" altLang="en-US"/>
              <a:t>-distributions</a:t>
            </a:r>
            <a:endParaRPr lang="en-US" altLang="en-US" i="1"/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069BC673-A63C-A4E4-FF88-93B7E535EA8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3209925" cy="4530725"/>
          </a:xfrm>
        </p:spPr>
        <p:txBody>
          <a:bodyPr/>
          <a:lstStyle/>
          <a:p>
            <a:r>
              <a:rPr lang="en-US" altLang="en-US" i="1"/>
              <a:t>t</a:t>
            </a:r>
            <a:r>
              <a:rPr lang="en-US" altLang="en-US"/>
              <a:t>-distribution has “heavier” tails than normal distribution. </a:t>
            </a:r>
          </a:p>
          <a:p>
            <a:r>
              <a:rPr lang="en-US" altLang="en-US"/>
              <a:t>Approaches normal distribution as df </a:t>
            </a:r>
            <a:r>
              <a:rPr lang="en-US" altLang="en-US">
                <a:sym typeface="Symbol" panose="05050102010706020507" pitchFamily="18" charset="2"/>
              </a:rPr>
              <a:t> </a:t>
            </a:r>
            <a:endParaRPr lang="en-US" altLang="en-US"/>
          </a:p>
        </p:txBody>
      </p:sp>
      <p:pic>
        <p:nvPicPr>
          <p:cNvPr id="19460" name="Picture 2">
            <a:extLst>
              <a:ext uri="{FF2B5EF4-FFF2-40B4-BE49-F238E27FC236}">
                <a16:creationId xmlns:a16="http://schemas.microsoft.com/office/drawing/2014/main" id="{BC9B5C11-98A5-984D-D923-BF0C79F8B7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89"/>
          <a:stretch>
            <a:fillRect/>
          </a:stretch>
        </p:blipFill>
        <p:spPr bwMode="auto">
          <a:xfrm>
            <a:off x="3667125" y="568325"/>
            <a:ext cx="5553075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50F77223-A3E1-815A-DBAE-9F0EB3E467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6271315B-002B-A670-CED1-D76593BCB76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18436" name="Picture 3">
            <a:extLst>
              <a:ext uri="{FF2B5EF4-FFF2-40B4-BE49-F238E27FC236}">
                <a16:creationId xmlns:a16="http://schemas.microsoft.com/office/drawing/2014/main" id="{32C187EA-4C7B-71B5-D44E-6D5A5B2602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1738313"/>
            <a:ext cx="7677150" cy="338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1A589-4CEC-2DF6-F095-A304612A5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Investigation 2.5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274498-B0DD-2D8C-C687-8A59480A149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Sample of 130 healthy adults</a:t>
                </a:r>
              </a:p>
              <a:p>
                <a:r>
                  <a:rPr lang="en-US" dirty="0"/>
                  <a:t>Sample mean: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dirty="0"/>
                  <a:t> = 98.249 degrees</a:t>
                </a:r>
              </a:p>
              <a:p>
                <a:r>
                  <a:rPr lang="en-US" dirty="0"/>
                  <a:t>Sample SD: </a:t>
                </a:r>
                <a:r>
                  <a:rPr lang="en-US" i="1" dirty="0"/>
                  <a:t>s</a:t>
                </a:r>
                <a:r>
                  <a:rPr lang="en-US" dirty="0"/>
                  <a:t> = 0.733 degrees</a:t>
                </a:r>
              </a:p>
              <a:p>
                <a:r>
                  <a:rPr lang="en-US" dirty="0"/>
                  <a:t>H</a:t>
                </a:r>
                <a:r>
                  <a:rPr lang="en-US" baseline="-25000" dirty="0"/>
                  <a:t>0</a:t>
                </a:r>
                <a:r>
                  <a:rPr lang="en-US" dirty="0"/>
                  <a:t>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=98.6</m:t>
                    </m:r>
                  </m:oMath>
                </a14:m>
                <a:r>
                  <a:rPr lang="en-US" dirty="0"/>
                  <a:t>, H</a:t>
                </a:r>
                <a:r>
                  <a:rPr lang="en-US" baseline="-25000" dirty="0"/>
                  <a:t>a</a:t>
                </a:r>
                <a:r>
                  <a:rPr lang="en-US" dirty="0"/>
                  <a:t>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>
                    <a:sym typeface="Symbol" panose="05050102010706020507" pitchFamily="18" charset="2"/>
                  </a:rPr>
                  <a:t></a:t>
                </a:r>
                <a:r>
                  <a:rPr lang="en-US" dirty="0"/>
                  <a:t> 98.6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98.249 −98.6</m:t>
                        </m:r>
                      </m:num>
                      <m:den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0.733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130</m:t>
                                </m:r>
                              </m:e>
                            </m:rad>
                          </m:den>
                        </m:f>
                      </m:den>
                    </m:f>
                  </m:oMath>
                </a14:m>
                <a:r>
                  <a:rPr lang="en-US" dirty="0"/>
                  <a:t> = -5.45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274498-B0DD-2D8C-C687-8A59480A149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593" t="-1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194696DF-F164-00B1-D8C0-C33BDEEC25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4816475"/>
            <a:ext cx="5467350" cy="13144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737A50F-A30D-FC4C-CA0A-3C68BAA2AD1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27294" y="3472807"/>
            <a:ext cx="3888106" cy="260508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23E848F-4785-AB3F-D5F1-349A6D9ED9A8}"/>
              </a:ext>
            </a:extLst>
          </p:cNvPr>
          <p:cNvSpPr txBox="1"/>
          <p:nvPr/>
        </p:nvSpPr>
        <p:spPr>
          <a:xfrm>
            <a:off x="6553200" y="1752600"/>
            <a:ext cx="2241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“summary statistics”</a:t>
            </a:r>
          </a:p>
        </p:txBody>
      </p:sp>
    </p:spTree>
    <p:extLst>
      <p:ext uri="{BB962C8B-B14F-4D97-AF65-F5344CB8AC3E}">
        <p14:creationId xmlns:p14="http://schemas.microsoft.com/office/powerpoint/2010/main" val="996377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/>
    </p:bldLst>
  </p:timing>
</p:sld>
</file>

<file path=ppt/theme/theme1.xml><?xml version="1.0" encoding="utf-8"?>
<a:theme xmlns:a="http://schemas.openxmlformats.org/drawingml/2006/main" name="Default Them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24922</TotalTime>
  <Words>846</Words>
  <Application>Microsoft Office PowerPoint</Application>
  <PresentationFormat>On-screen Show (4:3)</PresentationFormat>
  <Paragraphs>124</Paragraphs>
  <Slides>26</Slides>
  <Notes>1</Notes>
  <HiddenSlides>1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Calibri</vt:lpstr>
      <vt:lpstr>Cambria Math</vt:lpstr>
      <vt:lpstr>Garamond</vt:lpstr>
      <vt:lpstr>Symbol</vt:lpstr>
      <vt:lpstr>Wingdings</vt:lpstr>
      <vt:lpstr>Default Theme</vt:lpstr>
      <vt:lpstr>Equation</vt:lpstr>
      <vt:lpstr>Stat 301 – Day 20</vt:lpstr>
      <vt:lpstr>Section 1</vt:lpstr>
      <vt:lpstr>Section 2</vt:lpstr>
      <vt:lpstr>The Central Limit Theorem for Means</vt:lpstr>
      <vt:lpstr>Quiz</vt:lpstr>
      <vt:lpstr>So then</vt:lpstr>
      <vt:lpstr>t-distributions</vt:lpstr>
      <vt:lpstr>PowerPoint Presentation</vt:lpstr>
      <vt:lpstr>Investigation 2.5</vt:lpstr>
      <vt:lpstr>PowerPoint Presentation</vt:lpstr>
      <vt:lpstr>Confidence interval for m?</vt:lpstr>
      <vt:lpstr>One sample t-interval for m</vt:lpstr>
      <vt:lpstr>Technology – Raw data</vt:lpstr>
      <vt:lpstr>Validity</vt:lpstr>
      <vt:lpstr>Investigation 2.6</vt:lpstr>
      <vt:lpstr>Investigation 2.6</vt:lpstr>
      <vt:lpstr>Empirical Rule/Normal distribution</vt:lpstr>
      <vt:lpstr>Inv 2.6</vt:lpstr>
      <vt:lpstr>Prediction interval</vt:lpstr>
      <vt:lpstr>When have raw data</vt:lpstr>
      <vt:lpstr>What’s next?</vt:lpstr>
      <vt:lpstr>Investigation 3.1 </vt:lpstr>
      <vt:lpstr>How compare two groups on a categorical variable?</vt:lpstr>
      <vt:lpstr>Preview Investigation 3.3</vt:lpstr>
      <vt:lpstr>Reminders</vt:lpstr>
      <vt:lpstr>To 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 301 – Day 6</dc:title>
  <dc:creator>ITS/CSS</dc:creator>
  <cp:lastModifiedBy>Beth L. Chance</cp:lastModifiedBy>
  <cp:revision>193</cp:revision>
  <cp:lastPrinted>2015-01-13T19:03:38Z</cp:lastPrinted>
  <dcterms:created xsi:type="dcterms:W3CDTF">2011-09-27T02:36:13Z</dcterms:created>
  <dcterms:modified xsi:type="dcterms:W3CDTF">2024-02-13T17:45:59Z</dcterms:modified>
</cp:coreProperties>
</file>