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63" r:id="rId3"/>
    <p:sldId id="369" r:id="rId4"/>
    <p:sldId id="362" r:id="rId5"/>
    <p:sldId id="368" r:id="rId6"/>
    <p:sldId id="356" r:id="rId7"/>
    <p:sldId id="357" r:id="rId8"/>
    <p:sldId id="364" r:id="rId9"/>
    <p:sldId id="355" r:id="rId10"/>
    <p:sldId id="365" r:id="rId11"/>
    <p:sldId id="366" r:id="rId12"/>
    <p:sldId id="358" r:id="rId13"/>
    <p:sldId id="359" r:id="rId14"/>
    <p:sldId id="367" r:id="rId15"/>
    <p:sldId id="350" r:id="rId16"/>
    <p:sldId id="361" r:id="rId17"/>
    <p:sldId id="360" r:id="rId18"/>
    <p:sldId id="298" r:id="rId19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10" autoAdjust="0"/>
    <p:restoredTop sz="94660"/>
  </p:normalViewPr>
  <p:slideViewPr>
    <p:cSldViewPr>
      <p:cViewPr varScale="1">
        <p:scale>
          <a:sx n="129" d="100"/>
          <a:sy n="129" d="100"/>
        </p:scale>
        <p:origin x="49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B6E9148-4213-7BFE-E468-8060B25A22C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B23E0A-4378-1937-CE6E-AC73E8143B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706EB75-FFF8-412A-B319-3B488E2858A2}" type="datetimeFigureOut">
              <a:rPr lang="en-US"/>
              <a:pPr>
                <a:defRPr/>
              </a:pPr>
              <a:t>2/8/2024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9B57A-9F9D-1F86-D368-A98D70675B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F37034-E94D-EC56-3F24-AE71AB3856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014A87F-8F76-4A24-95B8-15AC852A2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D3682E-64A2-7616-1B0D-60DBC830F69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B28B7-C34B-9814-007A-DD53C60FB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F6B2208-9DC8-4B0E-9DF5-3B2573497F53}" type="datetimeFigureOut">
              <a:rPr lang="en-US"/>
              <a:pPr>
                <a:defRPr/>
              </a:pPr>
              <a:t>2/8/2024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57464ED-A299-5815-D8B9-954FE7BC3D4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53996CC-A451-5521-8017-4D26A25D2E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5325" y="4422775"/>
            <a:ext cx="5564188" cy="4187825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49F22-EA06-2FF9-BD40-42E645B4DA5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96745-EA3D-C6E8-32FB-B23C2C027C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wrap="square" lIns="92053" tIns="46026" rIns="92053" bIns="4602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93E17E-DB7C-4376-9B3D-09A14CF678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7">
            <a:extLst>
              <a:ext uri="{FF2B5EF4-FFF2-40B4-BE49-F238E27FC236}">
                <a16:creationId xmlns:a16="http://schemas.microsoft.com/office/drawing/2014/main" id="{BC0E54FC-B844-73B2-C39F-FBE53932C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8">
            <a:extLst>
              <a:ext uri="{FF2B5EF4-FFF2-40B4-BE49-F238E27FC236}">
                <a16:creationId xmlns:a16="http://schemas.microsoft.com/office/drawing/2014/main" id="{45C4DED1-3C3C-47AD-5B9A-49B06E8264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B1475D-DAAD-1255-9AF8-3C424F511A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B9854D5-41BA-69FF-EFCC-969BFEFD29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E431A6-6F48-B8A2-5414-0F380C2369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0B796-F86F-4855-8D72-1BC6F01A6D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468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D624509-8B24-1C20-F602-E431123446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3F94C1-4085-703C-3386-02CEE0430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1CB2A7-D47A-B901-6922-E10734F8C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468E3-A883-49E3-84B2-CAF2BAEA9C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25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AE88EF-8C95-AA75-0567-8D4E2C1D9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EC14D0-C07E-3A27-81DF-6C07019A98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C63E4-2210-2A82-76FC-0A04A1CDB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C86178-7EAE-471D-9809-7F5C64D7AC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915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02D22E-0F1B-4E77-DDB2-A0163AF5A8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6778CC-7420-CDAC-085C-4E1E97CDD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029286-FE4D-48FE-BB03-46014027C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5687B-18C7-4BAF-A20E-DB3E7FC40E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089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6C605-D463-1E19-FDD1-8DB9026972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66B612-7828-71D0-ABE8-47BEDF2047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A87EC1-31C4-077C-9EB1-59D70D5C2E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597C7-31CE-4987-AA7E-DAD4AACCC7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304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9090A8-1E6E-8677-640D-442A51FA87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BE2D9A-0BF1-0F9A-1649-E3E6F8FF6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465AD8-9327-E610-6F94-EB63DE132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96D64A-B58C-451A-9231-91B390807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238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F892690-624B-3621-898B-610C70D62E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F629247-729C-C8D9-6B76-09FB8ABD26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84628A-553A-2152-0882-7075947087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E4B-D829-4CD4-AE8C-B64AAD71C7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85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7C6DDDB-6351-1FE3-92A8-8BA13E8C45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3C0C4C-B2D0-6049-BE50-125AA0673C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C29941-2E03-5926-1B83-447EEA971A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70C84-FD9A-41C2-BB76-496F3C418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97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F5632E3-F8AC-847A-C189-8419F836FC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B60AAC0-18F5-775F-CB9E-DD1DD58BDA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6078789-1625-5AE5-7E5E-E0661D1A1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35922-7136-4F0D-8895-BBF6CFE7F7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595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961DE6-8339-915E-8E7C-22347F662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143169B-9FF8-40A2-DDD8-5310B0669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E3DD40-4E40-581D-077B-93A01F03DD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1F293-6AE6-4BD8-9594-48F2B960B3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4618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A089EE-6429-03D6-6230-F87C19AFCE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76054E-7E68-B714-BA8B-1D0AA8476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4D0955-9EB3-AE89-1CA2-503370FB64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A5530-C6B0-449D-B35A-16E1D851C7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91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149B6DF-4C45-99F8-BB06-418F2506C5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DC478EB-17AB-7E96-C232-FCF1ACF9D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53B0541-BFFD-47C3-B67B-496311F023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365A8487-2809-090A-A7AB-057E86AAEC9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3A360F81-B4B3-4205-D099-13B30385CB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B4379EB1-F3CC-4D69-A17B-5FA0DFB144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76FB2F12-B4F6-FDD5-71CF-5E5C8F239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0F992087-947F-70F6-1B51-F94FE088AE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.bin"/><Relationship Id="rId18" Type="http://schemas.openxmlformats.org/officeDocument/2006/relationships/oleObject" Target="../embeddings/oleObject14.bin"/><Relationship Id="rId26" Type="http://schemas.openxmlformats.org/officeDocument/2006/relationships/oleObject" Target="../embeddings/oleObject22.bin"/><Relationship Id="rId39" Type="http://schemas.openxmlformats.org/officeDocument/2006/relationships/oleObject" Target="../embeddings/oleObject35.bin"/><Relationship Id="rId21" Type="http://schemas.openxmlformats.org/officeDocument/2006/relationships/oleObject" Target="../embeddings/oleObject17.bin"/><Relationship Id="rId34" Type="http://schemas.openxmlformats.org/officeDocument/2006/relationships/oleObject" Target="../embeddings/oleObject30.bin"/><Relationship Id="rId42" Type="http://schemas.openxmlformats.org/officeDocument/2006/relationships/oleObject" Target="../embeddings/oleObject38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14.png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6.bin"/><Relationship Id="rId29" Type="http://schemas.openxmlformats.org/officeDocument/2006/relationships/oleObject" Target="../embeddings/oleObject25.bin"/><Relationship Id="rId41" Type="http://schemas.openxmlformats.org/officeDocument/2006/relationships/oleObject" Target="../embeddings/oleObject37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7.bin"/><Relationship Id="rId24" Type="http://schemas.openxmlformats.org/officeDocument/2006/relationships/oleObject" Target="../embeddings/oleObject20.bin"/><Relationship Id="rId32" Type="http://schemas.openxmlformats.org/officeDocument/2006/relationships/oleObject" Target="../embeddings/oleObject28.bin"/><Relationship Id="rId37" Type="http://schemas.openxmlformats.org/officeDocument/2006/relationships/oleObject" Target="../embeddings/oleObject33.bin"/><Relationship Id="rId40" Type="http://schemas.openxmlformats.org/officeDocument/2006/relationships/oleObject" Target="../embeddings/oleObject36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9.bin"/><Relationship Id="rId28" Type="http://schemas.openxmlformats.org/officeDocument/2006/relationships/oleObject" Target="../embeddings/oleObject24.bin"/><Relationship Id="rId36" Type="http://schemas.openxmlformats.org/officeDocument/2006/relationships/oleObject" Target="../embeddings/oleObject32.bin"/><Relationship Id="rId10" Type="http://schemas.openxmlformats.org/officeDocument/2006/relationships/oleObject" Target="../embeddings/oleObject6.bin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7.bin"/><Relationship Id="rId44" Type="http://schemas.openxmlformats.org/officeDocument/2006/relationships/oleObject" Target="../embeddings/oleObject40.bin"/><Relationship Id="rId4" Type="http://schemas.openxmlformats.org/officeDocument/2006/relationships/image" Target="../media/image1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8.bin"/><Relationship Id="rId27" Type="http://schemas.openxmlformats.org/officeDocument/2006/relationships/oleObject" Target="../embeddings/oleObject23.bin"/><Relationship Id="rId30" Type="http://schemas.openxmlformats.org/officeDocument/2006/relationships/oleObject" Target="../embeddings/oleObject26.bin"/><Relationship Id="rId35" Type="http://schemas.openxmlformats.org/officeDocument/2006/relationships/oleObject" Target="../embeddings/oleObject31.bin"/><Relationship Id="rId43" Type="http://schemas.openxmlformats.org/officeDocument/2006/relationships/oleObject" Target="../embeddings/oleObject39.bin"/><Relationship Id="rId8" Type="http://schemas.openxmlformats.org/officeDocument/2006/relationships/oleObject" Target="../embeddings/oleObject4.bin"/><Relationship Id="rId3" Type="http://schemas.openxmlformats.org/officeDocument/2006/relationships/oleObject" Target="../embeddings/oleObject1.bin"/><Relationship Id="rId12" Type="http://schemas.openxmlformats.org/officeDocument/2006/relationships/oleObject" Target="../embeddings/oleObject8.bin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21.bin"/><Relationship Id="rId33" Type="http://schemas.openxmlformats.org/officeDocument/2006/relationships/oleObject" Target="../embeddings/oleObject29.bin"/><Relationship Id="rId38" Type="http://schemas.openxmlformats.org/officeDocument/2006/relationships/oleObject" Target="../embeddings/oleObject3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9A20BB43-E812-32D4-242B-7A820550EE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Stat 301 – Day 19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3432E940-0A3E-2298-5C7C-E0A8548A52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4375" y="2552700"/>
            <a:ext cx="6553200" cy="1752600"/>
          </a:xfrm>
        </p:spPr>
        <p:txBody>
          <a:bodyPr/>
          <a:lstStyle/>
          <a:p>
            <a:pPr eaLnBrk="1" hangingPunct="1"/>
            <a:r>
              <a:rPr lang="en-US" altLang="en-US" dirty="0"/>
              <a:t>Inference for a sample mean?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C7A9275-78F7-56EC-677B-EFA5F4B946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  <a:endParaRPr lang="en-US" altLang="en-US" dirty="0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03353D69-2D5C-DB2A-3A74-059AB90334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SUPPOSE</a:t>
            </a:r>
            <a:r>
              <a:rPr lang="en-US" altLang="en-US"/>
              <a:t> the population distribution of passenger weights follows a </a:t>
            </a:r>
            <a:r>
              <a:rPr lang="en-US" altLang="en-US">
                <a:solidFill>
                  <a:srgbClr val="FF0000"/>
                </a:solidFill>
              </a:rPr>
              <a:t>uniform (flat) </a:t>
            </a:r>
            <a:r>
              <a:rPr lang="en-US" altLang="en-US"/>
              <a:t>distribution with mean </a:t>
            </a:r>
            <a:r>
              <a:rPr lang="en-US" altLang="en-US">
                <a:latin typeface="Symbol" panose="05050102010706020507" pitchFamily="18" charset="2"/>
              </a:rPr>
              <a:t>m</a:t>
            </a:r>
            <a:r>
              <a:rPr lang="en-US" altLang="en-US"/>
              <a:t> = 167 lbs and standard deviation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/>
              <a:t> = 35 lbs.</a:t>
            </a:r>
          </a:p>
          <a:p>
            <a:r>
              <a:rPr lang="en-US" altLang="en-US"/>
              <a:t>The distribution of sample means from different random samples (</a:t>
            </a:r>
            <a:r>
              <a:rPr lang="en-US" altLang="en-US" i="1"/>
              <a:t>n</a:t>
            </a:r>
            <a:r>
              <a:rPr lang="en-US" altLang="en-US"/>
              <a:t> = 47) was</a:t>
            </a:r>
          </a:p>
          <a:p>
            <a:pPr lvl="1"/>
            <a:r>
              <a:rPr lang="en-US" altLang="en-US"/>
              <a:t>Approximately normal</a:t>
            </a:r>
          </a:p>
          <a:p>
            <a:pPr lvl="1"/>
            <a:r>
              <a:rPr lang="en-US" altLang="en-US"/>
              <a:t>With mean close to 167 lbs</a:t>
            </a:r>
          </a:p>
          <a:p>
            <a:pPr lvl="1"/>
            <a:r>
              <a:rPr lang="en-US" altLang="en-US"/>
              <a:t>And standard deviation close to 5 lbs.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37">
            <a:extLst>
              <a:ext uri="{FF2B5EF4-FFF2-40B4-BE49-F238E27FC236}">
                <a16:creationId xmlns:a16="http://schemas.microsoft.com/office/drawing/2014/main" id="{C1204E17-8997-DBF0-14D8-C99E0D0AF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19413"/>
            <a:ext cx="3452813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>
            <a:extLst>
              <a:ext uri="{FF2B5EF4-FFF2-40B4-BE49-F238E27FC236}">
                <a16:creationId xmlns:a16="http://schemas.microsoft.com/office/drawing/2014/main" id="{1F640E26-4554-5775-AAEE-A0A908B21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Central Limit Theorem for </a:t>
            </a:r>
            <a:r>
              <a:rPr lang="en-US" altLang="en-US">
                <a:solidFill>
                  <a:srgbClr val="FF0000"/>
                </a:solidFill>
              </a:rPr>
              <a:t>Means</a:t>
            </a:r>
          </a:p>
        </p:txBody>
      </p:sp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4B93955A-4909-4C7F-786C-C58FDD81C3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dirty="0"/>
              <a:t>For a random process or large population with long-run/population mean </a:t>
            </a:r>
            <a:r>
              <a:rPr lang="en-US" altLang="en-US" dirty="0">
                <a:latin typeface="Symbol" panose="05050102010706020507" pitchFamily="18" charset="2"/>
              </a:rPr>
              <a:t>m</a:t>
            </a:r>
            <a:r>
              <a:rPr lang="en-US" altLang="en-US" dirty="0"/>
              <a:t> and standard deviation </a:t>
            </a:r>
            <a:r>
              <a:rPr lang="en-US" altLang="en-US" dirty="0">
                <a:latin typeface="Symbol" panose="05050102010706020507" pitchFamily="18" charset="2"/>
              </a:rPr>
              <a:t>s</a:t>
            </a:r>
            <a:r>
              <a:rPr lang="en-US" altLang="en-US" dirty="0"/>
              <a:t>, the distribution of sample means:</a:t>
            </a:r>
          </a:p>
          <a:p>
            <a:pPr lvl="1">
              <a:defRPr/>
            </a:pPr>
            <a:r>
              <a:rPr lang="en-US" altLang="en-US" dirty="0"/>
              <a:t>Mean = </a:t>
            </a:r>
            <a:r>
              <a:rPr lang="en-US" altLang="en-US" dirty="0">
                <a:latin typeface="Symbol" panose="05050102010706020507" pitchFamily="18" charset="2"/>
              </a:rPr>
              <a:t>m</a:t>
            </a:r>
          </a:p>
          <a:p>
            <a:pPr lvl="1">
              <a:defRPr/>
            </a:pPr>
            <a:r>
              <a:rPr lang="en-US" altLang="en-US" dirty="0"/>
              <a:t>Standard deviation = </a:t>
            </a:r>
            <a:r>
              <a:rPr lang="en-US" altLang="en-US" dirty="0">
                <a:latin typeface="Symbol" panose="05050102010706020507" pitchFamily="18" charset="2"/>
              </a:rPr>
              <a:t>s</a:t>
            </a:r>
            <a:r>
              <a:rPr lang="en-US" altLang="en-US" dirty="0"/>
              <a:t>/</a:t>
            </a:r>
          </a:p>
          <a:p>
            <a:pPr lvl="1">
              <a:defRPr/>
            </a:pPr>
            <a:r>
              <a:rPr lang="en-US" altLang="en-US" dirty="0"/>
              <a:t>Shape</a:t>
            </a:r>
          </a:p>
          <a:p>
            <a:pPr lvl="2">
              <a:defRPr/>
            </a:pPr>
            <a:r>
              <a:rPr lang="en-US" altLang="en-US" dirty="0"/>
              <a:t>Normal if population is normal</a:t>
            </a:r>
          </a:p>
          <a:p>
            <a:pPr marL="671512" lvl="2" indent="0">
              <a:buFont typeface="Wingdings" panose="05000000000000000000" pitchFamily="2" charset="2"/>
              <a:buNone/>
              <a:defRPr/>
            </a:pPr>
            <a:r>
              <a:rPr lang="en-US" altLang="en-US" dirty="0">
                <a:solidFill>
                  <a:srgbClr val="0070C0"/>
                </a:solidFill>
              </a:rPr>
              <a:t>OR</a:t>
            </a:r>
          </a:p>
          <a:p>
            <a:pPr lvl="2">
              <a:defRPr/>
            </a:pPr>
            <a:r>
              <a:rPr lang="en-US" altLang="en-US" dirty="0"/>
              <a:t>Approximately normal if sample size is large</a:t>
            </a:r>
          </a:p>
          <a:p>
            <a:pPr lvl="3">
              <a:defRPr/>
            </a:pPr>
            <a:r>
              <a:rPr lang="en-US" altLang="en-US" dirty="0"/>
              <a:t>30 often used as a cut-off for “large”</a:t>
            </a:r>
          </a:p>
          <a:p>
            <a:pPr>
              <a:defRPr/>
            </a:pPr>
            <a:endParaRPr lang="en-US" altLang="en-US" dirty="0"/>
          </a:p>
        </p:txBody>
      </p:sp>
      <p:graphicFrame>
        <p:nvGraphicFramePr>
          <p:cNvPr id="10245" name="Object 3">
            <a:extLst>
              <a:ext uri="{FF2B5EF4-FFF2-40B4-BE49-F238E27FC236}">
                <a16:creationId xmlns:a16="http://schemas.microsoft.com/office/drawing/2014/main" id="{5BE246F9-9E49-7D82-ED2A-B9E14680D84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72000" y="3725863"/>
          <a:ext cx="45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501" imgH="215806" progId="Equation.3">
                  <p:embed/>
                </p:oleObj>
              </mc:Choice>
              <mc:Fallback>
                <p:oleObj name="Equation" r:id="rId3" imgW="228501" imgH="215806" progId="Equation.3">
                  <p:embed/>
                  <p:pic>
                    <p:nvPicPr>
                      <p:cNvPr id="10245" name="Object 3">
                        <a:extLst>
                          <a:ext uri="{FF2B5EF4-FFF2-40B4-BE49-F238E27FC236}">
                            <a16:creationId xmlns:a16="http://schemas.microsoft.com/office/drawing/2014/main" id="{5BE246F9-9E49-7D82-ED2A-B9E14680D8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25863"/>
                        <a:ext cx="457200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C566B26D-D738-E0CA-0F72-8F366505E1D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9579" imgH="164957" progId="Equation.3">
                  <p:embed/>
                </p:oleObj>
              </mc:Choice>
              <mc:Fallback>
                <p:oleObj name="Equation" r:id="rId5" imgW="139579" imgH="164957" progId="Equation.3">
                  <p:embed/>
                  <p:pic>
                    <p:nvPicPr>
                      <p:cNvPr id="5" name="Object 3">
                        <a:extLst>
                          <a:ext uri="{FF2B5EF4-FFF2-40B4-BE49-F238E27FC236}">
                            <a16:creationId xmlns:a16="http://schemas.microsoft.com/office/drawing/2014/main" id="{C566B26D-D738-E0CA-0F72-8F366505E1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061E6496-43E2-D686-BF94-9C9594AE70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98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39579" imgH="164957" progId="Equation.3">
                  <p:embed/>
                </p:oleObj>
              </mc:Choice>
              <mc:Fallback>
                <p:oleObj name="Equation" r:id="rId7" imgW="139579" imgH="164957" progId="Equation.3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061E6496-43E2-D686-BF94-9C9594AE70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>
            <a:extLst>
              <a:ext uri="{FF2B5EF4-FFF2-40B4-BE49-F238E27FC236}">
                <a16:creationId xmlns:a16="http://schemas.microsoft.com/office/drawing/2014/main" id="{EEA6318D-A556-B954-E6DD-B36A70401C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3722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9579" imgH="164957" progId="Equation.3">
                  <p:embed/>
                </p:oleObj>
              </mc:Choice>
              <mc:Fallback>
                <p:oleObj name="Equation" r:id="rId8" imgW="139579" imgH="164957" progId="Equation.3">
                  <p:embed/>
                  <p:pic>
                    <p:nvPicPr>
                      <p:cNvPr id="7" name="Object 5">
                        <a:extLst>
                          <a:ext uri="{FF2B5EF4-FFF2-40B4-BE49-F238E27FC236}">
                            <a16:creationId xmlns:a16="http://schemas.microsoft.com/office/drawing/2014/main" id="{EEA6318D-A556-B954-E6DD-B36A70401C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>
            <a:extLst>
              <a:ext uri="{FF2B5EF4-FFF2-40B4-BE49-F238E27FC236}">
                <a16:creationId xmlns:a16="http://schemas.microsoft.com/office/drawing/2014/main" id="{DEC40DCC-D5B3-0B9A-ECF1-068FB573C62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4625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39579" imgH="164957" progId="Equation.3">
                  <p:embed/>
                </p:oleObj>
              </mc:Choice>
              <mc:Fallback>
                <p:oleObj name="Equation" r:id="rId9" imgW="139579" imgH="164957" progId="Equation.3">
                  <p:embed/>
                  <p:pic>
                    <p:nvPicPr>
                      <p:cNvPr id="8" name="Object 6">
                        <a:extLst>
                          <a:ext uri="{FF2B5EF4-FFF2-40B4-BE49-F238E27FC236}">
                            <a16:creationId xmlns:a16="http://schemas.microsoft.com/office/drawing/2014/main" id="{DEC40DCC-D5B3-0B9A-ECF1-068FB573C62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7">
            <a:extLst>
              <a:ext uri="{FF2B5EF4-FFF2-40B4-BE49-F238E27FC236}">
                <a16:creationId xmlns:a16="http://schemas.microsoft.com/office/drawing/2014/main" id="{73B0D95E-28D9-BD16-D64D-41648AA83A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32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579" imgH="164957" progId="Equation.3">
                  <p:embed/>
                </p:oleObj>
              </mc:Choice>
              <mc:Fallback>
                <p:oleObj name="Equation" r:id="rId10" imgW="139579" imgH="164957" progId="Equation.3">
                  <p:embed/>
                  <p:pic>
                    <p:nvPicPr>
                      <p:cNvPr id="9" name="Object 7">
                        <a:extLst>
                          <a:ext uri="{FF2B5EF4-FFF2-40B4-BE49-F238E27FC236}">
                            <a16:creationId xmlns:a16="http://schemas.microsoft.com/office/drawing/2014/main" id="{73B0D95E-28D9-BD16-D64D-41648AA83A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8">
            <a:extLst>
              <a:ext uri="{FF2B5EF4-FFF2-40B4-BE49-F238E27FC236}">
                <a16:creationId xmlns:a16="http://schemas.microsoft.com/office/drawing/2014/main" id="{58661381-E50C-891E-D7EA-62C8DCFE57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818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39579" imgH="164957" progId="Equation.3">
                  <p:embed/>
                </p:oleObj>
              </mc:Choice>
              <mc:Fallback>
                <p:oleObj name="Equation" r:id="rId11" imgW="139579" imgH="164957" progId="Equation.3">
                  <p:embed/>
                  <p:pic>
                    <p:nvPicPr>
                      <p:cNvPr id="10" name="Object 8">
                        <a:extLst>
                          <a:ext uri="{FF2B5EF4-FFF2-40B4-BE49-F238E27FC236}">
                            <a16:creationId xmlns:a16="http://schemas.microsoft.com/office/drawing/2014/main" id="{58661381-E50C-891E-D7EA-62C8DCFE57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18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>
            <a:extLst>
              <a:ext uri="{FF2B5EF4-FFF2-40B4-BE49-F238E27FC236}">
                <a16:creationId xmlns:a16="http://schemas.microsoft.com/office/drawing/2014/main" id="{F35003B4-8FD3-4F05-4520-A5483DAFFD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39000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39579" imgH="164957" progId="Equation.3">
                  <p:embed/>
                </p:oleObj>
              </mc:Choice>
              <mc:Fallback>
                <p:oleObj name="Equation" r:id="rId12" imgW="139579" imgH="164957" progId="Equation.3">
                  <p:embed/>
                  <p:pic>
                    <p:nvPicPr>
                      <p:cNvPr id="11" name="Object 9">
                        <a:extLst>
                          <a:ext uri="{FF2B5EF4-FFF2-40B4-BE49-F238E27FC236}">
                            <a16:creationId xmlns:a16="http://schemas.microsoft.com/office/drawing/2014/main" id="{F35003B4-8FD3-4F05-4520-A5483DAFFD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>
            <a:extLst>
              <a:ext uri="{FF2B5EF4-FFF2-40B4-BE49-F238E27FC236}">
                <a16:creationId xmlns:a16="http://schemas.microsoft.com/office/drawing/2014/main" id="{2CB4A824-F221-527F-A5A0-8399154C4E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152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39579" imgH="164957" progId="Equation.3">
                  <p:embed/>
                </p:oleObj>
              </mc:Choice>
              <mc:Fallback>
                <p:oleObj name="Equation" r:id="rId13" imgW="139579" imgH="164957" progId="Equation.3">
                  <p:embed/>
                  <p:pic>
                    <p:nvPicPr>
                      <p:cNvPr id="12" name="Object 10">
                        <a:extLst>
                          <a:ext uri="{FF2B5EF4-FFF2-40B4-BE49-F238E27FC236}">
                            <a16:creationId xmlns:a16="http://schemas.microsoft.com/office/drawing/2014/main" id="{2CB4A824-F221-527F-A5A0-8399154C4E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152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">
            <a:extLst>
              <a:ext uri="{FF2B5EF4-FFF2-40B4-BE49-F238E27FC236}">
                <a16:creationId xmlns:a16="http://schemas.microsoft.com/office/drawing/2014/main" id="{957BAE07-EBBB-1036-8F80-2E7C668B8B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438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39579" imgH="164957" progId="Equation.3">
                  <p:embed/>
                </p:oleObj>
              </mc:Choice>
              <mc:Fallback>
                <p:oleObj name="Equation" r:id="rId14" imgW="139579" imgH="164957" progId="Equation.3">
                  <p:embed/>
                  <p:pic>
                    <p:nvPicPr>
                      <p:cNvPr id="13" name="Object 11">
                        <a:extLst>
                          <a:ext uri="{FF2B5EF4-FFF2-40B4-BE49-F238E27FC236}">
                            <a16:creationId xmlns:a16="http://schemas.microsoft.com/office/drawing/2014/main" id="{957BAE07-EBBB-1036-8F80-2E7C668B8B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38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>
            <a:extLst>
              <a:ext uri="{FF2B5EF4-FFF2-40B4-BE49-F238E27FC236}">
                <a16:creationId xmlns:a16="http://schemas.microsoft.com/office/drawing/2014/main" id="{AD294B21-5985-5741-D4A4-9AED57B712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724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39579" imgH="164957" progId="Equation.3">
                  <p:embed/>
                </p:oleObj>
              </mc:Choice>
              <mc:Fallback>
                <p:oleObj name="Equation" r:id="rId15" imgW="139579" imgH="164957" progId="Equation.3">
                  <p:embed/>
                  <p:pic>
                    <p:nvPicPr>
                      <p:cNvPr id="14" name="Object 12">
                        <a:extLst>
                          <a:ext uri="{FF2B5EF4-FFF2-40B4-BE49-F238E27FC236}">
                            <a16:creationId xmlns:a16="http://schemas.microsoft.com/office/drawing/2014/main" id="{AD294B21-5985-5741-D4A4-9AED57B712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24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3">
            <a:extLst>
              <a:ext uri="{FF2B5EF4-FFF2-40B4-BE49-F238E27FC236}">
                <a16:creationId xmlns:a16="http://schemas.microsoft.com/office/drawing/2014/main" id="{08BAA1DB-F8F6-E211-F21F-B81F90FB5B4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201025" y="46355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579" imgH="164957" progId="Equation.3">
                  <p:embed/>
                </p:oleObj>
              </mc:Choice>
              <mc:Fallback>
                <p:oleObj name="Equation" r:id="rId16" imgW="139579" imgH="164957" progId="Equation.3">
                  <p:embed/>
                  <p:pic>
                    <p:nvPicPr>
                      <p:cNvPr id="15" name="Object 13">
                        <a:extLst>
                          <a:ext uri="{FF2B5EF4-FFF2-40B4-BE49-F238E27FC236}">
                            <a16:creationId xmlns:a16="http://schemas.microsoft.com/office/drawing/2014/main" id="{08BAA1DB-F8F6-E211-F21F-B81F90FB5B4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025" y="46355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4">
            <a:extLst>
              <a:ext uri="{FF2B5EF4-FFF2-40B4-BE49-F238E27FC236}">
                <a16:creationId xmlns:a16="http://schemas.microsoft.com/office/drawing/2014/main" id="{F2421D23-BBDD-FCC7-1A3E-07145618D10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198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39579" imgH="164957" progId="Equation.3">
                  <p:embed/>
                </p:oleObj>
              </mc:Choice>
              <mc:Fallback>
                <p:oleObj name="Equation" r:id="rId17" imgW="139579" imgH="164957" progId="Equation.3">
                  <p:embed/>
                  <p:pic>
                    <p:nvPicPr>
                      <p:cNvPr id="16" name="Object 14">
                        <a:extLst>
                          <a:ext uri="{FF2B5EF4-FFF2-40B4-BE49-F238E27FC236}">
                            <a16:creationId xmlns:a16="http://schemas.microsoft.com/office/drawing/2014/main" id="{F2421D23-BBDD-FCC7-1A3E-07145618D1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98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76B05E98-6C75-D204-D509-F9C284682FF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00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39579" imgH="164957" progId="Equation.3">
                  <p:embed/>
                </p:oleObj>
              </mc:Choice>
              <mc:Fallback>
                <p:oleObj name="Equation" r:id="rId18" imgW="139579" imgH="164957" progId="Equation.3">
                  <p:embed/>
                  <p:pic>
                    <p:nvPicPr>
                      <p:cNvPr id="17" name="Object 15">
                        <a:extLst>
                          <a:ext uri="{FF2B5EF4-FFF2-40B4-BE49-F238E27FC236}">
                            <a16:creationId xmlns:a16="http://schemas.microsoft.com/office/drawing/2014/main" id="{76B05E98-6C75-D204-D509-F9C284682F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6">
            <a:extLst>
              <a:ext uri="{FF2B5EF4-FFF2-40B4-BE49-F238E27FC236}">
                <a16:creationId xmlns:a16="http://schemas.microsoft.com/office/drawing/2014/main" id="{D2325AAC-450D-0B73-FE5C-17CAEE1866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94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39579" imgH="164957" progId="Equation.3">
                  <p:embed/>
                </p:oleObj>
              </mc:Choice>
              <mc:Fallback>
                <p:oleObj name="Equation" r:id="rId19" imgW="139579" imgH="164957" progId="Equation.3">
                  <p:embed/>
                  <p:pic>
                    <p:nvPicPr>
                      <p:cNvPr id="18" name="Object 16">
                        <a:extLst>
                          <a:ext uri="{FF2B5EF4-FFF2-40B4-BE49-F238E27FC236}">
                            <a16:creationId xmlns:a16="http://schemas.microsoft.com/office/drawing/2014/main" id="{D2325AAC-450D-0B73-FE5C-17CAEE1866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7">
            <a:extLst>
              <a:ext uri="{FF2B5EF4-FFF2-40B4-BE49-F238E27FC236}">
                <a16:creationId xmlns:a16="http://schemas.microsoft.com/office/drawing/2014/main" id="{2F0C4BCF-F3B7-3963-630A-4C8A36D9863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39579" imgH="164957" progId="Equation.3">
                  <p:embed/>
                </p:oleObj>
              </mc:Choice>
              <mc:Fallback>
                <p:oleObj name="Equation" r:id="rId20" imgW="139579" imgH="164957" progId="Equation.3">
                  <p:embed/>
                  <p:pic>
                    <p:nvPicPr>
                      <p:cNvPr id="19" name="Object 17">
                        <a:extLst>
                          <a:ext uri="{FF2B5EF4-FFF2-40B4-BE49-F238E27FC236}">
                            <a16:creationId xmlns:a16="http://schemas.microsoft.com/office/drawing/2014/main" id="{2F0C4BCF-F3B7-3963-630A-4C8A36D9863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8">
            <a:extLst>
              <a:ext uri="{FF2B5EF4-FFF2-40B4-BE49-F238E27FC236}">
                <a16:creationId xmlns:a16="http://schemas.microsoft.com/office/drawing/2014/main" id="{31F20795-AB89-3FBD-D76A-74979BC9026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152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39579" imgH="164957" progId="Equation.3">
                  <p:embed/>
                </p:oleObj>
              </mc:Choice>
              <mc:Fallback>
                <p:oleObj name="Equation" r:id="rId21" imgW="139579" imgH="164957" progId="Equation.3">
                  <p:embed/>
                  <p:pic>
                    <p:nvPicPr>
                      <p:cNvPr id="20" name="Object 18">
                        <a:extLst>
                          <a:ext uri="{FF2B5EF4-FFF2-40B4-BE49-F238E27FC236}">
                            <a16:creationId xmlns:a16="http://schemas.microsoft.com/office/drawing/2014/main" id="{31F20795-AB89-3FBD-D76A-74979BC9026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19">
            <a:extLst>
              <a:ext uri="{FF2B5EF4-FFF2-40B4-BE49-F238E27FC236}">
                <a16:creationId xmlns:a16="http://schemas.microsoft.com/office/drawing/2014/main" id="{F672B5EE-8C38-0C66-E199-1487804FE3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8200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39579" imgH="164957" progId="Equation.3">
                  <p:embed/>
                </p:oleObj>
              </mc:Choice>
              <mc:Fallback>
                <p:oleObj name="Equation" r:id="rId22" imgW="139579" imgH="164957" progId="Equation.3">
                  <p:embed/>
                  <p:pic>
                    <p:nvPicPr>
                      <p:cNvPr id="21" name="Object 19">
                        <a:extLst>
                          <a:ext uri="{FF2B5EF4-FFF2-40B4-BE49-F238E27FC236}">
                            <a16:creationId xmlns:a16="http://schemas.microsoft.com/office/drawing/2014/main" id="{F672B5EE-8C38-0C66-E199-1487804FE3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00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0">
            <a:extLst>
              <a:ext uri="{FF2B5EF4-FFF2-40B4-BE49-F238E27FC236}">
                <a16:creationId xmlns:a16="http://schemas.microsoft.com/office/drawing/2014/main" id="{94A57B15-F6E0-0360-20CB-8005767FF8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484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39579" imgH="164957" progId="Equation.3">
                  <p:embed/>
                </p:oleObj>
              </mc:Choice>
              <mc:Fallback>
                <p:oleObj name="Equation" r:id="rId23" imgW="139579" imgH="164957" progId="Equation.3">
                  <p:embed/>
                  <p:pic>
                    <p:nvPicPr>
                      <p:cNvPr id="22" name="Object 20">
                        <a:extLst>
                          <a:ext uri="{FF2B5EF4-FFF2-40B4-BE49-F238E27FC236}">
                            <a16:creationId xmlns:a16="http://schemas.microsoft.com/office/drawing/2014/main" id="{94A57B15-F6E0-0360-20CB-8005767FF8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84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1">
            <a:extLst>
              <a:ext uri="{FF2B5EF4-FFF2-40B4-BE49-F238E27FC236}">
                <a16:creationId xmlns:a16="http://schemas.microsoft.com/office/drawing/2014/main" id="{70FD5B12-189B-2120-1589-7D8B8EAA2F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70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39579" imgH="164957" progId="Equation.3">
                  <p:embed/>
                </p:oleObj>
              </mc:Choice>
              <mc:Fallback>
                <p:oleObj name="Equation" r:id="rId24" imgW="139579" imgH="164957" progId="Equation.3">
                  <p:embed/>
                  <p:pic>
                    <p:nvPicPr>
                      <p:cNvPr id="23" name="Object 21">
                        <a:extLst>
                          <a:ext uri="{FF2B5EF4-FFF2-40B4-BE49-F238E27FC236}">
                            <a16:creationId xmlns:a16="http://schemas.microsoft.com/office/drawing/2014/main" id="{70FD5B12-189B-2120-1589-7D8B8EAA2F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2">
            <a:extLst>
              <a:ext uri="{FF2B5EF4-FFF2-40B4-BE49-F238E27FC236}">
                <a16:creationId xmlns:a16="http://schemas.microsoft.com/office/drawing/2014/main" id="{7AABF097-D0C7-51B6-6E5C-EE708656883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39579" imgH="164957" progId="Equation.3">
                  <p:embed/>
                </p:oleObj>
              </mc:Choice>
              <mc:Fallback>
                <p:oleObj name="Equation" r:id="rId25" imgW="139579" imgH="164957" progId="Equation.3">
                  <p:embed/>
                  <p:pic>
                    <p:nvPicPr>
                      <p:cNvPr id="24" name="Object 22">
                        <a:extLst>
                          <a:ext uri="{FF2B5EF4-FFF2-40B4-BE49-F238E27FC236}">
                            <a16:creationId xmlns:a16="http://schemas.microsoft.com/office/drawing/2014/main" id="{7AABF097-D0C7-51B6-6E5C-EE70865688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3">
            <a:extLst>
              <a:ext uri="{FF2B5EF4-FFF2-40B4-BE49-F238E27FC236}">
                <a16:creationId xmlns:a16="http://schemas.microsoft.com/office/drawing/2014/main" id="{A11F1A4C-B5E3-BFBD-70CD-EE46CE7C3A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342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9579" imgH="164957" progId="Equation.3">
                  <p:embed/>
                </p:oleObj>
              </mc:Choice>
              <mc:Fallback>
                <p:oleObj name="Equation" r:id="rId26" imgW="139579" imgH="164957" progId="Equation.3">
                  <p:embed/>
                  <p:pic>
                    <p:nvPicPr>
                      <p:cNvPr id="25" name="Object 23">
                        <a:extLst>
                          <a:ext uri="{FF2B5EF4-FFF2-40B4-BE49-F238E27FC236}">
                            <a16:creationId xmlns:a16="http://schemas.microsoft.com/office/drawing/2014/main" id="{A11F1A4C-B5E3-BFBD-70CD-EE46CE7C3A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42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4">
            <a:extLst>
              <a:ext uri="{FF2B5EF4-FFF2-40B4-BE49-F238E27FC236}">
                <a16:creationId xmlns:a16="http://schemas.microsoft.com/office/drawing/2014/main" id="{3215BD5A-F4CD-6711-10AE-0B5604EDDA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39579" imgH="164957" progId="Equation.3">
                  <p:embed/>
                </p:oleObj>
              </mc:Choice>
              <mc:Fallback>
                <p:oleObj name="Equation" r:id="rId27" imgW="139579" imgH="164957" progId="Equation.3">
                  <p:embed/>
                  <p:pic>
                    <p:nvPicPr>
                      <p:cNvPr id="26" name="Object 24">
                        <a:extLst>
                          <a:ext uri="{FF2B5EF4-FFF2-40B4-BE49-F238E27FC236}">
                            <a16:creationId xmlns:a16="http://schemas.microsoft.com/office/drawing/2014/main" id="{3215BD5A-F4CD-6711-10AE-0B5604EDDA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5">
            <a:extLst>
              <a:ext uri="{FF2B5EF4-FFF2-40B4-BE49-F238E27FC236}">
                <a16:creationId xmlns:a16="http://schemas.microsoft.com/office/drawing/2014/main" id="{30B29B7D-8D11-07E3-1EDB-76F950B71A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67625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39579" imgH="164957" progId="Equation.3">
                  <p:embed/>
                </p:oleObj>
              </mc:Choice>
              <mc:Fallback>
                <p:oleObj name="Equation" r:id="rId28" imgW="139579" imgH="164957" progId="Equation.3">
                  <p:embed/>
                  <p:pic>
                    <p:nvPicPr>
                      <p:cNvPr id="27" name="Object 25">
                        <a:extLst>
                          <a:ext uri="{FF2B5EF4-FFF2-40B4-BE49-F238E27FC236}">
                            <a16:creationId xmlns:a16="http://schemas.microsoft.com/office/drawing/2014/main" id="{30B29B7D-8D11-07E3-1EDB-76F950B71A5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6">
            <a:extLst>
              <a:ext uri="{FF2B5EF4-FFF2-40B4-BE49-F238E27FC236}">
                <a16:creationId xmlns:a16="http://schemas.microsoft.com/office/drawing/2014/main" id="{A101A8C7-C7AD-62BF-05DA-E8EFFA54E5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246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39579" imgH="164957" progId="Equation.3">
                  <p:embed/>
                </p:oleObj>
              </mc:Choice>
              <mc:Fallback>
                <p:oleObj name="Equation" r:id="rId29" imgW="139579" imgH="164957" progId="Equation.3">
                  <p:embed/>
                  <p:pic>
                    <p:nvPicPr>
                      <p:cNvPr id="28" name="Object 26">
                        <a:extLst>
                          <a:ext uri="{FF2B5EF4-FFF2-40B4-BE49-F238E27FC236}">
                            <a16:creationId xmlns:a16="http://schemas.microsoft.com/office/drawing/2014/main" id="{A101A8C7-C7AD-62BF-05DA-E8EFFA54E5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46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7">
            <a:extLst>
              <a:ext uri="{FF2B5EF4-FFF2-40B4-BE49-F238E27FC236}">
                <a16:creationId xmlns:a16="http://schemas.microsoft.com/office/drawing/2014/main" id="{D94BD3F9-2F65-903D-2362-2D6F516F48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532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39579" imgH="164957" progId="Equation.3">
                  <p:embed/>
                </p:oleObj>
              </mc:Choice>
              <mc:Fallback>
                <p:oleObj name="Equation" r:id="rId30" imgW="139579" imgH="164957" progId="Equation.3">
                  <p:embed/>
                  <p:pic>
                    <p:nvPicPr>
                      <p:cNvPr id="29" name="Object 27">
                        <a:extLst>
                          <a:ext uri="{FF2B5EF4-FFF2-40B4-BE49-F238E27FC236}">
                            <a16:creationId xmlns:a16="http://schemas.microsoft.com/office/drawing/2014/main" id="{D94BD3F9-2F65-903D-2362-2D6F516F48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32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8">
            <a:extLst>
              <a:ext uri="{FF2B5EF4-FFF2-40B4-BE49-F238E27FC236}">
                <a16:creationId xmlns:a16="http://schemas.microsoft.com/office/drawing/2014/main" id="{2E1EB3FD-F9AB-56BC-B339-B03C0B9BEB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10400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39579" imgH="164957" progId="Equation.3">
                  <p:embed/>
                </p:oleObj>
              </mc:Choice>
              <mc:Fallback>
                <p:oleObj name="Equation" r:id="rId31" imgW="139579" imgH="164957" progId="Equation.3">
                  <p:embed/>
                  <p:pic>
                    <p:nvPicPr>
                      <p:cNvPr id="30" name="Object 28">
                        <a:extLst>
                          <a:ext uri="{FF2B5EF4-FFF2-40B4-BE49-F238E27FC236}">
                            <a16:creationId xmlns:a16="http://schemas.microsoft.com/office/drawing/2014/main" id="{2E1EB3FD-F9AB-56BC-B339-B03C0B9BEBD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9">
            <a:extLst>
              <a:ext uri="{FF2B5EF4-FFF2-40B4-BE49-F238E27FC236}">
                <a16:creationId xmlns:a16="http://schemas.microsoft.com/office/drawing/2014/main" id="{617CC05A-7B47-1344-EC94-A36B567B8BF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39579" imgH="164957" progId="Equation.3">
                  <p:embed/>
                </p:oleObj>
              </mc:Choice>
              <mc:Fallback>
                <p:oleObj name="Equation" r:id="rId32" imgW="139579" imgH="164957" progId="Equation.3">
                  <p:embed/>
                  <p:pic>
                    <p:nvPicPr>
                      <p:cNvPr id="31" name="Object 29">
                        <a:extLst>
                          <a:ext uri="{FF2B5EF4-FFF2-40B4-BE49-F238E27FC236}">
                            <a16:creationId xmlns:a16="http://schemas.microsoft.com/office/drawing/2014/main" id="{617CC05A-7B47-1344-EC94-A36B567B8BF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0">
            <a:extLst>
              <a:ext uri="{FF2B5EF4-FFF2-40B4-BE49-F238E27FC236}">
                <a16:creationId xmlns:a16="http://schemas.microsoft.com/office/drawing/2014/main" id="{6E75FC16-7CE6-5072-5095-FB99B96BD9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37211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39579" imgH="164957" progId="Equation.3">
                  <p:embed/>
                </p:oleObj>
              </mc:Choice>
              <mc:Fallback>
                <p:oleObj name="Equation" r:id="rId33" imgW="139579" imgH="164957" progId="Equation.3">
                  <p:embed/>
                  <p:pic>
                    <p:nvPicPr>
                      <p:cNvPr id="32" name="Object 30">
                        <a:extLst>
                          <a:ext uri="{FF2B5EF4-FFF2-40B4-BE49-F238E27FC236}">
                            <a16:creationId xmlns:a16="http://schemas.microsoft.com/office/drawing/2014/main" id="{6E75FC16-7CE6-5072-5095-FB99B96BD9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7211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1">
            <a:extLst>
              <a:ext uri="{FF2B5EF4-FFF2-40B4-BE49-F238E27FC236}">
                <a16:creationId xmlns:a16="http://schemas.microsoft.com/office/drawing/2014/main" id="{941337E7-8010-3FDD-07F3-DDA39C9CE3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70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139579" imgH="164957" progId="Equation.3">
                  <p:embed/>
                </p:oleObj>
              </mc:Choice>
              <mc:Fallback>
                <p:oleObj name="Equation" r:id="rId34" imgW="139579" imgH="164957" progId="Equation.3">
                  <p:embed/>
                  <p:pic>
                    <p:nvPicPr>
                      <p:cNvPr id="33" name="Object 31">
                        <a:extLst>
                          <a:ext uri="{FF2B5EF4-FFF2-40B4-BE49-F238E27FC236}">
                            <a16:creationId xmlns:a16="http://schemas.microsoft.com/office/drawing/2014/main" id="{941337E7-8010-3FDD-07F3-DDA39C9CE3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70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>
            <a:extLst>
              <a:ext uri="{FF2B5EF4-FFF2-40B4-BE49-F238E27FC236}">
                <a16:creationId xmlns:a16="http://schemas.microsoft.com/office/drawing/2014/main" id="{3300E3D7-B66B-57AA-AD73-4F98762C40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94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139579" imgH="164957" progId="Equation.3">
                  <p:embed/>
                </p:oleObj>
              </mc:Choice>
              <mc:Fallback>
                <p:oleObj name="Equation" r:id="rId35" imgW="139579" imgH="164957" progId="Equation.3">
                  <p:embed/>
                  <p:pic>
                    <p:nvPicPr>
                      <p:cNvPr id="34" name="Object 32">
                        <a:extLst>
                          <a:ext uri="{FF2B5EF4-FFF2-40B4-BE49-F238E27FC236}">
                            <a16:creationId xmlns:a16="http://schemas.microsoft.com/office/drawing/2014/main" id="{3300E3D7-B66B-57AA-AD73-4F98762C40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3">
            <a:extLst>
              <a:ext uri="{FF2B5EF4-FFF2-40B4-BE49-F238E27FC236}">
                <a16:creationId xmlns:a16="http://schemas.microsoft.com/office/drawing/2014/main" id="{DDFC78BA-1F78-FEC1-3B93-2E5C859DA52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139579" imgH="164957" progId="Equation.3">
                  <p:embed/>
                </p:oleObj>
              </mc:Choice>
              <mc:Fallback>
                <p:oleObj name="Equation" r:id="rId36" imgW="139579" imgH="164957" progId="Equation.3">
                  <p:embed/>
                  <p:pic>
                    <p:nvPicPr>
                      <p:cNvPr id="35" name="Object 33">
                        <a:extLst>
                          <a:ext uri="{FF2B5EF4-FFF2-40B4-BE49-F238E27FC236}">
                            <a16:creationId xmlns:a16="http://schemas.microsoft.com/office/drawing/2014/main" id="{DDFC78BA-1F78-FEC1-3B93-2E5C859DA52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4">
            <a:extLst>
              <a:ext uri="{FF2B5EF4-FFF2-40B4-BE49-F238E27FC236}">
                <a16:creationId xmlns:a16="http://schemas.microsoft.com/office/drawing/2014/main" id="{8AD029CD-F604-B839-70D6-03E4CF1E8D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86625" y="34163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39579" imgH="164957" progId="Equation.3">
                  <p:embed/>
                </p:oleObj>
              </mc:Choice>
              <mc:Fallback>
                <p:oleObj name="Equation" r:id="rId37" imgW="139579" imgH="164957" progId="Equation.3">
                  <p:embed/>
                  <p:pic>
                    <p:nvPicPr>
                      <p:cNvPr id="36" name="Object 34">
                        <a:extLst>
                          <a:ext uri="{FF2B5EF4-FFF2-40B4-BE49-F238E27FC236}">
                            <a16:creationId xmlns:a16="http://schemas.microsoft.com/office/drawing/2014/main" id="{8AD029CD-F604-B839-70D6-03E4CF1E8D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25" y="34163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35">
            <a:extLst>
              <a:ext uri="{FF2B5EF4-FFF2-40B4-BE49-F238E27FC236}">
                <a16:creationId xmlns:a16="http://schemas.microsoft.com/office/drawing/2014/main" id="{3DCC49D3-4BCF-6E40-A42C-0E64E7B495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29425" y="3187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139579" imgH="164957" progId="Equation.3">
                  <p:embed/>
                </p:oleObj>
              </mc:Choice>
              <mc:Fallback>
                <p:oleObj name="Equation" r:id="rId38" imgW="139579" imgH="164957" progId="Equation.3">
                  <p:embed/>
                  <p:pic>
                    <p:nvPicPr>
                      <p:cNvPr id="37" name="Object 35">
                        <a:extLst>
                          <a:ext uri="{FF2B5EF4-FFF2-40B4-BE49-F238E27FC236}">
                            <a16:creationId xmlns:a16="http://schemas.microsoft.com/office/drawing/2014/main" id="{3DCC49D3-4BCF-6E40-A42C-0E64E7B495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9425" y="3187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6">
            <a:extLst>
              <a:ext uri="{FF2B5EF4-FFF2-40B4-BE49-F238E27FC236}">
                <a16:creationId xmlns:a16="http://schemas.microsoft.com/office/drawing/2014/main" id="{5B09F19E-8E44-75FD-FD4F-87DDF97B73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58025" y="3187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39579" imgH="164957" progId="Equation.3">
                  <p:embed/>
                </p:oleObj>
              </mc:Choice>
              <mc:Fallback>
                <p:oleObj name="Equation" r:id="rId39" imgW="139579" imgH="164957" progId="Equation.3">
                  <p:embed/>
                  <p:pic>
                    <p:nvPicPr>
                      <p:cNvPr id="38" name="Object 36">
                        <a:extLst>
                          <a:ext uri="{FF2B5EF4-FFF2-40B4-BE49-F238E27FC236}">
                            <a16:creationId xmlns:a16="http://schemas.microsoft.com/office/drawing/2014/main" id="{5B09F19E-8E44-75FD-FD4F-87DDF97B73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8025" y="3187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7">
            <a:extLst>
              <a:ext uri="{FF2B5EF4-FFF2-40B4-BE49-F238E27FC236}">
                <a16:creationId xmlns:a16="http://schemas.microsoft.com/office/drawing/2014/main" id="{46BB8747-86FF-3916-5DAA-A4115CF866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10425" y="31750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139579" imgH="164957" progId="Equation.3">
                  <p:embed/>
                </p:oleObj>
              </mc:Choice>
              <mc:Fallback>
                <p:oleObj name="Equation" r:id="rId40" imgW="139579" imgH="164957" progId="Equation.3">
                  <p:embed/>
                  <p:pic>
                    <p:nvPicPr>
                      <p:cNvPr id="39" name="Object 37">
                        <a:extLst>
                          <a:ext uri="{FF2B5EF4-FFF2-40B4-BE49-F238E27FC236}">
                            <a16:creationId xmlns:a16="http://schemas.microsoft.com/office/drawing/2014/main" id="{46BB8747-86FF-3916-5DAA-A4115CF866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425" y="31750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9A894648-4B22-C9ED-590A-C91B77E9F17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46228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39579" imgH="164957" progId="Equation.3">
                  <p:embed/>
                </p:oleObj>
              </mc:Choice>
              <mc:Fallback>
                <p:oleObj name="Equation" r:id="rId41" imgW="139579" imgH="164957" progId="Equation.3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9A894648-4B22-C9ED-590A-C91B77E9F17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6228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>
            <a:extLst>
              <a:ext uri="{FF2B5EF4-FFF2-40B4-BE49-F238E27FC236}">
                <a16:creationId xmlns:a16="http://schemas.microsoft.com/office/drawing/2014/main" id="{BD83EC25-03E8-08BC-C36D-387B728CB5D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05625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2" imgW="139579" imgH="164957" progId="Equation.3">
                  <p:embed/>
                </p:oleObj>
              </mc:Choice>
              <mc:Fallback>
                <p:oleObj name="Equation" r:id="rId42" imgW="139579" imgH="164957" progId="Equation.3">
                  <p:embed/>
                  <p:pic>
                    <p:nvPicPr>
                      <p:cNvPr id="41" name="Object 40">
                        <a:extLst>
                          <a:ext uri="{FF2B5EF4-FFF2-40B4-BE49-F238E27FC236}">
                            <a16:creationId xmlns:a16="http://schemas.microsoft.com/office/drawing/2014/main" id="{BD83EC25-03E8-08BC-C36D-387B728CB5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25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>
            <a:extLst>
              <a:ext uri="{FF2B5EF4-FFF2-40B4-BE49-F238E27FC236}">
                <a16:creationId xmlns:a16="http://schemas.microsoft.com/office/drawing/2014/main" id="{179BA7C7-B800-5243-5429-4F562188D19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43800" y="43307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139579" imgH="164957" progId="Equation.3">
                  <p:embed/>
                </p:oleObj>
              </mc:Choice>
              <mc:Fallback>
                <p:oleObj name="Equation" r:id="rId43" imgW="139579" imgH="164957" progId="Equation.3">
                  <p:embed/>
                  <p:pic>
                    <p:nvPicPr>
                      <p:cNvPr id="42" name="Object 41">
                        <a:extLst>
                          <a:ext uri="{FF2B5EF4-FFF2-40B4-BE49-F238E27FC236}">
                            <a16:creationId xmlns:a16="http://schemas.microsoft.com/office/drawing/2014/main" id="{179BA7C7-B800-5243-5429-4F562188D19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3307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>
            <a:extLst>
              <a:ext uri="{FF2B5EF4-FFF2-40B4-BE49-F238E27FC236}">
                <a16:creationId xmlns:a16="http://schemas.microsoft.com/office/drawing/2014/main" id="{1A1FF418-4EF9-F0E5-6347-E42A696070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467600" y="4025900"/>
          <a:ext cx="333375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4" imgW="139579" imgH="164957" progId="Equation.3">
                  <p:embed/>
                </p:oleObj>
              </mc:Choice>
              <mc:Fallback>
                <p:oleObj name="Equation" r:id="rId44" imgW="139579" imgH="164957" progId="Equation.3">
                  <p:embed/>
                  <p:pic>
                    <p:nvPicPr>
                      <p:cNvPr id="43" name="Object 42">
                        <a:extLst>
                          <a:ext uri="{FF2B5EF4-FFF2-40B4-BE49-F238E27FC236}">
                            <a16:creationId xmlns:a16="http://schemas.microsoft.com/office/drawing/2014/main" id="{1A1FF418-4EF9-F0E5-6347-E42A6960707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4025900"/>
                        <a:ext cx="333375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C340B-E5B0-99C8-69AD-9BE0B3CE7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1515B-025A-F2E7-E7C9-CAE5EDC5EA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Central Limit Theorem for Sample Means</a:t>
                </a:r>
                <a:endParaRPr lang="en-US" dirty="0"/>
              </a:p>
              <a:p>
                <a:pPr lvl="1"/>
                <a:r>
                  <a:rPr lang="en-US" dirty="0"/>
                  <a:t>For random samples from a finite population, if the sample size is large, the distribution of sample means will be approximately normal</a:t>
                </a:r>
              </a:p>
              <a:p>
                <a:pPr lvl="2"/>
                <a:r>
                  <a:rPr lang="en-US" dirty="0"/>
                  <a:t>Depends how skewed the population is, but often times a sample size of 30 is large enough</a:t>
                </a:r>
              </a:p>
              <a:p>
                <a:r>
                  <a:rPr lang="en-US" dirty="0"/>
                  <a:t>Also</a:t>
                </a:r>
              </a:p>
              <a:p>
                <a:pPr lvl="1"/>
                <a:r>
                  <a:rPr lang="en-US" dirty="0"/>
                  <a:t>The distribution of sample means will center at the population mean</a:t>
                </a:r>
              </a:p>
              <a:p>
                <a:pPr lvl="1"/>
                <a:r>
                  <a:rPr lang="en-US" dirty="0"/>
                  <a:t>If the population size is large, the standard deviation will be approximately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F41515B-025A-F2E7-E7C9-CAE5EDC5EA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93" t="-2826" r="-2370" b="-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18C9717C-0485-FE16-FFAD-FB1C554AD8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090737"/>
            <a:ext cx="3390900" cy="2676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CC45AA-DB4D-7F28-36CD-67FC09BAC27C}"/>
                  </a:ext>
                </a:extLst>
              </p:cNvPr>
              <p:cNvSpPr txBox="1"/>
              <p:nvPr/>
            </p:nvSpPr>
            <p:spPr>
              <a:xfrm>
                <a:off x="3535681" y="2514600"/>
                <a:ext cx="4008119" cy="646331"/>
              </a:xfrm>
              <a:prstGeom prst="rect">
                <a:avLst/>
              </a:prstGeom>
              <a:solidFill>
                <a:schemeClr val="accent2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b="0" i="1" dirty="0">
                    <a:latin typeface="Cambria Math" panose="02040503050406030204" pitchFamily="18" charset="0"/>
                  </a:rPr>
                  <a:t>E(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</m:oMath>
                </a14:m>
                <a:r>
                  <a:rPr lang="en-US" b="0" i="1" dirty="0">
                    <a:latin typeface="Cambria Math" panose="02040503050406030204" pitchFamily="18" charset="0"/>
                  </a:rPr>
                  <a:t> = </a:t>
                </a:r>
                <a:r>
                  <a:rPr lang="en-US" b="0" dirty="0">
                    <a:latin typeface="Cambria Math" panose="02040503050406030204" pitchFamily="18" charset="0"/>
                  </a:rPr>
                  <a:t>67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𝑆𝐷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m:rPr>
                        <m:nor/>
                      </m:rPr>
                      <a:rPr 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dirty="0"/>
                  <a:t>35/sqrt(188) = 2.55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CC45AA-DB4D-7F28-36CD-67FC09BAC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5681" y="2514600"/>
                <a:ext cx="4008119" cy="646331"/>
              </a:xfrm>
              <a:prstGeom prst="rect">
                <a:avLst/>
              </a:prstGeom>
              <a:blipFill>
                <a:blip r:embed="rId4"/>
                <a:stretch>
                  <a:fillRect l="-1216" t="-6604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083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A8303-287C-C6AB-FC0B-67FBB4CDC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59302-D545-944D-A528-6BAFD3838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how often do we get a sample mean like 159.6 from our population (</a:t>
            </a:r>
            <a:r>
              <a:rPr lang="en-US" i="1" dirty="0"/>
              <a:t>n</a:t>
            </a:r>
            <a:r>
              <a:rPr lang="en-US" dirty="0"/>
              <a:t> = 47)?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D836D8-84E4-DBBC-CACE-E3542C516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2819400"/>
            <a:ext cx="2577605" cy="31003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0E84C9-502B-08E0-6BC7-F10E1CC92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2728913"/>
            <a:ext cx="2516601" cy="33670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6AD1F8-51B3-FFAB-E964-7CDF1EDA050D}"/>
                  </a:ext>
                </a:extLst>
              </p:cNvPr>
              <p:cNvSpPr txBox="1"/>
              <p:nvPr/>
            </p:nvSpPr>
            <p:spPr>
              <a:xfrm flipH="1">
                <a:off x="7187705" y="2782669"/>
                <a:ext cx="1727695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u="sng" dirty="0" smtClean="0"/>
                        <m:t>(159.6−167)</m:t>
                      </m:r>
                    </m:oMath>
                  </m:oMathPara>
                </a14:m>
                <a:endParaRPr lang="en-US" u="sng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dirty="0" smtClean="0"/>
                        <m:t>(35/</m:t>
                      </m:r>
                      <m:r>
                        <m:rPr>
                          <m:nor/>
                        </m:rPr>
                        <a:rPr lang="en-US" dirty="0" smtClean="0"/>
                        <m:t>sqrt</m:t>
                      </m:r>
                      <m:r>
                        <m:rPr>
                          <m:nor/>
                        </m:rPr>
                        <a:rPr lang="en-US" dirty="0" smtClean="0"/>
                        <m:t>(47))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= -1.45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6AD1F8-51B3-FFAB-E964-7CDF1EDA0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187705" y="2782669"/>
                <a:ext cx="1727695" cy="1477328"/>
              </a:xfrm>
              <a:prstGeom prst="rect">
                <a:avLst/>
              </a:prstGeom>
              <a:blipFill>
                <a:blip r:embed="rId4"/>
                <a:stretch>
                  <a:fillRect l="-2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09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F2FDD-2045-EEFF-B4B2-1C65B0220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2.5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60CB1-4D99-089E-3F7A-74EFFB92A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800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430D47D4-9730-92FE-2B40-CE03442A06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Statistical Inference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0DEAD-E462-65DF-88F2-95DA7F8CED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Suppose I want to make </a:t>
            </a:r>
            <a:r>
              <a:rPr lang="en-US" altLang="en-US" i="1"/>
              <a:t>inferences</a:t>
            </a:r>
            <a:r>
              <a:rPr lang="en-US" altLang="en-US"/>
              <a:t> beyond my sample data</a:t>
            </a:r>
          </a:p>
          <a:p>
            <a:pPr lvl="1"/>
            <a:r>
              <a:rPr lang="en-US" altLang="en-US"/>
              <a:t>e.g., The claim of 98.6</a:t>
            </a:r>
            <a:r>
              <a:rPr lang="en-US" altLang="en-US" baseline="30000"/>
              <a:t>0</a:t>
            </a:r>
            <a:r>
              <a:rPr lang="en-US" altLang="en-US"/>
              <a:t>F for the average healthy body temperature has been called into question. How would you test this?</a:t>
            </a:r>
          </a:p>
          <a:p>
            <a:pPr lvl="1"/>
            <a:r>
              <a:rPr lang="en-US" altLang="en-US"/>
              <a:t>Need random sample from population/process</a:t>
            </a:r>
          </a:p>
          <a:p>
            <a:pPr lvl="1"/>
            <a:r>
              <a:rPr lang="en-US" altLang="en-US"/>
              <a:t>Look at the sample mean?</a:t>
            </a:r>
          </a:p>
          <a:p>
            <a:pPr lvl="1"/>
            <a:r>
              <a:rPr lang="en-US" altLang="en-US"/>
              <a:t>Need to how about the behavior of sample means from different random samples from the same population</a:t>
            </a:r>
          </a:p>
          <a:p>
            <a:pPr lvl="1"/>
            <a:endParaRPr lang="en-US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5934D5-93FA-EDAA-7DF3-1DDAFEBD44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7934325" cy="166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6F45A-9D74-9F73-5CD1-0831BD266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we don’t ever know 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58581-878A-C48D-415A-E7238D87B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F64789-77AD-0A9A-0973-C5FFAC271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406014"/>
            <a:ext cx="3400425" cy="4838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D680DA4-5DF7-9681-E503-2174E535B1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025" y="1419225"/>
            <a:ext cx="3362325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106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66674-65C0-BD8D-EAD8-90FD23EF5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 2.5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F7E3D-4596-568B-EAA2-94F81D8B3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908" y="1417638"/>
            <a:ext cx="8229600" cy="4530725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means=0;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tstat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=0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for (i in 1:1000){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sample13 = sample(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temppop$bodytemp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, 13)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means[i] = mean(sample13)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tstat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[i] = (means[i] - 98.6)/(</a:t>
            </a:r>
            <a:r>
              <a:rPr lang="en-US" sz="24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sd</a:t>
            </a:r>
            <a:r>
              <a:rPr lang="en-US" sz="24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(sample13)/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sqrt(5))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hist(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tstat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qqnorm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tstat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04FC1B9-6B79-CDFC-A352-9AA7F37397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4968" y="627041"/>
            <a:ext cx="3600450" cy="23062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0188778-79F9-B6A1-981C-2CA8D0605D4A}"/>
              </a:ext>
            </a:extLst>
          </p:cNvPr>
          <p:cNvSpPr txBox="1"/>
          <p:nvPr/>
        </p:nvSpPr>
        <p:spPr>
          <a:xfrm>
            <a:off x="5334000" y="6858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n= 5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4BA119B-E1C8-19D2-4E8D-98FAF9A94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400" y="3580916"/>
            <a:ext cx="40862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62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72FF1F7-FF4D-129C-014B-D7767781D5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 Do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DDFE1678-12A4-70E2-DF96-E71A96781D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/>
              <a:t>Submit HW 4</a:t>
            </a:r>
          </a:p>
          <a:p>
            <a:r>
              <a:rPr lang="en-US" altLang="en-US" sz="3200" dirty="0"/>
              <a:t>Try “One Sample </a:t>
            </a:r>
            <a:r>
              <a:rPr lang="en-US" altLang="en-US" sz="3200" i="1" dirty="0"/>
              <a:t>t</a:t>
            </a:r>
            <a:r>
              <a:rPr lang="en-US" altLang="en-US" sz="3200" dirty="0"/>
              <a:t>-procedures” tech detour end of Inv 2.5</a:t>
            </a:r>
          </a:p>
          <a:p>
            <a:r>
              <a:rPr lang="en-US" altLang="en-US" sz="3200" dirty="0"/>
              <a:t>Question for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BB553-632D-F452-2474-96451A36B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2.1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DC8CB0-EF25-23DE-D723-807CBE85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dirty="0"/>
              <a:t>Jittering?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Why don’t want too many bins (didn’t like </a:t>
            </a:r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dotplot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)/ how many bins do we want</a:t>
            </a:r>
          </a:p>
          <a:p>
            <a:r>
              <a:rPr lang="en-US" sz="2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Stemplot</a:t>
            </a: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to see unusual value??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Including code (integrate)</a:t>
            </a:r>
          </a:p>
          <a:p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Measurement units (e.g</a:t>
            </a:r>
            <a:r>
              <a:rPr lang="en-US" sz="2400">
                <a:ea typeface="Calibri" panose="020F0502020204030204" pitchFamily="34" charset="0"/>
                <a:cs typeface="Times New Roman" panose="02020603050405020304" pitchFamily="18" charset="0"/>
              </a:rPr>
              <a:t>., 2.25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%)</a:t>
            </a:r>
          </a:p>
          <a:p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Probability plot: pattern vs. number of observations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9892D2-5C21-33AD-7113-8E1A3AEC8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97573"/>
            <a:ext cx="3267075" cy="1200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E7C8C0-C002-8247-4447-D5E9A1E1F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521348"/>
            <a:ext cx="3600450" cy="2762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035502-56CC-ACBA-FD06-9E9DD692B2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4475" y="875932"/>
            <a:ext cx="2657475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65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86C4-BD3C-BC7E-27A6-7C6AC9A3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2.2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0C272-925D-636F-CEBC-CEC1B371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A0F5F-96A7-9AAA-0FA0-002BBBF13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2240918"/>
            <a:ext cx="5972175" cy="14668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145771-170F-F14C-64F3-C2A6EC6080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1663917"/>
            <a:ext cx="2743199" cy="23513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B9410CA-6C34-2DE3-DBB6-7B0F495C97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8824" y="1942070"/>
            <a:ext cx="4019550" cy="266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F472DDC-B4C3-08E3-7BBE-862DC1A42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9186" y="3679890"/>
            <a:ext cx="6905625" cy="6953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B87309-64F4-0D63-BA9E-D933CF838F9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02821" y="4484681"/>
            <a:ext cx="6362700" cy="50482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0EBCE6E-8DBE-9B99-C592-677AC93059CB}"/>
              </a:ext>
            </a:extLst>
          </p:cNvPr>
          <p:cNvSpPr txBox="1"/>
          <p:nvPr/>
        </p:nvSpPr>
        <p:spPr>
          <a:xfrm>
            <a:off x="1200962" y="537554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 of uncertainty in prediction??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2C756F-279D-24ED-908F-2BD89150C163}"/>
              </a:ext>
            </a:extLst>
          </p:cNvPr>
          <p:cNvSpPr txBox="1"/>
          <p:nvPr/>
        </p:nvSpPr>
        <p:spPr>
          <a:xfrm>
            <a:off x="1187952" y="496659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“even”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4FCBC33-7DDD-C675-25A5-AF1287EE69C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24036" y="1385959"/>
            <a:ext cx="442912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6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86C4-BD3C-BC7E-27A6-7C6AC9A3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2.2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0C272-925D-636F-CEBC-CEC1B371A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3A0F5F-96A7-9AAA-0FA0-002BBBF137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5912" y="2240918"/>
            <a:ext cx="5972175" cy="14668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B6FADB-C4EF-3D23-40CD-F93A0CF9CF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574" y="3876675"/>
            <a:ext cx="6800850" cy="13811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B51FD70-2445-1354-E86F-00CF669DE928}"/>
              </a:ext>
            </a:extLst>
          </p:cNvPr>
          <p:cNvSpPr txBox="1"/>
          <p:nvPr/>
        </p:nvSpPr>
        <p:spPr>
          <a:xfrm>
            <a:off x="1295400" y="550969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Visual outliers vs. 1.5IQR</a:t>
            </a:r>
          </a:p>
        </p:txBody>
      </p:sp>
    </p:spTree>
    <p:extLst>
      <p:ext uri="{BB962C8B-B14F-4D97-AF65-F5344CB8AC3E}">
        <p14:creationId xmlns:p14="http://schemas.microsoft.com/office/powerpoint/2010/main" val="304001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B30614-21A4-625E-3FB4-B52CA2E0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2540-ADD4-0A94-582A-F14CF396C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in the “data are plural” camp</a:t>
            </a:r>
          </a:p>
        </p:txBody>
      </p:sp>
    </p:spTree>
    <p:extLst>
      <p:ext uri="{BB962C8B-B14F-4D97-AF65-F5344CB8AC3E}">
        <p14:creationId xmlns:p14="http://schemas.microsoft.com/office/powerpoint/2010/main" val="1328242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7212-3D1A-FAAA-27BD-4A0AD53BE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5008B-56AD-66C8-4039-BDBE20C27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know how surprising it was for a </a:t>
            </a:r>
            <a:r>
              <a:rPr lang="en-US" dirty="0">
                <a:solidFill>
                  <a:srgbClr val="0070C0"/>
                </a:solidFill>
              </a:rPr>
              <a:t>sample mean</a:t>
            </a:r>
            <a:r>
              <a:rPr lang="en-US" dirty="0"/>
              <a:t> to be &gt; </a:t>
            </a:r>
            <a:r>
              <a:rPr lang="en-US" dirty="0">
                <a:solidFill>
                  <a:srgbClr val="0070C0"/>
                </a:solidFill>
              </a:rPr>
              <a:t>159.6</a:t>
            </a:r>
            <a:r>
              <a:rPr lang="en-US" dirty="0"/>
              <a:t> </a:t>
            </a:r>
            <a:r>
              <a:rPr lang="en-US" dirty="0" err="1"/>
              <a:t>lbs</a:t>
            </a:r>
            <a:r>
              <a:rPr lang="en-US" dirty="0"/>
              <a:t>?</a:t>
            </a:r>
          </a:p>
          <a:p>
            <a:r>
              <a:rPr lang="en-US" dirty="0"/>
              <a:t>If the population mean is 167 </a:t>
            </a:r>
            <a:r>
              <a:rPr lang="en-US" dirty="0" err="1"/>
              <a:t>lbs</a:t>
            </a:r>
            <a:r>
              <a:rPr lang="en-US" dirty="0"/>
              <a:t>, is 159.6 far away?</a:t>
            </a:r>
          </a:p>
          <a:p>
            <a:pPr lvl="1"/>
            <a:r>
              <a:rPr lang="en-US" dirty="0"/>
              <a:t>We need to know about the random sample to sample variability in sample means.</a:t>
            </a:r>
          </a:p>
          <a:p>
            <a:pPr lvl="2"/>
            <a:r>
              <a:rPr lang="en-US" dirty="0"/>
              <a:t>Are we withing 2 SD?</a:t>
            </a:r>
          </a:p>
          <a:p>
            <a:pPr lvl="1"/>
            <a:r>
              <a:rPr lang="en-US" dirty="0"/>
              <a:t>Simulation?</a:t>
            </a:r>
          </a:p>
          <a:p>
            <a:pPr lvl="2"/>
            <a:r>
              <a:rPr lang="en-US" dirty="0"/>
              <a:t>Need a population to randomly sample from</a:t>
            </a:r>
          </a:p>
        </p:txBody>
      </p:sp>
    </p:spTree>
    <p:extLst>
      <p:ext uri="{BB962C8B-B14F-4D97-AF65-F5344CB8AC3E}">
        <p14:creationId xmlns:p14="http://schemas.microsoft.com/office/powerpoint/2010/main" val="3259084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06AA-26F3-5ADB-0C6F-FEDE1F08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82E57-5298-FBD4-0EA4-40C0F2271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Population mean = 167 (</a:t>
            </a:r>
            <a:r>
              <a:rPr lang="en-US" dirty="0">
                <a:latin typeface="Symbol" panose="05050102010706020507" pitchFamily="18" charset="2"/>
              </a:rPr>
              <a:t>m</a:t>
            </a:r>
            <a:r>
              <a:rPr lang="en-US" dirty="0"/>
              <a:t>)</a:t>
            </a:r>
          </a:p>
          <a:p>
            <a:r>
              <a:rPr lang="en-US" dirty="0"/>
              <a:t>Population standard deviation = 35 (</a:t>
            </a:r>
            <a:r>
              <a:rPr lang="en-US" dirty="0">
                <a:latin typeface="Symbol" panose="05050102010706020507" pitchFamily="18" charset="2"/>
              </a:rPr>
              <a:t>s</a:t>
            </a:r>
            <a:r>
              <a:rPr lang="en-US" dirty="0"/>
              <a:t>)</a:t>
            </a:r>
          </a:p>
          <a:p>
            <a:r>
              <a:rPr lang="en-US" dirty="0"/>
              <a:t>Does the shape of the population matter?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043F35-97D1-943F-6847-637A6F888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295401"/>
            <a:ext cx="2665981" cy="2514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8C88ED5-69C3-6AE9-8F11-DED4087D2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1544665"/>
            <a:ext cx="2881889" cy="23415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3F77597-3F5A-20E8-C351-4E8D84CC2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1600200"/>
            <a:ext cx="2663138" cy="215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06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897123D-3A88-3240-E80D-3FEA96D7BB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B7D300C6-A0BB-6EFB-1743-F93EDB9A3F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SUPPOSE</a:t>
            </a:r>
            <a:r>
              <a:rPr lang="en-US" altLang="en-US"/>
              <a:t> the population distribution of passenger weights follows a normal distribution with mean </a:t>
            </a:r>
            <a:r>
              <a:rPr lang="en-US" altLang="en-US">
                <a:latin typeface="Symbol" panose="05050102010706020507" pitchFamily="18" charset="2"/>
              </a:rPr>
              <a:t>m</a:t>
            </a:r>
            <a:r>
              <a:rPr lang="en-US" altLang="en-US"/>
              <a:t> = 167 lbs and standard deviation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/>
              <a:t> = 35 lbs.</a:t>
            </a:r>
          </a:p>
          <a:p>
            <a:r>
              <a:rPr lang="en-US" altLang="en-US"/>
              <a:t>The distribution of sample means from different random samples (</a:t>
            </a:r>
            <a:r>
              <a:rPr lang="en-US" altLang="en-US" i="1"/>
              <a:t>n</a:t>
            </a:r>
            <a:r>
              <a:rPr lang="en-US" altLang="en-US"/>
              <a:t> = 47) was</a:t>
            </a:r>
          </a:p>
          <a:p>
            <a:pPr lvl="1"/>
            <a:r>
              <a:rPr lang="en-US" altLang="en-US"/>
              <a:t>Approximately normal</a:t>
            </a:r>
          </a:p>
          <a:p>
            <a:pPr lvl="1"/>
            <a:r>
              <a:rPr lang="en-US" altLang="en-US"/>
              <a:t>With mean close to 167 lbs</a:t>
            </a:r>
          </a:p>
          <a:p>
            <a:pPr lvl="1"/>
            <a:r>
              <a:rPr lang="en-US" altLang="en-US"/>
              <a:t>And standard deviation close to 5 lbs.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4F4C26D-775E-A008-46D8-96350423A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– Investigation 2.4</a:t>
            </a:r>
            <a:endParaRPr lang="en-US" altLang="en-US" dirty="0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6FDFF6EE-F069-4454-930F-828A44FC20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/>
              <a:t>SUPPOSE</a:t>
            </a:r>
            <a:r>
              <a:rPr lang="en-US" altLang="en-US"/>
              <a:t> the population distribution of passenger weights follows a </a:t>
            </a:r>
            <a:r>
              <a:rPr lang="en-US" altLang="en-US">
                <a:solidFill>
                  <a:srgbClr val="FF0000"/>
                </a:solidFill>
              </a:rPr>
              <a:t>skewed to the right</a:t>
            </a:r>
            <a:r>
              <a:rPr lang="en-US" altLang="en-US"/>
              <a:t> distribution with mean </a:t>
            </a:r>
            <a:r>
              <a:rPr lang="en-US" altLang="en-US">
                <a:latin typeface="Symbol" panose="05050102010706020507" pitchFamily="18" charset="2"/>
              </a:rPr>
              <a:t>m</a:t>
            </a:r>
            <a:r>
              <a:rPr lang="en-US" altLang="en-US"/>
              <a:t> = 167 lbs and standard deviation </a:t>
            </a:r>
            <a:r>
              <a:rPr lang="en-US" altLang="en-US">
                <a:latin typeface="Symbol" panose="05050102010706020507" pitchFamily="18" charset="2"/>
              </a:rPr>
              <a:t>s</a:t>
            </a:r>
            <a:r>
              <a:rPr lang="en-US" altLang="en-US"/>
              <a:t> = 35 lbs.</a:t>
            </a:r>
          </a:p>
          <a:p>
            <a:r>
              <a:rPr lang="en-US" altLang="en-US"/>
              <a:t>The distribution of sample means from different random samples (</a:t>
            </a:r>
            <a:r>
              <a:rPr lang="en-US" altLang="en-US" i="1"/>
              <a:t>n</a:t>
            </a:r>
            <a:r>
              <a:rPr lang="en-US" altLang="en-US"/>
              <a:t> = 47) was</a:t>
            </a:r>
          </a:p>
          <a:p>
            <a:pPr lvl="1"/>
            <a:r>
              <a:rPr lang="en-US" altLang="en-US"/>
              <a:t>Approximately normal</a:t>
            </a:r>
          </a:p>
          <a:p>
            <a:pPr lvl="1"/>
            <a:r>
              <a:rPr lang="en-US" altLang="en-US"/>
              <a:t>With mean close to 167 lbs</a:t>
            </a:r>
          </a:p>
          <a:p>
            <a:pPr lvl="1"/>
            <a:r>
              <a:rPr lang="en-US" altLang="en-US"/>
              <a:t>And standard deviation close to 5 lbs.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19973</TotalTime>
  <Words>738</Words>
  <Application>Microsoft Office PowerPoint</Application>
  <PresentationFormat>On-screen Show (4:3)</PresentationFormat>
  <Paragraphs>98</Paragraphs>
  <Slides>18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Garamond</vt:lpstr>
      <vt:lpstr>Symbol</vt:lpstr>
      <vt:lpstr>Wingdings</vt:lpstr>
      <vt:lpstr>Default Theme</vt:lpstr>
      <vt:lpstr>Equation</vt:lpstr>
      <vt:lpstr>Stat 301 – Day 19</vt:lpstr>
      <vt:lpstr>Practice question 2.1</vt:lpstr>
      <vt:lpstr>Practice question 2.2</vt:lpstr>
      <vt:lpstr>Practice question 2.2</vt:lpstr>
      <vt:lpstr>Other notes</vt:lpstr>
      <vt:lpstr>Recap – Investigation 2.4</vt:lpstr>
      <vt:lpstr>Recap – Investigation 2.4</vt:lpstr>
      <vt:lpstr>Recap – Investigation 2.4</vt:lpstr>
      <vt:lpstr>Recap – Investigation 2.4</vt:lpstr>
      <vt:lpstr>Recap – Investigation 2.4</vt:lpstr>
      <vt:lpstr>The Central Limit Theorem for Means</vt:lpstr>
      <vt:lpstr>Recap – Investigation 2.4</vt:lpstr>
      <vt:lpstr>Recap – Investigation 2.4</vt:lpstr>
      <vt:lpstr>Investigation 2.5</vt:lpstr>
      <vt:lpstr>Statistical Inference</vt:lpstr>
      <vt:lpstr>But we don’t ever know s!</vt:lpstr>
      <vt:lpstr>Investigation 2.5</vt:lpstr>
      <vt:lpstr>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 301 – Day 6</dc:title>
  <dc:creator>ITS/CSS</dc:creator>
  <cp:lastModifiedBy>Beth L. Chance</cp:lastModifiedBy>
  <cp:revision>147</cp:revision>
  <cp:lastPrinted>2015-01-13T19:03:38Z</cp:lastPrinted>
  <dcterms:created xsi:type="dcterms:W3CDTF">2011-09-27T02:36:13Z</dcterms:created>
  <dcterms:modified xsi:type="dcterms:W3CDTF">2024-02-09T18:06:03Z</dcterms:modified>
</cp:coreProperties>
</file>