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56" r:id="rId2"/>
    <p:sldId id="363" r:id="rId3"/>
    <p:sldId id="348" r:id="rId4"/>
    <p:sldId id="366" r:id="rId5"/>
    <p:sldId id="362" r:id="rId6"/>
    <p:sldId id="364" r:id="rId7"/>
    <p:sldId id="365" r:id="rId8"/>
    <p:sldId id="355" r:id="rId9"/>
    <p:sldId id="352" r:id="rId10"/>
    <p:sldId id="350" r:id="rId11"/>
    <p:sldId id="351" r:id="rId12"/>
    <p:sldId id="354" r:id="rId13"/>
    <p:sldId id="298" r:id="rId14"/>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4660"/>
  </p:normalViewPr>
  <p:slideViewPr>
    <p:cSldViewPr>
      <p:cViewPr varScale="1">
        <p:scale>
          <a:sx n="122" d="100"/>
          <a:sy n="122" d="100"/>
        </p:scale>
        <p:origin x="122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6E9148-4213-7BFE-E468-8060B25A22C2}"/>
              </a:ext>
            </a:extLst>
          </p:cNvPr>
          <p:cNvSpPr>
            <a:spLocks noGrp="1"/>
          </p:cNvSpPr>
          <p:nvPr>
            <p:ph type="hdr" sz="quarter"/>
          </p:nvPr>
        </p:nvSpPr>
        <p:spPr>
          <a:xfrm>
            <a:off x="0" y="0"/>
            <a:ext cx="3013075" cy="465138"/>
          </a:xfrm>
          <a:prstGeom prst="rect">
            <a:avLst/>
          </a:prstGeom>
        </p:spPr>
        <p:txBody>
          <a:bodyPr vert="horz" lIns="92053" tIns="46026" rIns="92053" bIns="46026"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E1B23E0A-4378-1937-CE6E-AC73E8143B70}"/>
              </a:ext>
            </a:extLst>
          </p:cNvPr>
          <p:cNvSpPr>
            <a:spLocks noGrp="1"/>
          </p:cNvSpPr>
          <p:nvPr>
            <p:ph type="dt" sz="quarter" idx="1"/>
          </p:nvPr>
        </p:nvSpPr>
        <p:spPr>
          <a:xfrm>
            <a:off x="3940175" y="0"/>
            <a:ext cx="3013075" cy="465138"/>
          </a:xfrm>
          <a:prstGeom prst="rect">
            <a:avLst/>
          </a:prstGeom>
        </p:spPr>
        <p:txBody>
          <a:bodyPr vert="horz" lIns="92053" tIns="46026" rIns="92053" bIns="46026" rtlCol="0"/>
          <a:lstStyle>
            <a:lvl1pPr algn="r" eaLnBrk="1" hangingPunct="1">
              <a:defRPr sz="1200">
                <a:latin typeface="Arial" charset="0"/>
              </a:defRPr>
            </a:lvl1pPr>
          </a:lstStyle>
          <a:p>
            <a:pPr>
              <a:defRPr/>
            </a:pPr>
            <a:fld id="{E706EB75-FFF8-412A-B319-3B488E2858A2}" type="datetimeFigureOut">
              <a:rPr lang="en-US"/>
              <a:pPr>
                <a:defRPr/>
              </a:pPr>
              <a:t>2/8/2024</a:t>
            </a:fld>
            <a:endParaRPr lang="en-US"/>
          </a:p>
        </p:txBody>
      </p:sp>
      <p:sp>
        <p:nvSpPr>
          <p:cNvPr id="4" name="Footer Placeholder 3">
            <a:extLst>
              <a:ext uri="{FF2B5EF4-FFF2-40B4-BE49-F238E27FC236}">
                <a16:creationId xmlns:a16="http://schemas.microsoft.com/office/drawing/2014/main" id="{2C49B57A-9F9D-1F86-D368-A98D70675BB0}"/>
              </a:ext>
            </a:extLst>
          </p:cNvPr>
          <p:cNvSpPr>
            <a:spLocks noGrp="1"/>
          </p:cNvSpPr>
          <p:nvPr>
            <p:ph type="ftr" sz="quarter" idx="2"/>
          </p:nvPr>
        </p:nvSpPr>
        <p:spPr>
          <a:xfrm>
            <a:off x="0" y="8842375"/>
            <a:ext cx="3013075" cy="465138"/>
          </a:xfrm>
          <a:prstGeom prst="rect">
            <a:avLst/>
          </a:prstGeom>
        </p:spPr>
        <p:txBody>
          <a:bodyPr vert="horz" lIns="92053" tIns="46026" rIns="92053" bIns="46026"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3CF37034-E94D-EC56-3F24-AE71AB3856D3}"/>
              </a:ext>
            </a:extLst>
          </p:cNvPr>
          <p:cNvSpPr>
            <a:spLocks noGrp="1"/>
          </p:cNvSpPr>
          <p:nvPr>
            <p:ph type="sldNum" sz="quarter" idx="3"/>
          </p:nvPr>
        </p:nvSpPr>
        <p:spPr>
          <a:xfrm>
            <a:off x="3940175" y="8842375"/>
            <a:ext cx="3013075" cy="465138"/>
          </a:xfrm>
          <a:prstGeom prst="rect">
            <a:avLst/>
          </a:prstGeom>
        </p:spPr>
        <p:txBody>
          <a:bodyPr vert="horz" wrap="square" lIns="92053" tIns="46026" rIns="92053" bIns="46026" numCol="1" anchor="b" anchorCtr="0" compatLnSpc="1">
            <a:prstTxWarp prst="textNoShape">
              <a:avLst/>
            </a:prstTxWarp>
          </a:bodyPr>
          <a:lstStyle>
            <a:lvl1pPr algn="r" eaLnBrk="1" hangingPunct="1">
              <a:defRPr sz="1200"/>
            </a:lvl1pPr>
          </a:lstStyle>
          <a:p>
            <a:pPr>
              <a:defRPr/>
            </a:pPr>
            <a:fld id="{D014A87F-8F76-4A24-95B8-15AC852A2C1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D3682E-64A2-7616-1B0D-60DBC830F694}"/>
              </a:ext>
            </a:extLst>
          </p:cNvPr>
          <p:cNvSpPr>
            <a:spLocks noGrp="1"/>
          </p:cNvSpPr>
          <p:nvPr>
            <p:ph type="hdr" sz="quarter"/>
          </p:nvPr>
        </p:nvSpPr>
        <p:spPr>
          <a:xfrm>
            <a:off x="0" y="0"/>
            <a:ext cx="3013075" cy="465138"/>
          </a:xfrm>
          <a:prstGeom prst="rect">
            <a:avLst/>
          </a:prstGeom>
        </p:spPr>
        <p:txBody>
          <a:bodyPr vert="horz" lIns="92053" tIns="46026" rIns="92053" bIns="46026"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E6DB28B7-C34B-9814-007A-DD53C60FB98C}"/>
              </a:ext>
            </a:extLst>
          </p:cNvPr>
          <p:cNvSpPr>
            <a:spLocks noGrp="1"/>
          </p:cNvSpPr>
          <p:nvPr>
            <p:ph type="dt" idx="1"/>
          </p:nvPr>
        </p:nvSpPr>
        <p:spPr>
          <a:xfrm>
            <a:off x="3940175" y="0"/>
            <a:ext cx="3013075" cy="465138"/>
          </a:xfrm>
          <a:prstGeom prst="rect">
            <a:avLst/>
          </a:prstGeom>
        </p:spPr>
        <p:txBody>
          <a:bodyPr vert="horz" lIns="92053" tIns="46026" rIns="92053" bIns="46026" rtlCol="0"/>
          <a:lstStyle>
            <a:lvl1pPr algn="r" eaLnBrk="1" hangingPunct="1">
              <a:defRPr sz="1200">
                <a:latin typeface="Arial" charset="0"/>
              </a:defRPr>
            </a:lvl1pPr>
          </a:lstStyle>
          <a:p>
            <a:pPr>
              <a:defRPr/>
            </a:pPr>
            <a:fld id="{4F6B2208-9DC8-4B0E-9DF5-3B2573497F53}" type="datetimeFigureOut">
              <a:rPr lang="en-US"/>
              <a:pPr>
                <a:defRPr/>
              </a:pPr>
              <a:t>2/8/2024</a:t>
            </a:fld>
            <a:endParaRPr lang="en-US"/>
          </a:p>
        </p:txBody>
      </p:sp>
      <p:sp>
        <p:nvSpPr>
          <p:cNvPr id="4" name="Slide Image Placeholder 3">
            <a:extLst>
              <a:ext uri="{FF2B5EF4-FFF2-40B4-BE49-F238E27FC236}">
                <a16:creationId xmlns:a16="http://schemas.microsoft.com/office/drawing/2014/main" id="{957464ED-A299-5815-D8B9-954FE7BC3D4F}"/>
              </a:ext>
            </a:extLst>
          </p:cNvPr>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2053" tIns="46026" rIns="92053" bIns="46026" rtlCol="0" anchor="ctr"/>
          <a:lstStyle/>
          <a:p>
            <a:pPr lvl="0"/>
            <a:endParaRPr lang="en-US" noProof="0"/>
          </a:p>
        </p:txBody>
      </p:sp>
      <p:sp>
        <p:nvSpPr>
          <p:cNvPr id="5" name="Notes Placeholder 4">
            <a:extLst>
              <a:ext uri="{FF2B5EF4-FFF2-40B4-BE49-F238E27FC236}">
                <a16:creationId xmlns:a16="http://schemas.microsoft.com/office/drawing/2014/main" id="{553996CC-A451-5521-8017-4D26A25D2E93}"/>
              </a:ext>
            </a:extLst>
          </p:cNvPr>
          <p:cNvSpPr>
            <a:spLocks noGrp="1"/>
          </p:cNvSpPr>
          <p:nvPr>
            <p:ph type="body" sz="quarter" idx="3"/>
          </p:nvPr>
        </p:nvSpPr>
        <p:spPr>
          <a:xfrm>
            <a:off x="695325" y="4422775"/>
            <a:ext cx="5564188" cy="4187825"/>
          </a:xfrm>
          <a:prstGeom prst="rect">
            <a:avLst/>
          </a:prstGeom>
        </p:spPr>
        <p:txBody>
          <a:bodyPr vert="horz" lIns="92053" tIns="46026" rIns="92053" bIns="4602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CB49F22-EA06-2FF9-BD40-42E645B4DA5F}"/>
              </a:ext>
            </a:extLst>
          </p:cNvPr>
          <p:cNvSpPr>
            <a:spLocks noGrp="1"/>
          </p:cNvSpPr>
          <p:nvPr>
            <p:ph type="ftr" sz="quarter" idx="4"/>
          </p:nvPr>
        </p:nvSpPr>
        <p:spPr>
          <a:xfrm>
            <a:off x="0" y="8842375"/>
            <a:ext cx="3013075" cy="465138"/>
          </a:xfrm>
          <a:prstGeom prst="rect">
            <a:avLst/>
          </a:prstGeom>
        </p:spPr>
        <p:txBody>
          <a:bodyPr vert="horz" lIns="92053" tIns="46026" rIns="92053" bIns="46026"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DB96745-EA3D-C6E8-32FB-B23C2C027CC8}"/>
              </a:ext>
            </a:extLst>
          </p:cNvPr>
          <p:cNvSpPr>
            <a:spLocks noGrp="1"/>
          </p:cNvSpPr>
          <p:nvPr>
            <p:ph type="sldNum" sz="quarter" idx="5"/>
          </p:nvPr>
        </p:nvSpPr>
        <p:spPr>
          <a:xfrm>
            <a:off x="3940175" y="8842375"/>
            <a:ext cx="3013075" cy="465138"/>
          </a:xfrm>
          <a:prstGeom prst="rect">
            <a:avLst/>
          </a:prstGeom>
        </p:spPr>
        <p:txBody>
          <a:bodyPr vert="horz" wrap="square" lIns="92053" tIns="46026" rIns="92053" bIns="46026" numCol="1" anchor="b" anchorCtr="0" compatLnSpc="1">
            <a:prstTxWarp prst="textNoShape">
              <a:avLst/>
            </a:prstTxWarp>
          </a:bodyPr>
          <a:lstStyle>
            <a:lvl1pPr algn="r" eaLnBrk="1" hangingPunct="1">
              <a:defRPr sz="1200"/>
            </a:lvl1pPr>
          </a:lstStyle>
          <a:p>
            <a:pPr>
              <a:defRPr/>
            </a:pPr>
            <a:fld id="{FA93E17E-DB7C-4376-9B3D-09A14CF678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excel</a:t>
            </a:r>
          </a:p>
        </p:txBody>
      </p:sp>
      <p:sp>
        <p:nvSpPr>
          <p:cNvPr id="4" name="Slide Number Placeholder 3"/>
          <p:cNvSpPr>
            <a:spLocks noGrp="1"/>
          </p:cNvSpPr>
          <p:nvPr>
            <p:ph type="sldNum" sz="quarter" idx="5"/>
          </p:nvPr>
        </p:nvSpPr>
        <p:spPr/>
        <p:txBody>
          <a:bodyPr/>
          <a:lstStyle/>
          <a:p>
            <a:pPr>
              <a:defRPr/>
            </a:pPr>
            <a:fld id="{FA93E17E-DB7C-4376-9B3D-09A14CF678A2}" type="slidenum">
              <a:rPr lang="en-US" altLang="en-US" smtClean="0"/>
              <a:pPr>
                <a:defRPr/>
              </a:pPr>
              <a:t>5</a:t>
            </a:fld>
            <a:endParaRPr lang="en-US" altLang="en-US"/>
          </a:p>
        </p:txBody>
      </p:sp>
    </p:spTree>
    <p:extLst>
      <p:ext uri="{BB962C8B-B14F-4D97-AF65-F5344CB8AC3E}">
        <p14:creationId xmlns:p14="http://schemas.microsoft.com/office/powerpoint/2010/main" val="1437988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BC0E54FC-B844-73B2-C39F-FBE53932C4C8}"/>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Line 8">
            <a:extLst>
              <a:ext uri="{FF2B5EF4-FFF2-40B4-BE49-F238E27FC236}">
                <a16:creationId xmlns:a16="http://schemas.microsoft.com/office/drawing/2014/main" id="{45C4DED1-3C3C-47AD-5B9A-49B06E8264DF}"/>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 name="Rectangle 4">
            <a:extLst>
              <a:ext uri="{FF2B5EF4-FFF2-40B4-BE49-F238E27FC236}">
                <a16:creationId xmlns:a16="http://schemas.microsoft.com/office/drawing/2014/main" id="{34B1475D-DAAD-1255-9AF8-3C424F511AA7}"/>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B9854D5-41BA-69FF-EFCC-969BFEFD2954}"/>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FE431A6-6F48-B8A2-5414-0F380C236914}"/>
              </a:ext>
            </a:extLst>
          </p:cNvPr>
          <p:cNvSpPr>
            <a:spLocks noGrp="1" noChangeArrowheads="1"/>
          </p:cNvSpPr>
          <p:nvPr>
            <p:ph type="sldNum" sz="quarter" idx="12"/>
          </p:nvPr>
        </p:nvSpPr>
        <p:spPr/>
        <p:txBody>
          <a:bodyPr/>
          <a:lstStyle>
            <a:lvl1pPr>
              <a:defRPr/>
            </a:lvl1pPr>
          </a:lstStyle>
          <a:p>
            <a:pPr>
              <a:defRPr/>
            </a:pPr>
            <a:fld id="{C370B796-F86F-4855-8D72-1BC6F01A6D82}" type="slidenum">
              <a:rPr lang="en-US" altLang="en-US"/>
              <a:pPr>
                <a:defRPr/>
              </a:pPr>
              <a:t>‹#›</a:t>
            </a:fld>
            <a:endParaRPr lang="en-US" altLang="en-US"/>
          </a:p>
        </p:txBody>
      </p:sp>
    </p:spTree>
    <p:extLst>
      <p:ext uri="{BB962C8B-B14F-4D97-AF65-F5344CB8AC3E}">
        <p14:creationId xmlns:p14="http://schemas.microsoft.com/office/powerpoint/2010/main" val="2744688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D624509-8B24-1C20-F602-E431123446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43F94C1-4085-703C-3386-02CEE04305A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61CB2A7-D47A-B901-6922-E10734F8CA28}"/>
              </a:ext>
            </a:extLst>
          </p:cNvPr>
          <p:cNvSpPr>
            <a:spLocks noGrp="1" noChangeArrowheads="1"/>
          </p:cNvSpPr>
          <p:nvPr>
            <p:ph type="sldNum" sz="quarter" idx="12"/>
          </p:nvPr>
        </p:nvSpPr>
        <p:spPr>
          <a:ln/>
        </p:spPr>
        <p:txBody>
          <a:bodyPr/>
          <a:lstStyle>
            <a:lvl1pPr>
              <a:defRPr/>
            </a:lvl1pPr>
          </a:lstStyle>
          <a:p>
            <a:pPr>
              <a:defRPr/>
            </a:pPr>
            <a:fld id="{5A6468E3-A883-49E3-84B2-CAF2BAEA9CF5}" type="slidenum">
              <a:rPr lang="en-US" altLang="en-US"/>
              <a:pPr>
                <a:defRPr/>
              </a:pPr>
              <a:t>‹#›</a:t>
            </a:fld>
            <a:endParaRPr lang="en-US" altLang="en-US"/>
          </a:p>
        </p:txBody>
      </p:sp>
    </p:spTree>
    <p:extLst>
      <p:ext uri="{BB962C8B-B14F-4D97-AF65-F5344CB8AC3E}">
        <p14:creationId xmlns:p14="http://schemas.microsoft.com/office/powerpoint/2010/main" val="143725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0AE88EF-8C95-AA75-0567-8D4E2C1D9D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8EC14D0-C07E-3A27-81DF-6C07019A98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2FC63E4-2210-2A82-76FC-0A04A1CDB58A}"/>
              </a:ext>
            </a:extLst>
          </p:cNvPr>
          <p:cNvSpPr>
            <a:spLocks noGrp="1" noChangeArrowheads="1"/>
          </p:cNvSpPr>
          <p:nvPr>
            <p:ph type="sldNum" sz="quarter" idx="12"/>
          </p:nvPr>
        </p:nvSpPr>
        <p:spPr>
          <a:ln/>
        </p:spPr>
        <p:txBody>
          <a:bodyPr/>
          <a:lstStyle>
            <a:lvl1pPr>
              <a:defRPr/>
            </a:lvl1pPr>
          </a:lstStyle>
          <a:p>
            <a:pPr>
              <a:defRPr/>
            </a:pPr>
            <a:fld id="{B7C86178-7EAE-471D-9809-7F5C64D7AC22}" type="slidenum">
              <a:rPr lang="en-US" altLang="en-US"/>
              <a:pPr>
                <a:defRPr/>
              </a:pPr>
              <a:t>‹#›</a:t>
            </a:fld>
            <a:endParaRPr lang="en-US" altLang="en-US"/>
          </a:p>
        </p:txBody>
      </p:sp>
    </p:spTree>
    <p:extLst>
      <p:ext uri="{BB962C8B-B14F-4D97-AF65-F5344CB8AC3E}">
        <p14:creationId xmlns:p14="http://schemas.microsoft.com/office/powerpoint/2010/main" val="201691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02D22E-0F1B-4E77-DDB2-A0163AF5A84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16778CC-7420-CDAC-085C-4E1E97CDDC8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E029286-FE4D-48FE-BB03-46014027C2E7}"/>
              </a:ext>
            </a:extLst>
          </p:cNvPr>
          <p:cNvSpPr>
            <a:spLocks noGrp="1" noChangeArrowheads="1"/>
          </p:cNvSpPr>
          <p:nvPr>
            <p:ph type="sldNum" sz="quarter" idx="12"/>
          </p:nvPr>
        </p:nvSpPr>
        <p:spPr>
          <a:ln/>
        </p:spPr>
        <p:txBody>
          <a:bodyPr/>
          <a:lstStyle>
            <a:lvl1pPr>
              <a:defRPr/>
            </a:lvl1pPr>
          </a:lstStyle>
          <a:p>
            <a:pPr>
              <a:defRPr/>
            </a:pPr>
            <a:fld id="{2A45687B-18C7-4BAF-A20E-DB3E7FC40E84}" type="slidenum">
              <a:rPr lang="en-US" altLang="en-US"/>
              <a:pPr>
                <a:defRPr/>
              </a:pPr>
              <a:t>‹#›</a:t>
            </a:fld>
            <a:endParaRPr lang="en-US" altLang="en-US"/>
          </a:p>
        </p:txBody>
      </p:sp>
    </p:spTree>
    <p:extLst>
      <p:ext uri="{BB962C8B-B14F-4D97-AF65-F5344CB8AC3E}">
        <p14:creationId xmlns:p14="http://schemas.microsoft.com/office/powerpoint/2010/main" val="76089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DA6C605-D463-1E19-FDD1-8DB9026972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D66B612-7828-71D0-ABE8-47BEDF2047B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EA87EC1-31C4-077C-9EB1-59D70D5C2E67}"/>
              </a:ext>
            </a:extLst>
          </p:cNvPr>
          <p:cNvSpPr>
            <a:spLocks noGrp="1" noChangeArrowheads="1"/>
          </p:cNvSpPr>
          <p:nvPr>
            <p:ph type="sldNum" sz="quarter" idx="12"/>
          </p:nvPr>
        </p:nvSpPr>
        <p:spPr>
          <a:ln/>
        </p:spPr>
        <p:txBody>
          <a:bodyPr/>
          <a:lstStyle>
            <a:lvl1pPr>
              <a:defRPr/>
            </a:lvl1pPr>
          </a:lstStyle>
          <a:p>
            <a:pPr>
              <a:defRPr/>
            </a:pPr>
            <a:fld id="{BB9597C7-31CE-4987-AA7E-DAD4AACCC736}" type="slidenum">
              <a:rPr lang="en-US" altLang="en-US"/>
              <a:pPr>
                <a:defRPr/>
              </a:pPr>
              <a:t>‹#›</a:t>
            </a:fld>
            <a:endParaRPr lang="en-US" altLang="en-US"/>
          </a:p>
        </p:txBody>
      </p:sp>
    </p:spTree>
    <p:extLst>
      <p:ext uri="{BB962C8B-B14F-4D97-AF65-F5344CB8AC3E}">
        <p14:creationId xmlns:p14="http://schemas.microsoft.com/office/powerpoint/2010/main" val="364304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A9090A8-1E6E-8677-640D-442A51FA871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9BE2D9A-0BF1-0F9A-1649-E3E6F8FF610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E465AD8-9327-E610-6F94-EB63DE132EA6}"/>
              </a:ext>
            </a:extLst>
          </p:cNvPr>
          <p:cNvSpPr>
            <a:spLocks noGrp="1" noChangeArrowheads="1"/>
          </p:cNvSpPr>
          <p:nvPr>
            <p:ph type="sldNum" sz="quarter" idx="12"/>
          </p:nvPr>
        </p:nvSpPr>
        <p:spPr>
          <a:ln/>
        </p:spPr>
        <p:txBody>
          <a:bodyPr/>
          <a:lstStyle>
            <a:lvl1pPr>
              <a:defRPr/>
            </a:lvl1pPr>
          </a:lstStyle>
          <a:p>
            <a:pPr>
              <a:defRPr/>
            </a:pPr>
            <a:fld id="{AD96D64A-B58C-451A-9231-91B390807F19}" type="slidenum">
              <a:rPr lang="en-US" altLang="en-US"/>
              <a:pPr>
                <a:defRPr/>
              </a:pPr>
              <a:t>‹#›</a:t>
            </a:fld>
            <a:endParaRPr lang="en-US" altLang="en-US"/>
          </a:p>
        </p:txBody>
      </p:sp>
    </p:spTree>
    <p:extLst>
      <p:ext uri="{BB962C8B-B14F-4D97-AF65-F5344CB8AC3E}">
        <p14:creationId xmlns:p14="http://schemas.microsoft.com/office/powerpoint/2010/main" val="46238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F892690-624B-3621-898B-610C70D62E0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F629247-729C-C8D9-6B76-09FB8ABD26E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BE84628A-553A-2152-0882-707594708717}"/>
              </a:ext>
            </a:extLst>
          </p:cNvPr>
          <p:cNvSpPr>
            <a:spLocks noGrp="1" noChangeArrowheads="1"/>
          </p:cNvSpPr>
          <p:nvPr>
            <p:ph type="sldNum" sz="quarter" idx="12"/>
          </p:nvPr>
        </p:nvSpPr>
        <p:spPr>
          <a:ln/>
        </p:spPr>
        <p:txBody>
          <a:bodyPr/>
          <a:lstStyle>
            <a:lvl1pPr>
              <a:defRPr/>
            </a:lvl1pPr>
          </a:lstStyle>
          <a:p>
            <a:pPr>
              <a:defRPr/>
            </a:pPr>
            <a:fld id="{D0E2AE4B-D829-4CD4-AE8C-B64AAD71C714}" type="slidenum">
              <a:rPr lang="en-US" altLang="en-US"/>
              <a:pPr>
                <a:defRPr/>
              </a:pPr>
              <a:t>‹#›</a:t>
            </a:fld>
            <a:endParaRPr lang="en-US" altLang="en-US"/>
          </a:p>
        </p:txBody>
      </p:sp>
    </p:spTree>
    <p:extLst>
      <p:ext uri="{BB962C8B-B14F-4D97-AF65-F5344CB8AC3E}">
        <p14:creationId xmlns:p14="http://schemas.microsoft.com/office/powerpoint/2010/main" val="50485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7C6DDDB-6351-1FE3-92A8-8BA13E8C453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5F3C0C4C-B2D0-6049-BE50-125AA0673CC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9C29941-2E03-5926-1B83-447EEA971AEC}"/>
              </a:ext>
            </a:extLst>
          </p:cNvPr>
          <p:cNvSpPr>
            <a:spLocks noGrp="1" noChangeArrowheads="1"/>
          </p:cNvSpPr>
          <p:nvPr>
            <p:ph type="sldNum" sz="quarter" idx="12"/>
          </p:nvPr>
        </p:nvSpPr>
        <p:spPr>
          <a:ln/>
        </p:spPr>
        <p:txBody>
          <a:bodyPr/>
          <a:lstStyle>
            <a:lvl1pPr>
              <a:defRPr/>
            </a:lvl1pPr>
          </a:lstStyle>
          <a:p>
            <a:pPr>
              <a:defRPr/>
            </a:pPr>
            <a:fld id="{EAA70C84-FD9A-41C2-BB76-496F3C418B0F}" type="slidenum">
              <a:rPr lang="en-US" altLang="en-US"/>
              <a:pPr>
                <a:defRPr/>
              </a:pPr>
              <a:t>‹#›</a:t>
            </a:fld>
            <a:endParaRPr lang="en-US" altLang="en-US"/>
          </a:p>
        </p:txBody>
      </p:sp>
    </p:spTree>
    <p:extLst>
      <p:ext uri="{BB962C8B-B14F-4D97-AF65-F5344CB8AC3E}">
        <p14:creationId xmlns:p14="http://schemas.microsoft.com/office/powerpoint/2010/main" val="354297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F5632E3-F8AC-847A-C189-8419F836FC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B60AAC0-18F5-775F-CB9E-DD1DD58BDA4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C6078789-1625-5AE5-7E5E-E0661D1A1D26}"/>
              </a:ext>
            </a:extLst>
          </p:cNvPr>
          <p:cNvSpPr>
            <a:spLocks noGrp="1" noChangeArrowheads="1"/>
          </p:cNvSpPr>
          <p:nvPr>
            <p:ph type="sldNum" sz="quarter" idx="12"/>
          </p:nvPr>
        </p:nvSpPr>
        <p:spPr>
          <a:ln/>
        </p:spPr>
        <p:txBody>
          <a:bodyPr/>
          <a:lstStyle>
            <a:lvl1pPr>
              <a:defRPr/>
            </a:lvl1pPr>
          </a:lstStyle>
          <a:p>
            <a:pPr>
              <a:defRPr/>
            </a:pPr>
            <a:fld id="{5E735922-7136-4F0D-8895-BBF6CFE7F721}" type="slidenum">
              <a:rPr lang="en-US" altLang="en-US"/>
              <a:pPr>
                <a:defRPr/>
              </a:pPr>
              <a:t>‹#›</a:t>
            </a:fld>
            <a:endParaRPr lang="en-US" altLang="en-US"/>
          </a:p>
        </p:txBody>
      </p:sp>
    </p:spTree>
    <p:extLst>
      <p:ext uri="{BB962C8B-B14F-4D97-AF65-F5344CB8AC3E}">
        <p14:creationId xmlns:p14="http://schemas.microsoft.com/office/powerpoint/2010/main" val="364595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8961DE6-8339-915E-8E7C-22347F662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143169B-9FF8-40A2-DDD8-5310B0669C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0E3DD40-4E40-581D-077B-93A01F03DDA7}"/>
              </a:ext>
            </a:extLst>
          </p:cNvPr>
          <p:cNvSpPr>
            <a:spLocks noGrp="1" noChangeArrowheads="1"/>
          </p:cNvSpPr>
          <p:nvPr>
            <p:ph type="sldNum" sz="quarter" idx="12"/>
          </p:nvPr>
        </p:nvSpPr>
        <p:spPr>
          <a:ln/>
        </p:spPr>
        <p:txBody>
          <a:bodyPr/>
          <a:lstStyle>
            <a:lvl1pPr>
              <a:defRPr/>
            </a:lvl1pPr>
          </a:lstStyle>
          <a:p>
            <a:pPr>
              <a:defRPr/>
            </a:pPr>
            <a:fld id="{0A81F293-6AE6-4BD8-9594-48F2B960B3FA}" type="slidenum">
              <a:rPr lang="en-US" altLang="en-US"/>
              <a:pPr>
                <a:defRPr/>
              </a:pPr>
              <a:t>‹#›</a:t>
            </a:fld>
            <a:endParaRPr lang="en-US" altLang="en-US"/>
          </a:p>
        </p:txBody>
      </p:sp>
    </p:spTree>
    <p:extLst>
      <p:ext uri="{BB962C8B-B14F-4D97-AF65-F5344CB8AC3E}">
        <p14:creationId xmlns:p14="http://schemas.microsoft.com/office/powerpoint/2010/main" val="3364618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3A089EE-6429-03D6-6230-F87C19AFCEB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F76054E-7E68-B714-BA8B-1D0AA8476A1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C4D0955-9EB3-AE89-1CA2-503370FB642F}"/>
              </a:ext>
            </a:extLst>
          </p:cNvPr>
          <p:cNvSpPr>
            <a:spLocks noGrp="1" noChangeArrowheads="1"/>
          </p:cNvSpPr>
          <p:nvPr>
            <p:ph type="sldNum" sz="quarter" idx="12"/>
          </p:nvPr>
        </p:nvSpPr>
        <p:spPr>
          <a:ln/>
        </p:spPr>
        <p:txBody>
          <a:bodyPr/>
          <a:lstStyle>
            <a:lvl1pPr>
              <a:defRPr/>
            </a:lvl1pPr>
          </a:lstStyle>
          <a:p>
            <a:pPr>
              <a:defRPr/>
            </a:pPr>
            <a:fld id="{CD1A5530-C6B0-449D-B35A-16E1D851C780}" type="slidenum">
              <a:rPr lang="en-US" altLang="en-US"/>
              <a:pPr>
                <a:defRPr/>
              </a:pPr>
              <a:t>‹#›</a:t>
            </a:fld>
            <a:endParaRPr lang="en-US" altLang="en-US"/>
          </a:p>
        </p:txBody>
      </p:sp>
    </p:spTree>
    <p:extLst>
      <p:ext uri="{BB962C8B-B14F-4D97-AF65-F5344CB8AC3E}">
        <p14:creationId xmlns:p14="http://schemas.microsoft.com/office/powerpoint/2010/main" val="206791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149B6DF-4C45-99F8-BB06-418F2506C575}"/>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DC478EB-17AB-7E96-C232-FCF1ACF9D691}"/>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653B0541-BFFD-47C3-B67B-496311F02326}"/>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5125" name="Rectangle 5">
            <a:extLst>
              <a:ext uri="{FF2B5EF4-FFF2-40B4-BE49-F238E27FC236}">
                <a16:creationId xmlns:a16="http://schemas.microsoft.com/office/drawing/2014/main" id="{365A8487-2809-090A-A7AB-057E86AAEC9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5126" name="Rectangle 6">
            <a:extLst>
              <a:ext uri="{FF2B5EF4-FFF2-40B4-BE49-F238E27FC236}">
                <a16:creationId xmlns:a16="http://schemas.microsoft.com/office/drawing/2014/main" id="{3A360F81-B4B3-4205-D099-13B30385CBB0}"/>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B4379EB1-F3CC-4D69-A17B-5FA0DFB14418}" type="slidenum">
              <a:rPr lang="en-US" altLang="en-US"/>
              <a:pPr>
                <a:defRPr/>
              </a:pPr>
              <a:t>‹#›</a:t>
            </a:fld>
            <a:endParaRPr lang="en-US" altLang="en-US"/>
          </a:p>
        </p:txBody>
      </p:sp>
      <p:sp>
        <p:nvSpPr>
          <p:cNvPr id="1031" name="Freeform 7">
            <a:extLst>
              <a:ext uri="{FF2B5EF4-FFF2-40B4-BE49-F238E27FC236}">
                <a16:creationId xmlns:a16="http://schemas.microsoft.com/office/drawing/2014/main" id="{76FB2F12-B4F6-FDD5-71CF-5E5C8F239902}"/>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0F992087-947F-70F6-1B51-F94FE088AE51}"/>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36"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2.bin"/><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A20BB43-E812-32D4-242B-7A820550EEA6}"/>
              </a:ext>
            </a:extLst>
          </p:cNvPr>
          <p:cNvSpPr>
            <a:spLocks noGrp="1" noChangeArrowheads="1"/>
          </p:cNvSpPr>
          <p:nvPr>
            <p:ph type="ctrTitle"/>
          </p:nvPr>
        </p:nvSpPr>
        <p:spPr/>
        <p:txBody>
          <a:bodyPr/>
          <a:lstStyle/>
          <a:p>
            <a:pPr eaLnBrk="1" hangingPunct="1"/>
            <a:r>
              <a:rPr lang="en-US" altLang="en-US"/>
              <a:t>Stat 301 – Day 18</a:t>
            </a:r>
          </a:p>
        </p:txBody>
      </p:sp>
      <p:sp>
        <p:nvSpPr>
          <p:cNvPr id="5123" name="Subtitle 2">
            <a:extLst>
              <a:ext uri="{FF2B5EF4-FFF2-40B4-BE49-F238E27FC236}">
                <a16:creationId xmlns:a16="http://schemas.microsoft.com/office/drawing/2014/main" id="{3432E940-0A3E-2298-5C7C-E0A8548A5203}"/>
              </a:ext>
            </a:extLst>
          </p:cNvPr>
          <p:cNvSpPr>
            <a:spLocks noGrp="1" noChangeArrowheads="1"/>
          </p:cNvSpPr>
          <p:nvPr>
            <p:ph type="subTitle" idx="1"/>
          </p:nvPr>
        </p:nvSpPr>
        <p:spPr>
          <a:xfrm>
            <a:off x="1984375" y="2552700"/>
            <a:ext cx="6553200" cy="1752600"/>
          </a:xfrm>
        </p:spPr>
        <p:txBody>
          <a:bodyPr/>
          <a:lstStyle/>
          <a:p>
            <a:pPr eaLnBrk="1" hangingPunct="1"/>
            <a:r>
              <a:rPr lang="en-US" altLang="en-US"/>
              <a:t>Sampling distributions of means</a:t>
            </a:r>
          </a:p>
        </p:txBody>
      </p:sp>
      <p:pic>
        <p:nvPicPr>
          <p:cNvPr id="5124" name="Picture 4" descr="mu">
            <a:extLst>
              <a:ext uri="{FF2B5EF4-FFF2-40B4-BE49-F238E27FC236}">
                <a16:creationId xmlns:a16="http://schemas.microsoft.com/office/drawing/2014/main" id="{05DC3089-D7FB-BC5E-CAE6-AA3D68405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7187" t="28102" r="22765" b="51096"/>
          <a:stretch>
            <a:fillRect/>
          </a:stretch>
        </p:blipFill>
        <p:spPr bwMode="auto">
          <a:xfrm>
            <a:off x="2362200" y="3962400"/>
            <a:ext cx="373380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D0D824A-3490-B02C-F76E-BCC67FF8AFDB}"/>
              </a:ext>
            </a:extLst>
          </p:cNvPr>
          <p:cNvSpPr>
            <a:spLocks noGrp="1" noChangeArrowheads="1"/>
          </p:cNvSpPr>
          <p:nvPr>
            <p:ph type="title"/>
          </p:nvPr>
        </p:nvSpPr>
        <p:spPr/>
        <p:txBody>
          <a:bodyPr/>
          <a:lstStyle/>
          <a:p>
            <a:r>
              <a:rPr lang="en-US" altLang="en-US"/>
              <a:t>Statistical Inference</a:t>
            </a:r>
          </a:p>
        </p:txBody>
      </p:sp>
      <p:sp>
        <p:nvSpPr>
          <p:cNvPr id="3" name="Content Placeholder 2">
            <a:extLst>
              <a:ext uri="{FF2B5EF4-FFF2-40B4-BE49-F238E27FC236}">
                <a16:creationId xmlns:a16="http://schemas.microsoft.com/office/drawing/2014/main" id="{2F7C377F-FA6C-6CBC-9F41-2760AC15623D}"/>
              </a:ext>
            </a:extLst>
          </p:cNvPr>
          <p:cNvSpPr>
            <a:spLocks noGrp="1" noChangeArrowheads="1"/>
          </p:cNvSpPr>
          <p:nvPr>
            <p:ph idx="1"/>
          </p:nvPr>
        </p:nvSpPr>
        <p:spPr/>
        <p:txBody>
          <a:bodyPr/>
          <a:lstStyle/>
          <a:p>
            <a:r>
              <a:rPr lang="en-US" altLang="en-US"/>
              <a:t>Suppose I want to make </a:t>
            </a:r>
            <a:r>
              <a:rPr lang="en-US" altLang="en-US" i="1"/>
              <a:t>inferences</a:t>
            </a:r>
            <a:r>
              <a:rPr lang="en-US" altLang="en-US"/>
              <a:t> beyond my sample data</a:t>
            </a:r>
          </a:p>
          <a:p>
            <a:pPr lvl="1"/>
            <a:r>
              <a:rPr lang="en-US" altLang="en-US"/>
              <a:t>e.g., The claim of 98.6</a:t>
            </a:r>
            <a:r>
              <a:rPr lang="en-US" altLang="en-US" baseline="30000"/>
              <a:t>0</a:t>
            </a:r>
            <a:r>
              <a:rPr lang="en-US" altLang="en-US"/>
              <a:t>F for the average healthy body temperature has been called into question. How would you test this?</a:t>
            </a:r>
          </a:p>
          <a:p>
            <a:pPr lvl="1"/>
            <a:r>
              <a:rPr lang="en-US" altLang="en-US"/>
              <a:t>Need random sample from population/process</a:t>
            </a:r>
          </a:p>
          <a:p>
            <a:pPr lvl="1"/>
            <a:r>
              <a:rPr lang="en-US" altLang="en-US"/>
              <a:t>Look at the sample mean?</a:t>
            </a:r>
          </a:p>
          <a:p>
            <a:pPr lvl="1"/>
            <a:r>
              <a:rPr lang="en-US" altLang="en-US"/>
              <a:t>Need to how about the behavior of sample means from different random samples from the same population</a:t>
            </a:r>
          </a:p>
          <a:p>
            <a:pPr lvl="1"/>
            <a:endParaRPr lang="en-US" altLang="en-US"/>
          </a:p>
        </p:txBody>
      </p:sp>
      <p:pic>
        <p:nvPicPr>
          <p:cNvPr id="2" name="Picture 1">
            <a:extLst>
              <a:ext uri="{FF2B5EF4-FFF2-40B4-BE49-F238E27FC236}">
                <a16:creationId xmlns:a16="http://schemas.microsoft.com/office/drawing/2014/main" id="{7877C0E3-FC50-1054-CF8A-58D3B34B21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90600"/>
            <a:ext cx="7934325"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8D19240-20B1-418C-0F70-1427BBB48BC9}"/>
              </a:ext>
            </a:extLst>
          </p:cNvPr>
          <p:cNvSpPr>
            <a:spLocks noGrp="1" noChangeArrowheads="1"/>
          </p:cNvSpPr>
          <p:nvPr>
            <p:ph type="title"/>
          </p:nvPr>
        </p:nvSpPr>
        <p:spPr/>
        <p:txBody>
          <a:bodyPr/>
          <a:lstStyle/>
          <a:p>
            <a:r>
              <a:rPr lang="en-US" altLang="en-US" dirty="0"/>
              <a:t>Investigation 2.4</a:t>
            </a:r>
          </a:p>
        </p:txBody>
      </p:sp>
      <p:sp>
        <p:nvSpPr>
          <p:cNvPr id="22531" name="Content Placeholder 2">
            <a:extLst>
              <a:ext uri="{FF2B5EF4-FFF2-40B4-BE49-F238E27FC236}">
                <a16:creationId xmlns:a16="http://schemas.microsoft.com/office/drawing/2014/main" id="{5FB32358-A006-865C-E865-10285CE991DA}"/>
              </a:ext>
            </a:extLst>
          </p:cNvPr>
          <p:cNvSpPr>
            <a:spLocks noGrp="1" noChangeArrowheads="1"/>
          </p:cNvSpPr>
          <p:nvPr>
            <p:ph idx="1"/>
          </p:nvPr>
        </p:nvSpPr>
        <p:spPr/>
        <p:txBody>
          <a:bodyPr/>
          <a:lstStyle/>
          <a:p>
            <a:r>
              <a:rPr lang="en-US" altLang="en-US" dirty="0"/>
              <a:t>Wikipedia</a:t>
            </a:r>
          </a:p>
          <a:p>
            <a:endParaRPr lang="en-US" altLang="en-US" dirty="0"/>
          </a:p>
          <a:p>
            <a:endParaRPr lang="en-US" altLang="en-US" dirty="0"/>
          </a:p>
          <a:p>
            <a:endParaRPr lang="en-US" altLang="en-US" dirty="0"/>
          </a:p>
          <a:p>
            <a:endParaRPr lang="en-US" altLang="en-US" dirty="0"/>
          </a:p>
          <a:p>
            <a:endParaRPr lang="en-US" altLang="en-US" sz="2000"/>
          </a:p>
          <a:p>
            <a:r>
              <a:rPr lang="en-US" altLang="en-US" sz="2000"/>
              <a:t>“</a:t>
            </a:r>
            <a:r>
              <a:rPr lang="en-US" altLang="en-US" sz="2000" dirty="0"/>
              <a:t>Drawing” questions appear to work?!</a:t>
            </a:r>
          </a:p>
          <a:p>
            <a:r>
              <a:rPr lang="en-US" altLang="en-US" sz="2000" dirty="0"/>
              <a:t>Some “prediction” questions</a:t>
            </a:r>
          </a:p>
          <a:p>
            <a:r>
              <a:rPr lang="en-US" altLang="en-US" sz="2000" dirty="0"/>
              <a:t>Open applet separately?</a:t>
            </a:r>
          </a:p>
          <a:p>
            <a:r>
              <a:rPr lang="en-US" altLang="en-US" sz="2000" dirty="0"/>
              <a:t>Review PQ to see what output to be saving</a:t>
            </a:r>
          </a:p>
          <a:p>
            <a:endParaRPr lang="en-US" altLang="en-US" dirty="0"/>
          </a:p>
          <a:p>
            <a:endParaRPr lang="en-US" altLang="en-US" dirty="0"/>
          </a:p>
          <a:p>
            <a:endParaRPr lang="en-US" altLang="en-US" dirty="0"/>
          </a:p>
          <a:p>
            <a:endParaRPr lang="en-US" altLang="en-US" dirty="0"/>
          </a:p>
          <a:p>
            <a:endParaRPr lang="en-US" altLang="en-US" dirty="0"/>
          </a:p>
        </p:txBody>
      </p:sp>
      <p:pic>
        <p:nvPicPr>
          <p:cNvPr id="10244" name="Picture 3">
            <a:extLst>
              <a:ext uri="{FF2B5EF4-FFF2-40B4-BE49-F238E27FC236}">
                <a16:creationId xmlns:a16="http://schemas.microsoft.com/office/drawing/2014/main" id="{FA439DD1-B31F-5DF0-E862-A7C42725BAB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057400"/>
            <a:ext cx="8720138"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1"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D258B81-0FAA-8C2D-0309-DB0CDDC499D9}"/>
              </a:ext>
            </a:extLst>
          </p:cNvPr>
          <p:cNvSpPr>
            <a:spLocks noGrp="1" noChangeArrowheads="1"/>
          </p:cNvSpPr>
          <p:nvPr>
            <p:ph type="title"/>
          </p:nvPr>
        </p:nvSpPr>
        <p:spPr/>
        <p:txBody>
          <a:bodyPr/>
          <a:lstStyle/>
          <a:p>
            <a:r>
              <a:rPr lang="en-US" altLang="en-US"/>
              <a:t>Recap</a:t>
            </a:r>
          </a:p>
        </p:txBody>
      </p:sp>
      <p:sp>
        <p:nvSpPr>
          <p:cNvPr id="11267" name="Content Placeholder 2">
            <a:extLst>
              <a:ext uri="{FF2B5EF4-FFF2-40B4-BE49-F238E27FC236}">
                <a16:creationId xmlns:a16="http://schemas.microsoft.com/office/drawing/2014/main" id="{E79592D0-E698-1572-57F3-2365CD6E731F}"/>
              </a:ext>
            </a:extLst>
          </p:cNvPr>
          <p:cNvSpPr>
            <a:spLocks noGrp="1" noChangeArrowheads="1"/>
          </p:cNvSpPr>
          <p:nvPr>
            <p:ph idx="1"/>
          </p:nvPr>
        </p:nvSpPr>
        <p:spPr/>
        <p:txBody>
          <a:bodyPr/>
          <a:lstStyle/>
          <a:p>
            <a:r>
              <a:rPr lang="en-US" altLang="en-US" dirty="0"/>
              <a:t>If we take lots of random samples from the same (large) population, the distribution of sample means will have</a:t>
            </a:r>
          </a:p>
          <a:p>
            <a:pPr lvl="1"/>
            <a:r>
              <a:rPr lang="en-US" altLang="en-US" dirty="0"/>
              <a:t>Mean = </a:t>
            </a:r>
            <a:r>
              <a:rPr lang="en-US" altLang="en-US" dirty="0">
                <a:latin typeface="Symbol" panose="05050102010706020507" pitchFamily="18" charset="2"/>
              </a:rPr>
              <a:t>m </a:t>
            </a:r>
            <a:r>
              <a:rPr lang="en-US" altLang="en-US" dirty="0"/>
              <a:t>“mu” (same as the population mean)</a:t>
            </a:r>
          </a:p>
          <a:p>
            <a:pPr lvl="1"/>
            <a:r>
              <a:rPr lang="en-US" altLang="en-US" dirty="0"/>
              <a:t>Standard deviation = “sigma”/sqrt(n) = </a:t>
            </a:r>
            <a:r>
              <a:rPr lang="en-US" altLang="en-US" dirty="0">
                <a:latin typeface="Symbol" panose="05050102010706020507" pitchFamily="18" charset="2"/>
              </a:rPr>
              <a:t>s</a:t>
            </a:r>
            <a:r>
              <a:rPr lang="en-US" altLang="en-US" dirty="0"/>
              <a:t>/</a:t>
            </a:r>
          </a:p>
          <a:p>
            <a:pPr lvl="1"/>
            <a:r>
              <a:rPr lang="en-US" altLang="en-US" dirty="0"/>
              <a:t>Shape = normal if the population is normal </a:t>
            </a:r>
            <a:r>
              <a:rPr lang="en-US" altLang="en-US" dirty="0">
                <a:solidFill>
                  <a:srgbClr val="0070C0"/>
                </a:solidFill>
              </a:rPr>
              <a:t>or</a:t>
            </a:r>
            <a:r>
              <a:rPr lang="en-US" altLang="en-US" dirty="0"/>
              <a:t> approximately normal if the sample size is large</a:t>
            </a:r>
          </a:p>
          <a:p>
            <a:pPr lvl="2"/>
            <a:r>
              <a:rPr lang="en-US" altLang="en-US" i="1" dirty="0"/>
              <a:t>n</a:t>
            </a:r>
            <a:r>
              <a:rPr lang="en-US" altLang="en-US" dirty="0"/>
              <a:t> </a:t>
            </a:r>
            <a:r>
              <a:rPr lang="en-US" altLang="en-US" u="sng" dirty="0"/>
              <a:t>&gt;</a:t>
            </a:r>
            <a:r>
              <a:rPr lang="en-US" altLang="en-US" dirty="0"/>
              <a:t> 30</a:t>
            </a:r>
            <a:endParaRPr lang="en-US" altLang="en-US" i="1" dirty="0"/>
          </a:p>
        </p:txBody>
      </p:sp>
      <p:graphicFrame>
        <p:nvGraphicFramePr>
          <p:cNvPr id="11268" name="Object 3">
            <a:extLst>
              <a:ext uri="{FF2B5EF4-FFF2-40B4-BE49-F238E27FC236}">
                <a16:creationId xmlns:a16="http://schemas.microsoft.com/office/drawing/2014/main" id="{B480DC03-CC06-4F6E-3291-E864C759EBE6}"/>
              </a:ext>
            </a:extLst>
          </p:cNvPr>
          <p:cNvGraphicFramePr>
            <a:graphicFrameLocks noChangeAspect="1"/>
          </p:cNvGraphicFramePr>
          <p:nvPr/>
        </p:nvGraphicFramePr>
        <p:xfrm>
          <a:off x="7086600" y="3581400"/>
          <a:ext cx="457200" cy="431800"/>
        </p:xfrm>
        <a:graphic>
          <a:graphicData uri="http://schemas.openxmlformats.org/presentationml/2006/ole">
            <mc:AlternateContent xmlns:mc="http://schemas.openxmlformats.org/markup-compatibility/2006">
              <mc:Choice xmlns:v="urn:schemas-microsoft-com:vml" Requires="v">
                <p:oleObj name="Equation" r:id="rId2" imgW="228501" imgH="215806" progId="Equation.3">
                  <p:embed/>
                </p:oleObj>
              </mc:Choice>
              <mc:Fallback>
                <p:oleObj name="Equation" r:id="rId2" imgW="228501" imgH="215806" progId="Equation.3">
                  <p:embed/>
                  <p:pic>
                    <p:nvPicPr>
                      <p:cNvPr id="11268" name="Object 3">
                        <a:extLst>
                          <a:ext uri="{FF2B5EF4-FFF2-40B4-BE49-F238E27FC236}">
                            <a16:creationId xmlns:a16="http://schemas.microsoft.com/office/drawing/2014/main" id="{B480DC03-CC06-4F6E-3291-E864C759EB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581400"/>
                        <a:ext cx="4572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6">
            <a:extLst>
              <a:ext uri="{FF2B5EF4-FFF2-40B4-BE49-F238E27FC236}">
                <a16:creationId xmlns:a16="http://schemas.microsoft.com/office/drawing/2014/main" id="{57DDAED6-FAD9-844A-B52B-327BF208D0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793" y="3419168"/>
            <a:ext cx="4062413"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a:extLst>
              <a:ext uri="{FF2B5EF4-FFF2-40B4-BE49-F238E27FC236}">
                <a16:creationId xmlns:a16="http://schemas.microsoft.com/office/drawing/2014/main" id="{223F1044-F29B-7FF7-EC7E-8622B24F2B0E}"/>
              </a:ext>
            </a:extLst>
          </p:cNvPr>
          <p:cNvCxnSpPr>
            <a:cxnSpLocks/>
          </p:cNvCxnSpPr>
          <p:nvPr/>
        </p:nvCxnSpPr>
        <p:spPr>
          <a:xfrm flipV="1">
            <a:off x="7010400" y="2743200"/>
            <a:ext cx="457200" cy="914400"/>
          </a:xfrm>
          <a:prstGeom prst="straightConnector1">
            <a:avLst/>
          </a:prstGeom>
          <a:ln>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8297501-289B-39E4-DBA7-88ABEF860593}"/>
              </a:ext>
            </a:extLst>
          </p:cNvPr>
          <p:cNvSpPr txBox="1"/>
          <p:nvPr/>
        </p:nvSpPr>
        <p:spPr>
          <a:xfrm>
            <a:off x="7315200" y="2621281"/>
            <a:ext cx="1778794" cy="369332"/>
          </a:xfrm>
          <a:prstGeom prst="rect">
            <a:avLst/>
          </a:prstGeom>
          <a:noFill/>
        </p:spPr>
        <p:txBody>
          <a:bodyPr wrap="square" rtlCol="0">
            <a:spAutoFit/>
          </a:bodyPr>
          <a:lstStyle/>
          <a:p>
            <a:r>
              <a:rPr lang="en-US" dirty="0">
                <a:solidFill>
                  <a:srgbClr val="0070C0"/>
                </a:solidFill>
              </a:rPr>
              <a:t>Population SD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72FF1F7-FF4D-129C-014B-D7767781D582}"/>
              </a:ext>
            </a:extLst>
          </p:cNvPr>
          <p:cNvSpPr>
            <a:spLocks noGrp="1" noChangeArrowheads="1"/>
          </p:cNvSpPr>
          <p:nvPr>
            <p:ph type="title"/>
          </p:nvPr>
        </p:nvSpPr>
        <p:spPr/>
        <p:txBody>
          <a:bodyPr/>
          <a:lstStyle/>
          <a:p>
            <a:r>
              <a:rPr lang="en-US" altLang="en-US"/>
              <a:t>To Do</a:t>
            </a:r>
          </a:p>
        </p:txBody>
      </p:sp>
      <p:sp>
        <p:nvSpPr>
          <p:cNvPr id="12291" name="Content Placeholder 2">
            <a:extLst>
              <a:ext uri="{FF2B5EF4-FFF2-40B4-BE49-F238E27FC236}">
                <a16:creationId xmlns:a16="http://schemas.microsoft.com/office/drawing/2014/main" id="{DDFE1678-12A4-70E2-DF96-E71A96781D03}"/>
              </a:ext>
            </a:extLst>
          </p:cNvPr>
          <p:cNvSpPr>
            <a:spLocks noGrp="1" noChangeArrowheads="1"/>
          </p:cNvSpPr>
          <p:nvPr>
            <p:ph idx="1"/>
          </p:nvPr>
        </p:nvSpPr>
        <p:spPr/>
        <p:txBody>
          <a:bodyPr/>
          <a:lstStyle/>
          <a:p>
            <a:r>
              <a:rPr lang="en-US" altLang="en-US" sz="3200" dirty="0"/>
              <a:t>Finish Practice Questions</a:t>
            </a:r>
          </a:p>
          <a:p>
            <a:r>
              <a:rPr lang="en-US" altLang="en-US" sz="3200" dirty="0"/>
              <a:t>Continue HW 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50E62-DED0-8C98-91CA-CBA83C5F5B5B}"/>
              </a:ext>
            </a:extLst>
          </p:cNvPr>
          <p:cNvSpPr>
            <a:spLocks noGrp="1"/>
          </p:cNvSpPr>
          <p:nvPr>
            <p:ph type="title"/>
          </p:nvPr>
        </p:nvSpPr>
        <p:spPr/>
        <p:txBody>
          <a:bodyPr/>
          <a:lstStyle/>
          <a:p>
            <a:r>
              <a:rPr lang="en-US" dirty="0"/>
              <a:t>Groups in Canvas…</a:t>
            </a:r>
          </a:p>
        </p:txBody>
      </p:sp>
      <p:sp>
        <p:nvSpPr>
          <p:cNvPr id="3" name="Content Placeholder 2">
            <a:extLst>
              <a:ext uri="{FF2B5EF4-FFF2-40B4-BE49-F238E27FC236}">
                <a16:creationId xmlns:a16="http://schemas.microsoft.com/office/drawing/2014/main" id="{6A197B35-4300-4576-D246-23AC1937A27D}"/>
              </a:ext>
            </a:extLst>
          </p:cNvPr>
          <p:cNvSpPr>
            <a:spLocks noGrp="1"/>
          </p:cNvSpPr>
          <p:nvPr>
            <p:ph idx="1"/>
          </p:nvPr>
        </p:nvSpPr>
        <p:spPr/>
        <p:txBody>
          <a:bodyPr/>
          <a:lstStyle/>
          <a:p>
            <a:r>
              <a:rPr lang="en-US" dirty="0"/>
              <a:t>Going to delete previous groups but I think you will still have access to your earlier submissions…</a:t>
            </a:r>
          </a:p>
        </p:txBody>
      </p:sp>
    </p:spTree>
    <p:extLst>
      <p:ext uri="{BB962C8B-B14F-4D97-AF65-F5344CB8AC3E}">
        <p14:creationId xmlns:p14="http://schemas.microsoft.com/office/powerpoint/2010/main" val="2422885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BA7B7E3-17FD-D668-E911-A7665BEE5BF3}"/>
              </a:ext>
            </a:extLst>
          </p:cNvPr>
          <p:cNvSpPr>
            <a:spLocks noGrp="1" noChangeArrowheads="1"/>
          </p:cNvSpPr>
          <p:nvPr>
            <p:ph type="title"/>
          </p:nvPr>
        </p:nvSpPr>
        <p:spPr/>
        <p:txBody>
          <a:bodyPr/>
          <a:lstStyle/>
          <a:p>
            <a:r>
              <a:rPr lang="en-US" altLang="en-US" dirty="0"/>
              <a:t>Recap – Quantitative data</a:t>
            </a:r>
          </a:p>
        </p:txBody>
      </p:sp>
      <p:sp>
        <p:nvSpPr>
          <p:cNvPr id="3" name="Content Placeholder 2">
            <a:extLst>
              <a:ext uri="{FF2B5EF4-FFF2-40B4-BE49-F238E27FC236}">
                <a16:creationId xmlns:a16="http://schemas.microsoft.com/office/drawing/2014/main" id="{ACC4A74A-3D04-0F47-0D04-10DDE73138D3}"/>
              </a:ext>
            </a:extLst>
          </p:cNvPr>
          <p:cNvSpPr>
            <a:spLocks noGrp="1"/>
          </p:cNvSpPr>
          <p:nvPr>
            <p:ph idx="1"/>
          </p:nvPr>
        </p:nvSpPr>
        <p:spPr>
          <a:xfrm>
            <a:off x="304800" y="1268413"/>
            <a:ext cx="8534400" cy="5284787"/>
          </a:xfrm>
        </p:spPr>
        <p:txBody>
          <a:bodyPr>
            <a:normAutofit fontScale="85000" lnSpcReduction="20000"/>
          </a:bodyPr>
          <a:lstStyle/>
          <a:p>
            <a:pPr>
              <a:defRPr/>
            </a:pPr>
            <a:r>
              <a:rPr lang="en-US" dirty="0"/>
              <a:t>Graphs: </a:t>
            </a:r>
          </a:p>
          <a:p>
            <a:pPr lvl="1">
              <a:defRPr/>
            </a:pPr>
            <a:r>
              <a:rPr lang="en-US" dirty="0"/>
              <a:t>Histogram, </a:t>
            </a:r>
            <a:r>
              <a:rPr lang="en-US" dirty="0" err="1"/>
              <a:t>Dotplot</a:t>
            </a:r>
            <a:r>
              <a:rPr lang="en-US" dirty="0"/>
              <a:t>, </a:t>
            </a:r>
            <a:r>
              <a:rPr lang="en-US" dirty="0" err="1"/>
              <a:t>Stemplot</a:t>
            </a:r>
            <a:endParaRPr lang="en-US" dirty="0"/>
          </a:p>
          <a:p>
            <a:pPr lvl="1">
              <a:defRPr/>
            </a:pPr>
            <a:r>
              <a:rPr lang="en-US" dirty="0"/>
              <a:t>Labeling!</a:t>
            </a:r>
          </a:p>
          <a:p>
            <a:pPr>
              <a:defRPr/>
            </a:pPr>
            <a:r>
              <a:rPr lang="en-US" dirty="0"/>
              <a:t>Numbers:</a:t>
            </a:r>
          </a:p>
          <a:p>
            <a:pPr lvl="1">
              <a:defRPr/>
            </a:pPr>
            <a:r>
              <a:rPr lang="en-US" dirty="0"/>
              <a:t>Mean, Standard deviation</a:t>
            </a:r>
          </a:p>
          <a:p>
            <a:pPr lvl="1">
              <a:defRPr/>
            </a:pPr>
            <a:r>
              <a:rPr lang="en-US" dirty="0"/>
              <a:t>Median, Interquartile range</a:t>
            </a:r>
          </a:p>
          <a:p>
            <a:pPr lvl="1">
              <a:defRPr/>
            </a:pPr>
            <a:r>
              <a:rPr lang="en-US" dirty="0"/>
              <a:t>Five number summary, Boxplot</a:t>
            </a:r>
          </a:p>
          <a:p>
            <a:pPr>
              <a:defRPr/>
            </a:pPr>
            <a:r>
              <a:rPr lang="en-US" dirty="0"/>
              <a:t>Look for shape, center, variability, deviations from pattern</a:t>
            </a:r>
          </a:p>
          <a:p>
            <a:pPr lvl="1">
              <a:defRPr/>
            </a:pPr>
            <a:r>
              <a:rPr lang="en-US" dirty="0"/>
              <a:t>Consider removing observations </a:t>
            </a:r>
            <a:r>
              <a:rPr lang="en-US" i="1" dirty="0"/>
              <a:t>only if have a good reason</a:t>
            </a:r>
          </a:p>
          <a:p>
            <a:pPr lvl="1">
              <a:defRPr/>
            </a:pPr>
            <a:r>
              <a:rPr lang="en-US" dirty="0"/>
              <a:t>Always relate discussion to context</a:t>
            </a:r>
          </a:p>
          <a:p>
            <a:pPr>
              <a:defRPr/>
            </a:pPr>
            <a:r>
              <a:rPr lang="en-US" dirty="0"/>
              <a:t>Models:</a:t>
            </a:r>
          </a:p>
          <a:p>
            <a:pPr lvl="1">
              <a:defRPr/>
            </a:pPr>
            <a:r>
              <a:rPr lang="en-US" dirty="0"/>
              <a:t>Normal distribution? Others? (e.g., transformation)</a:t>
            </a:r>
          </a:p>
          <a:p>
            <a:pPr lvl="1">
              <a:defRPr/>
            </a:pPr>
            <a:r>
              <a:rPr lang="en-US" altLang="en-US" dirty="0"/>
              <a:t>Advantages/Disadvantages?</a:t>
            </a:r>
          </a:p>
        </p:txBody>
      </p:sp>
      <p:pic>
        <p:nvPicPr>
          <p:cNvPr id="2" name="Picture 1">
            <a:extLst>
              <a:ext uri="{FF2B5EF4-FFF2-40B4-BE49-F238E27FC236}">
                <a16:creationId xmlns:a16="http://schemas.microsoft.com/office/drawing/2014/main" id="{99E6E49E-6667-1F68-4F28-3D03974D61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4650" y="762000"/>
            <a:ext cx="1981200" cy="250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7CEF-B544-EFBB-F082-FF66677738A7}"/>
              </a:ext>
            </a:extLst>
          </p:cNvPr>
          <p:cNvSpPr>
            <a:spLocks noGrp="1"/>
          </p:cNvSpPr>
          <p:nvPr>
            <p:ph type="title"/>
          </p:nvPr>
        </p:nvSpPr>
        <p:spPr/>
        <p:txBody>
          <a:bodyPr/>
          <a:lstStyle/>
          <a:p>
            <a:r>
              <a:rPr lang="en-US" dirty="0"/>
              <a:t>R Notes</a:t>
            </a:r>
          </a:p>
        </p:txBody>
      </p:sp>
      <p:sp>
        <p:nvSpPr>
          <p:cNvPr id="3" name="Content Placeholder 2">
            <a:extLst>
              <a:ext uri="{FF2B5EF4-FFF2-40B4-BE49-F238E27FC236}">
                <a16:creationId xmlns:a16="http://schemas.microsoft.com/office/drawing/2014/main" id="{8E230374-4DF5-524F-FE30-5772B8059AF1}"/>
              </a:ext>
            </a:extLst>
          </p:cNvPr>
          <p:cNvSpPr>
            <a:spLocks noGrp="1"/>
          </p:cNvSpPr>
          <p:nvPr>
            <p:ph idx="1"/>
          </p:nvPr>
        </p:nvSpPr>
        <p:spPr/>
        <p:txBody>
          <a:bodyPr>
            <a:normAutofit fontScale="92500" lnSpcReduction="10000"/>
          </a:bodyPr>
          <a:lstStyle/>
          <a:p>
            <a:r>
              <a:rPr lang="en-US" sz="3200" dirty="0">
                <a:solidFill>
                  <a:srgbClr val="000000"/>
                </a:solidFill>
              </a:rPr>
              <a:t>Deleting last row</a:t>
            </a:r>
            <a:endParaRPr lang="en-US" sz="3200" b="0" i="0" u="none" strike="noStrike" baseline="0" dirty="0">
              <a:solidFill>
                <a:srgbClr val="000000"/>
              </a:solidFill>
            </a:endParaRPr>
          </a:p>
          <a:p>
            <a:pPr lvl="1"/>
            <a:r>
              <a:rPr lang="en-US" dirty="0"/>
              <a:t>One option: mlb2 &lt;- </a:t>
            </a:r>
            <a:r>
              <a:rPr lang="en-US" dirty="0" err="1"/>
              <a:t>mlb</a:t>
            </a:r>
            <a:r>
              <a:rPr lang="en-US" dirty="0"/>
              <a:t>[1:30, ]</a:t>
            </a:r>
          </a:p>
          <a:p>
            <a:pPr lvl="2"/>
            <a:r>
              <a:rPr lang="en-US" dirty="0"/>
              <a:t>Keep rows 1 through 30, keep all columns</a:t>
            </a:r>
          </a:p>
          <a:p>
            <a:r>
              <a:rPr lang="en-US" dirty="0"/>
              <a:t>Posted a summary of R commands from    Ch. 1</a:t>
            </a:r>
          </a:p>
          <a:p>
            <a:r>
              <a:rPr lang="en-US" dirty="0"/>
              <a:t>Updated file on getting data into R (and including the R workspace = ISCAM functions) under Technology Instructions</a:t>
            </a:r>
          </a:p>
          <a:p>
            <a:r>
              <a:rPr lang="en-US" dirty="0"/>
              <a:t>Added instructions on “identify” function but usually don’t work well for me.</a:t>
            </a:r>
          </a:p>
          <a:p>
            <a:r>
              <a:rPr lang="en-US" dirty="0"/>
              <a:t>HW illustrates use of the “with” function </a:t>
            </a:r>
          </a:p>
          <a:p>
            <a:endParaRPr lang="en-US" dirty="0"/>
          </a:p>
          <a:p>
            <a:endParaRPr lang="en-US" dirty="0"/>
          </a:p>
        </p:txBody>
      </p:sp>
    </p:spTree>
    <p:extLst>
      <p:ext uri="{BB962C8B-B14F-4D97-AF65-F5344CB8AC3E}">
        <p14:creationId xmlns:p14="http://schemas.microsoft.com/office/powerpoint/2010/main" val="197609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034B5-BE1B-26DC-9E51-0165D56164FD}"/>
              </a:ext>
            </a:extLst>
          </p:cNvPr>
          <p:cNvSpPr>
            <a:spLocks noGrp="1"/>
          </p:cNvSpPr>
          <p:nvPr>
            <p:ph type="title"/>
          </p:nvPr>
        </p:nvSpPr>
        <p:spPr/>
        <p:txBody>
          <a:bodyPr/>
          <a:lstStyle/>
          <a:p>
            <a:r>
              <a:rPr lang="en-US" dirty="0"/>
              <a:t>A few R hints</a:t>
            </a:r>
          </a:p>
        </p:txBody>
      </p:sp>
      <p:sp>
        <p:nvSpPr>
          <p:cNvPr id="3" name="Content Placeholder 2">
            <a:extLst>
              <a:ext uri="{FF2B5EF4-FFF2-40B4-BE49-F238E27FC236}">
                <a16:creationId xmlns:a16="http://schemas.microsoft.com/office/drawing/2014/main" id="{4F7AB02A-EEA0-D70E-9472-15A00123B600}"/>
              </a:ext>
            </a:extLst>
          </p:cNvPr>
          <p:cNvSpPr>
            <a:spLocks noGrp="1"/>
          </p:cNvSpPr>
          <p:nvPr>
            <p:ph idx="1"/>
          </p:nvPr>
        </p:nvSpPr>
        <p:spPr>
          <a:xfrm>
            <a:off x="457200" y="1447800"/>
            <a:ext cx="8229600" cy="4530725"/>
          </a:xfrm>
        </p:spPr>
        <p:txBody>
          <a:bodyPr/>
          <a:lstStyle/>
          <a:p>
            <a:r>
              <a:rPr lang="en-US" sz="2400" b="0" i="0" u="none" strike="noStrike" baseline="0" dirty="0">
                <a:solidFill>
                  <a:srgbClr val="000000"/>
                </a:solidFill>
              </a:rPr>
              <a:t>The main commands to know at this point in Ch. 2 (also posted summary of all Ch. 1 commands, includes </a:t>
            </a:r>
            <a:r>
              <a:rPr lang="en-US" sz="2400" b="0" i="0" u="none" strike="noStrike" baseline="0" dirty="0" err="1">
                <a:solidFill>
                  <a:srgbClr val="000000"/>
                </a:solidFill>
                <a:latin typeface="Calibri" panose="020F0502020204030204" pitchFamily="34" charset="0"/>
                <a:cs typeface="Calibri" panose="020F0502020204030204" pitchFamily="34" charset="0"/>
              </a:rPr>
              <a:t>iscamnormprob</a:t>
            </a:r>
            <a:r>
              <a:rPr lang="en-US" sz="2400" b="0" i="0" u="none" strike="noStrike" baseline="0" dirty="0">
                <a:solidFill>
                  <a:srgbClr val="000000"/>
                </a:solidFill>
              </a:rPr>
              <a:t>)</a:t>
            </a:r>
          </a:p>
          <a:p>
            <a:pPr lvl="1"/>
            <a:r>
              <a:rPr lang="en-US" sz="1800" b="0" i="0" u="none" strike="noStrike" baseline="0" dirty="0" err="1">
                <a:solidFill>
                  <a:srgbClr val="000000"/>
                </a:solidFill>
                <a:latin typeface="Calibri" panose="020F0502020204030204" pitchFamily="34" charset="0"/>
              </a:rPr>
              <a:t>iscamdotplot</a:t>
            </a:r>
            <a:r>
              <a:rPr lang="en-US" sz="1800" b="0" i="0" u="none" strike="noStrike" baseline="0" dirty="0">
                <a:solidFill>
                  <a:srgbClr val="000000"/>
                </a:solidFill>
                <a:latin typeface="Calibri" panose="020F0502020204030204" pitchFamily="34" charset="0"/>
              </a:rPr>
              <a:t> </a:t>
            </a:r>
          </a:p>
          <a:p>
            <a:pPr lvl="1"/>
            <a:r>
              <a:rPr lang="en-US" sz="1800" dirty="0">
                <a:solidFill>
                  <a:srgbClr val="000000"/>
                </a:solidFill>
                <a:latin typeface="Calibri" panose="020F0502020204030204" pitchFamily="34" charset="0"/>
              </a:rPr>
              <a:t>hist</a:t>
            </a:r>
          </a:p>
          <a:p>
            <a:pPr lvl="1"/>
            <a:r>
              <a:rPr lang="en-US" sz="1800" b="0" i="0" u="none" strike="noStrike" baseline="0" dirty="0" err="1">
                <a:solidFill>
                  <a:srgbClr val="000000"/>
                </a:solidFill>
                <a:latin typeface="Calibri" panose="020F0502020204030204" pitchFamily="34" charset="0"/>
              </a:rPr>
              <a:t>qqnorm</a:t>
            </a:r>
            <a:r>
              <a:rPr lang="en-US" sz="1800" b="0" i="0" u="none" strike="noStrike" baseline="0" dirty="0">
                <a:solidFill>
                  <a:srgbClr val="000000"/>
                </a:solidFill>
                <a:latin typeface="Calibri" panose="020F0502020204030204" pitchFamily="34" charset="0"/>
              </a:rPr>
              <a:t> and </a:t>
            </a:r>
            <a:r>
              <a:rPr lang="en-US" sz="1800" b="0" i="0" u="none" strike="noStrike" baseline="0" dirty="0" err="1">
                <a:solidFill>
                  <a:srgbClr val="000000"/>
                </a:solidFill>
                <a:latin typeface="Calibri" panose="020F0502020204030204" pitchFamily="34" charset="0"/>
              </a:rPr>
              <a:t>qqline</a:t>
            </a:r>
            <a:r>
              <a:rPr lang="en-US" sz="1800" b="0" i="0" u="none" strike="noStrike" baseline="0" dirty="0">
                <a:solidFill>
                  <a:srgbClr val="000000"/>
                </a:solidFill>
                <a:latin typeface="Calibri" panose="020F0502020204030204" pitchFamily="34" charset="0"/>
              </a:rPr>
              <a:t> (or </a:t>
            </a:r>
            <a:r>
              <a:rPr lang="en-US" sz="1800" b="0" i="0" u="none" strike="noStrike" baseline="0" dirty="0" err="1">
                <a:solidFill>
                  <a:srgbClr val="000000"/>
                </a:solidFill>
                <a:latin typeface="Calibri" panose="020F0502020204030204" pitchFamily="34" charset="0"/>
              </a:rPr>
              <a:t>qqplot</a:t>
            </a:r>
            <a:r>
              <a:rPr lang="en-US" sz="1800" b="0" i="0" u="none" strike="noStrike" baseline="0" dirty="0">
                <a:solidFill>
                  <a:srgbClr val="000000"/>
                </a:solidFill>
                <a:latin typeface="Calibri" panose="020F0502020204030204" pitchFamily="34" charset="0"/>
              </a:rPr>
              <a:t>)</a:t>
            </a:r>
          </a:p>
          <a:p>
            <a:pPr lvl="1"/>
            <a:r>
              <a:rPr lang="en-US" sz="1800" dirty="0">
                <a:solidFill>
                  <a:srgbClr val="000000"/>
                </a:solidFill>
                <a:latin typeface="Calibri" panose="020F0502020204030204" pitchFamily="34" charset="0"/>
              </a:rPr>
              <a:t>boxplot or </a:t>
            </a:r>
            <a:r>
              <a:rPr lang="en-US" sz="1800" dirty="0" err="1">
                <a:solidFill>
                  <a:srgbClr val="000000"/>
                </a:solidFill>
                <a:latin typeface="Calibri" panose="020F0502020204030204" pitchFamily="34" charset="0"/>
              </a:rPr>
              <a:t>iscamboxplot</a:t>
            </a:r>
            <a:endParaRPr lang="en-US" sz="1800" dirty="0">
              <a:solidFill>
                <a:srgbClr val="000000"/>
              </a:solidFill>
              <a:latin typeface="Calibri" panose="020F0502020204030204" pitchFamily="34" charset="0"/>
            </a:endParaRPr>
          </a:p>
          <a:p>
            <a:pPr lvl="1"/>
            <a:r>
              <a:rPr lang="en-US" sz="1800" b="0" i="0" u="none" strike="noStrike" baseline="0" dirty="0" err="1">
                <a:solidFill>
                  <a:srgbClr val="000000"/>
                </a:solidFill>
                <a:latin typeface="Calibri" panose="020F0502020204030204" pitchFamily="34" charset="0"/>
              </a:rPr>
              <a:t>iscamsummary</a:t>
            </a:r>
            <a:endParaRPr lang="en-US" sz="1800" b="0" i="0" u="none" strike="noStrike" baseline="0" dirty="0">
              <a:solidFill>
                <a:srgbClr val="000000"/>
              </a:solidFill>
              <a:latin typeface="Calibri" panose="020F0502020204030204" pitchFamily="34" charset="0"/>
            </a:endParaRPr>
          </a:p>
          <a:p>
            <a:pPr lvl="1"/>
            <a:r>
              <a:rPr lang="en-US" sz="1800" b="0" i="0" u="none" strike="noStrike" baseline="0" dirty="0">
                <a:solidFill>
                  <a:srgbClr val="0070C0"/>
                </a:solidFill>
                <a:latin typeface="Calibri" panose="020F0502020204030204" pitchFamily="34" charset="0"/>
              </a:rPr>
              <a:t>New!  </a:t>
            </a:r>
            <a:r>
              <a:rPr lang="en-US" sz="1800" dirty="0">
                <a:solidFill>
                  <a:srgbClr val="0070C0"/>
                </a:solidFill>
                <a:latin typeface="Calibri" panose="020F0502020204030204" pitchFamily="34" charset="0"/>
              </a:rPr>
              <a:t>s</a:t>
            </a:r>
            <a:r>
              <a:rPr lang="en-US" sz="1800" b="0" i="0" u="none" strike="noStrike" baseline="0" dirty="0">
                <a:solidFill>
                  <a:srgbClr val="0070C0"/>
                </a:solidFill>
                <a:latin typeface="Calibri" panose="020F0502020204030204" pitchFamily="34" charset="0"/>
              </a:rPr>
              <a:t>tem(x)</a:t>
            </a:r>
            <a:endParaRPr lang="en-US" sz="2400" b="0" i="0" u="none" strike="noStrike" baseline="0" dirty="0">
              <a:solidFill>
                <a:srgbClr val="0070C0"/>
              </a:solidFill>
              <a:latin typeface="Calibri" panose="020F0502020204030204" pitchFamily="34" charset="0"/>
            </a:endParaRPr>
          </a:p>
          <a:p>
            <a:r>
              <a:rPr lang="en-US" sz="2400" dirty="0">
                <a:solidFill>
                  <a:srgbClr val="000000"/>
                </a:solidFill>
              </a:rPr>
              <a:t>Histograms:</a:t>
            </a:r>
          </a:p>
          <a:p>
            <a:pPr lvl="1"/>
            <a:r>
              <a:rPr lang="en-US" sz="1800" b="0" i="0" u="none" strike="noStrike" baseline="0" dirty="0">
                <a:solidFill>
                  <a:srgbClr val="000000"/>
                </a:solidFill>
              </a:rPr>
              <a:t>If y-axis labels are cut off, try something like</a:t>
            </a:r>
          </a:p>
          <a:p>
            <a:pPr marL="344487" lvl="1" indent="0">
              <a:buNone/>
            </a:pPr>
            <a:r>
              <a:rPr lang="en-US" sz="1800" b="0" i="0" u="none" strike="noStrike" baseline="0" dirty="0">
                <a:solidFill>
                  <a:srgbClr val="000000"/>
                </a:solidFill>
                <a:latin typeface="Calibri" panose="020F0502020204030204" pitchFamily="34" charset="0"/>
              </a:rPr>
              <a:t>	par(mar=c(5,6,4,1))  #bottom, left, top, right</a:t>
            </a:r>
          </a:p>
        </p:txBody>
      </p:sp>
      <p:pic>
        <p:nvPicPr>
          <p:cNvPr id="7" name="Picture 6">
            <a:extLst>
              <a:ext uri="{FF2B5EF4-FFF2-40B4-BE49-F238E27FC236}">
                <a16:creationId xmlns:a16="http://schemas.microsoft.com/office/drawing/2014/main" id="{F89E9D97-335D-1A35-FF1A-C10D657A1E04}"/>
              </a:ext>
            </a:extLst>
          </p:cNvPr>
          <p:cNvPicPr>
            <a:picLocks noChangeAspect="1"/>
          </p:cNvPicPr>
          <p:nvPr/>
        </p:nvPicPr>
        <p:blipFill>
          <a:blip r:embed="rId3"/>
          <a:stretch>
            <a:fillRect/>
          </a:stretch>
        </p:blipFill>
        <p:spPr>
          <a:xfrm>
            <a:off x="3429000" y="1981200"/>
            <a:ext cx="4572000" cy="2676525"/>
          </a:xfrm>
          <a:prstGeom prst="rect">
            <a:avLst/>
          </a:prstGeom>
        </p:spPr>
      </p:pic>
    </p:spTree>
    <p:extLst>
      <p:ext uri="{BB962C8B-B14F-4D97-AF65-F5344CB8AC3E}">
        <p14:creationId xmlns:p14="http://schemas.microsoft.com/office/powerpoint/2010/main" val="72550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45BB0-E0F0-9CB4-D646-2C6A85C8D691}"/>
              </a:ext>
            </a:extLst>
          </p:cNvPr>
          <p:cNvSpPr>
            <a:spLocks noGrp="1"/>
          </p:cNvSpPr>
          <p:nvPr>
            <p:ph type="title"/>
          </p:nvPr>
        </p:nvSpPr>
        <p:spPr/>
        <p:txBody>
          <a:bodyPr/>
          <a:lstStyle/>
          <a:p>
            <a:r>
              <a:rPr lang="en-US" dirty="0"/>
              <a:t>Another R trick</a:t>
            </a:r>
          </a:p>
        </p:txBody>
      </p:sp>
      <p:sp>
        <p:nvSpPr>
          <p:cNvPr id="3" name="Content Placeholder 2">
            <a:extLst>
              <a:ext uri="{FF2B5EF4-FFF2-40B4-BE49-F238E27FC236}">
                <a16:creationId xmlns:a16="http://schemas.microsoft.com/office/drawing/2014/main" id="{B15A1BB5-1268-2DD5-BA35-2DF2F4BCD789}"/>
              </a:ext>
            </a:extLst>
          </p:cNvPr>
          <p:cNvSpPr>
            <a:spLocks noGrp="1"/>
          </p:cNvSpPr>
          <p:nvPr>
            <p:ph idx="1"/>
          </p:nvPr>
        </p:nvSpPr>
        <p:spPr/>
        <p:txBody>
          <a:bodyPr>
            <a:normAutofit fontScale="92500" lnSpcReduction="10000"/>
          </a:bodyPr>
          <a:lstStyle/>
          <a:p>
            <a:r>
              <a:rPr lang="en-US" dirty="0" err="1">
                <a:latin typeface="Calibri" panose="020F0502020204030204" pitchFamily="34" charset="0"/>
                <a:cs typeface="Calibri" panose="020F0502020204030204" pitchFamily="34" charset="0"/>
              </a:rPr>
              <a:t>mlb$AvgTicketPricePctChange</a:t>
            </a:r>
            <a:r>
              <a:rPr lang="en-US" dirty="0">
                <a:latin typeface="Calibri" panose="020F0502020204030204" pitchFamily="34" charset="0"/>
                <a:cs typeface="Calibri" panose="020F0502020204030204" pitchFamily="34" charset="0"/>
              </a:rPr>
              <a:t> &lt;- 		</a:t>
            </a:r>
            <a:r>
              <a:rPr lang="en-US" dirty="0" err="1">
                <a:latin typeface="Calibri" panose="020F0502020204030204" pitchFamily="34" charset="0"/>
                <a:cs typeface="Calibri" panose="020F0502020204030204" pitchFamily="34" charset="0"/>
              </a:rPr>
              <a:t>as.numeric</a:t>
            </a:r>
            <a:r>
              <a:rPr lang="en-US" dirty="0">
                <a:latin typeface="Calibri" panose="020F0502020204030204" pitchFamily="34" charset="0"/>
                <a:cs typeface="Calibri" panose="020F0502020204030204" pitchFamily="34" charset="0"/>
              </a:rPr>
              <a:t>(						</a:t>
            </a:r>
            <a:r>
              <a:rPr lang="en-US" dirty="0" err="1">
                <a:solidFill>
                  <a:srgbClr val="0070C0"/>
                </a:solidFill>
                <a:latin typeface="Calibri" panose="020F0502020204030204" pitchFamily="34" charset="0"/>
                <a:cs typeface="Calibri" panose="020F0502020204030204" pitchFamily="34" charset="0"/>
              </a:rPr>
              <a:t>gsub</a:t>
            </a:r>
            <a:r>
              <a:rPr lang="en-US" dirty="0">
                <a:latin typeface="Calibri" panose="020F0502020204030204" pitchFamily="34" charset="0"/>
                <a:cs typeface="Calibri" panose="020F0502020204030204" pitchFamily="34" charset="0"/>
              </a:rPr>
              <a:t>("%", "", </a:t>
            </a:r>
            <a:r>
              <a:rPr lang="en-US" dirty="0" err="1">
                <a:latin typeface="Calibri" panose="020F0502020204030204" pitchFamily="34" charset="0"/>
                <a:cs typeface="Calibri" panose="020F0502020204030204" pitchFamily="34" charset="0"/>
              </a:rPr>
              <a:t>mlb$AvgTicketPricePctChange</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Always an option to do some data wrangling in ‘Excel’ before pasting into R</a:t>
            </a:r>
          </a:p>
          <a:p>
            <a:pPr lvl="1"/>
            <a:r>
              <a:rPr lang="en-US" dirty="0">
                <a:latin typeface="Calibri" panose="020F0502020204030204" pitchFamily="34" charset="0"/>
                <a:cs typeface="Calibri" panose="020F0502020204030204" pitchFamily="34" charset="0"/>
              </a:rPr>
              <a:t>Also see Descriptive Statistics applet (e.g., identifying unusual values)</a:t>
            </a:r>
          </a:p>
        </p:txBody>
      </p:sp>
      <p:pic>
        <p:nvPicPr>
          <p:cNvPr id="6" name="Picture 5">
            <a:extLst>
              <a:ext uri="{FF2B5EF4-FFF2-40B4-BE49-F238E27FC236}">
                <a16:creationId xmlns:a16="http://schemas.microsoft.com/office/drawing/2014/main" id="{4399840C-57B3-B796-5B63-D77175D74DBE}"/>
              </a:ext>
            </a:extLst>
          </p:cNvPr>
          <p:cNvPicPr>
            <a:picLocks noChangeAspect="1"/>
          </p:cNvPicPr>
          <p:nvPr/>
        </p:nvPicPr>
        <p:blipFill>
          <a:blip r:embed="rId2"/>
          <a:stretch>
            <a:fillRect/>
          </a:stretch>
        </p:blipFill>
        <p:spPr>
          <a:xfrm>
            <a:off x="2286000" y="2895600"/>
            <a:ext cx="4371975" cy="1285875"/>
          </a:xfrm>
          <a:prstGeom prst="rect">
            <a:avLst/>
          </a:prstGeom>
        </p:spPr>
      </p:pic>
      <p:pic>
        <p:nvPicPr>
          <p:cNvPr id="8" name="Picture 7">
            <a:extLst>
              <a:ext uri="{FF2B5EF4-FFF2-40B4-BE49-F238E27FC236}">
                <a16:creationId xmlns:a16="http://schemas.microsoft.com/office/drawing/2014/main" id="{EF5419B2-AC8B-6DFC-F078-017E76C81DB4}"/>
              </a:ext>
            </a:extLst>
          </p:cNvPr>
          <p:cNvPicPr>
            <a:picLocks noChangeAspect="1"/>
          </p:cNvPicPr>
          <p:nvPr/>
        </p:nvPicPr>
        <p:blipFill>
          <a:blip r:embed="rId3"/>
          <a:stretch>
            <a:fillRect/>
          </a:stretch>
        </p:blipFill>
        <p:spPr>
          <a:xfrm>
            <a:off x="1952625" y="2381250"/>
            <a:ext cx="5238750" cy="2095500"/>
          </a:xfrm>
          <a:prstGeom prst="rect">
            <a:avLst/>
          </a:prstGeom>
        </p:spPr>
      </p:pic>
      <p:pic>
        <p:nvPicPr>
          <p:cNvPr id="10" name="Picture 9">
            <a:extLst>
              <a:ext uri="{FF2B5EF4-FFF2-40B4-BE49-F238E27FC236}">
                <a16:creationId xmlns:a16="http://schemas.microsoft.com/office/drawing/2014/main" id="{0E065CAF-0686-B4D8-6694-722846B9CE13}"/>
              </a:ext>
            </a:extLst>
          </p:cNvPr>
          <p:cNvPicPr>
            <a:picLocks noChangeAspect="1"/>
          </p:cNvPicPr>
          <p:nvPr/>
        </p:nvPicPr>
        <p:blipFill>
          <a:blip r:embed="rId4"/>
          <a:stretch>
            <a:fillRect/>
          </a:stretch>
        </p:blipFill>
        <p:spPr>
          <a:xfrm>
            <a:off x="76200" y="3381374"/>
            <a:ext cx="2495550" cy="314325"/>
          </a:xfrm>
          <a:prstGeom prst="rect">
            <a:avLst/>
          </a:prstGeom>
        </p:spPr>
      </p:pic>
    </p:spTree>
    <p:extLst>
      <p:ext uri="{BB962C8B-B14F-4D97-AF65-F5344CB8AC3E}">
        <p14:creationId xmlns:p14="http://schemas.microsoft.com/office/powerpoint/2010/main" val="3718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9D016-E4E0-7419-16F1-015F8EE119C1}"/>
              </a:ext>
            </a:extLst>
          </p:cNvPr>
          <p:cNvSpPr>
            <a:spLocks noGrp="1"/>
          </p:cNvSpPr>
          <p:nvPr>
            <p:ph type="title"/>
          </p:nvPr>
        </p:nvSpPr>
        <p:spPr/>
        <p:txBody>
          <a:bodyPr/>
          <a:lstStyle/>
          <a:p>
            <a:r>
              <a:rPr lang="en-US" dirty="0"/>
              <a:t>PP 2.2A</a:t>
            </a:r>
          </a:p>
        </p:txBody>
      </p:sp>
      <p:sp>
        <p:nvSpPr>
          <p:cNvPr id="3" name="Content Placeholder 2">
            <a:extLst>
              <a:ext uri="{FF2B5EF4-FFF2-40B4-BE49-F238E27FC236}">
                <a16:creationId xmlns:a16="http://schemas.microsoft.com/office/drawing/2014/main" id="{357CC13F-F463-2645-87D5-2558760A32F1}"/>
              </a:ext>
            </a:extLst>
          </p:cNvPr>
          <p:cNvSpPr>
            <a:spLocks noGrp="1"/>
          </p:cNvSpPr>
          <p:nvPr>
            <p:ph idx="1"/>
          </p:nvPr>
        </p:nvSpPr>
        <p:spPr>
          <a:xfrm>
            <a:off x="457200" y="1600201"/>
            <a:ext cx="8229600" cy="2133600"/>
          </a:xfrm>
        </p:spPr>
        <p:txBody>
          <a:bodyPr>
            <a:normAutofit fontScale="77500" lnSpcReduction="20000"/>
          </a:bodyPr>
          <a:lstStyle/>
          <a:p>
            <a:r>
              <a:rPr lang="en-US" b="0" i="0" dirty="0">
                <a:solidFill>
                  <a:srgbClr val="000000"/>
                </a:solidFill>
                <a:effectLst/>
                <a:latin typeface="Montserrat" panose="00000500000000000000" pitchFamily="2" charset="0"/>
              </a:rPr>
              <a:t>A group of Cal Poly students (</a:t>
            </a:r>
            <a:r>
              <a:rPr lang="en-US" b="0" i="0" dirty="0" err="1">
                <a:solidFill>
                  <a:srgbClr val="000000"/>
                </a:solidFill>
                <a:effectLst/>
                <a:latin typeface="Montserrat" panose="00000500000000000000" pitchFamily="2" charset="0"/>
              </a:rPr>
              <a:t>Sasscer</a:t>
            </a:r>
            <a:r>
              <a:rPr lang="en-US" b="0" i="0" dirty="0">
                <a:solidFill>
                  <a:srgbClr val="000000"/>
                </a:solidFill>
                <a:effectLst/>
                <a:latin typeface="Montserrat" panose="00000500000000000000" pitchFamily="2" charset="0"/>
              </a:rPr>
              <a:t>, </a:t>
            </a:r>
            <a:r>
              <a:rPr lang="en-US" b="0" i="0" dirty="0" err="1">
                <a:solidFill>
                  <a:srgbClr val="000000"/>
                </a:solidFill>
                <a:effectLst/>
                <a:latin typeface="Montserrat" panose="00000500000000000000" pitchFamily="2" charset="0"/>
              </a:rPr>
              <a:t>Mease</a:t>
            </a:r>
            <a:r>
              <a:rPr lang="en-US" b="0" i="0" dirty="0">
                <a:solidFill>
                  <a:srgbClr val="000000"/>
                </a:solidFill>
                <a:effectLst/>
                <a:latin typeface="Montserrat" panose="00000500000000000000" pitchFamily="2" charset="0"/>
              </a:rPr>
              <a:t>, Tanenbaum, and Hansen, 2009) conducted the following study: volunteers were to say “go,” and then to say “stop” when they believed 30 seconds had passed. The researchers asked the participants to not count in their heads and recorded how much time had actually passed.</a:t>
            </a:r>
          </a:p>
          <a:p>
            <a:endParaRPr lang="en-US" dirty="0"/>
          </a:p>
        </p:txBody>
      </p:sp>
      <p:pic>
        <p:nvPicPr>
          <p:cNvPr id="5" name="Picture 4">
            <a:extLst>
              <a:ext uri="{FF2B5EF4-FFF2-40B4-BE49-F238E27FC236}">
                <a16:creationId xmlns:a16="http://schemas.microsoft.com/office/drawing/2014/main" id="{E327CE11-DD37-9139-B3D4-AA59886E231A}"/>
              </a:ext>
            </a:extLst>
          </p:cNvPr>
          <p:cNvPicPr>
            <a:picLocks noChangeAspect="1"/>
          </p:cNvPicPr>
          <p:nvPr/>
        </p:nvPicPr>
        <p:blipFill rotWithShape="1">
          <a:blip r:embed="rId2"/>
          <a:srcRect t="30547"/>
          <a:stretch/>
        </p:blipFill>
        <p:spPr>
          <a:xfrm>
            <a:off x="1981200" y="3733801"/>
            <a:ext cx="5095875" cy="2176462"/>
          </a:xfrm>
          <a:prstGeom prst="rect">
            <a:avLst/>
          </a:prstGeom>
        </p:spPr>
      </p:pic>
    </p:spTree>
    <p:extLst>
      <p:ext uri="{BB962C8B-B14F-4D97-AF65-F5344CB8AC3E}">
        <p14:creationId xmlns:p14="http://schemas.microsoft.com/office/powerpoint/2010/main" val="125435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F7A7-5D33-3EED-51DA-10D50EEEC29F}"/>
              </a:ext>
            </a:extLst>
          </p:cNvPr>
          <p:cNvSpPr>
            <a:spLocks noGrp="1"/>
          </p:cNvSpPr>
          <p:nvPr>
            <p:ph type="title"/>
          </p:nvPr>
        </p:nvSpPr>
        <p:spPr/>
        <p:txBody>
          <a:bodyPr/>
          <a:lstStyle/>
          <a:p>
            <a:r>
              <a:rPr lang="en-US" dirty="0"/>
              <a:t>PP 2.2A</a:t>
            </a:r>
          </a:p>
        </p:txBody>
      </p:sp>
      <p:sp>
        <p:nvSpPr>
          <p:cNvPr id="3" name="Content Placeholder 2">
            <a:extLst>
              <a:ext uri="{FF2B5EF4-FFF2-40B4-BE49-F238E27FC236}">
                <a16:creationId xmlns:a16="http://schemas.microsoft.com/office/drawing/2014/main" id="{13B4F4AD-3DBD-F48E-303A-B99F8F4F4FA8}"/>
              </a:ext>
            </a:extLst>
          </p:cNvPr>
          <p:cNvSpPr>
            <a:spLocks noGrp="1"/>
          </p:cNvSpPr>
          <p:nvPr>
            <p:ph idx="1"/>
          </p:nvPr>
        </p:nvSpPr>
        <p:spPr>
          <a:xfrm>
            <a:off x="457200" y="1946275"/>
            <a:ext cx="8229600" cy="4530725"/>
          </a:xfrm>
        </p:spPr>
        <p:txBody>
          <a:bodyPr>
            <a:normAutofit fontScale="77500" lnSpcReduction="20000"/>
          </a:bodyPr>
          <a:lstStyle/>
          <a:p>
            <a:r>
              <a:rPr lang="en-US" dirty="0"/>
              <a:t>Do people tend to over or underestimate?</a:t>
            </a:r>
          </a:p>
          <a:p>
            <a:pPr lvl="1"/>
            <a:r>
              <a:rPr lang="en-US" dirty="0"/>
              <a:t>The median = 30 seconds so a “</a:t>
            </a:r>
            <a:r>
              <a:rPr lang="en-US" dirty="0">
                <a:solidFill>
                  <a:srgbClr val="0070C0"/>
                </a:solidFill>
              </a:rPr>
              <a:t>typical</a:t>
            </a:r>
            <a:r>
              <a:rPr lang="en-US" dirty="0"/>
              <a:t>” prediction is on the money, equally likely to be above or below</a:t>
            </a:r>
          </a:p>
          <a:p>
            <a:pPr lvl="1"/>
            <a:r>
              <a:rPr lang="en-US" dirty="0"/>
              <a:t>The mean &gt; 30 seconds, so, on </a:t>
            </a:r>
            <a:r>
              <a:rPr lang="en-US" dirty="0">
                <a:solidFill>
                  <a:srgbClr val="0070C0"/>
                </a:solidFill>
              </a:rPr>
              <a:t>average</a:t>
            </a:r>
            <a:r>
              <a:rPr lang="en-US" dirty="0"/>
              <a:t>, people tend to overestimate</a:t>
            </a:r>
          </a:p>
          <a:p>
            <a:pPr lvl="2"/>
            <a:r>
              <a:rPr lang="en-US" dirty="0"/>
              <a:t>Tend to </a:t>
            </a:r>
            <a:r>
              <a:rPr lang="en-US" i="1" dirty="0"/>
              <a:t>over</a:t>
            </a:r>
            <a:r>
              <a:rPr lang="en-US" dirty="0"/>
              <a:t>estimate by a larger degree than </a:t>
            </a:r>
            <a:r>
              <a:rPr lang="en-US" i="1" dirty="0"/>
              <a:t>under</a:t>
            </a:r>
            <a:r>
              <a:rPr lang="en-US" dirty="0"/>
              <a:t>estimate (skewed to the right)</a:t>
            </a:r>
          </a:p>
          <a:p>
            <a:r>
              <a:rPr lang="en-US" dirty="0"/>
              <a:t>To what population would you be willing to generalize these data?</a:t>
            </a:r>
          </a:p>
          <a:p>
            <a:pPr lvl="1"/>
            <a:r>
              <a:rPr lang="en-US" dirty="0"/>
              <a:t>We cannot generalize to students who aren’t willing to volunteer</a:t>
            </a:r>
          </a:p>
          <a:p>
            <a:pPr lvl="1"/>
            <a:r>
              <a:rPr lang="en-US" dirty="0"/>
              <a:t>None because the data were not a random sample</a:t>
            </a:r>
          </a:p>
          <a:p>
            <a:pPr lvl="1"/>
            <a:r>
              <a:rPr lang="en-US" dirty="0"/>
              <a:t>All college students because this test did not have any factors specific to Cal Poly or its students</a:t>
            </a:r>
          </a:p>
          <a:p>
            <a:pPr lvl="1"/>
            <a:r>
              <a:rPr lang="en-US" dirty="0"/>
              <a:t>Volunteers with similar characteristics</a:t>
            </a:r>
          </a:p>
        </p:txBody>
      </p:sp>
      <p:pic>
        <p:nvPicPr>
          <p:cNvPr id="4" name="Picture 3">
            <a:extLst>
              <a:ext uri="{FF2B5EF4-FFF2-40B4-BE49-F238E27FC236}">
                <a16:creationId xmlns:a16="http://schemas.microsoft.com/office/drawing/2014/main" id="{435D4FEC-346B-99F5-1615-EEA32383ED81}"/>
              </a:ext>
            </a:extLst>
          </p:cNvPr>
          <p:cNvPicPr>
            <a:picLocks noChangeAspect="1"/>
          </p:cNvPicPr>
          <p:nvPr/>
        </p:nvPicPr>
        <p:blipFill rotWithShape="1">
          <a:blip r:embed="rId2"/>
          <a:srcRect t="30547"/>
          <a:stretch/>
        </p:blipFill>
        <p:spPr>
          <a:xfrm>
            <a:off x="3962400" y="68673"/>
            <a:ext cx="3942674" cy="1683927"/>
          </a:xfrm>
          <a:prstGeom prst="rect">
            <a:avLst/>
          </a:prstGeom>
        </p:spPr>
      </p:pic>
    </p:spTree>
    <p:extLst>
      <p:ext uri="{BB962C8B-B14F-4D97-AF65-F5344CB8AC3E}">
        <p14:creationId xmlns:p14="http://schemas.microsoft.com/office/powerpoint/2010/main" val="366063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5615A1E-5164-C609-F3B2-95BB9BFFA525}"/>
              </a:ext>
            </a:extLst>
          </p:cNvPr>
          <p:cNvSpPr>
            <a:spLocks noGrp="1" noChangeArrowheads="1"/>
          </p:cNvSpPr>
          <p:nvPr>
            <p:ph type="title"/>
          </p:nvPr>
        </p:nvSpPr>
        <p:spPr/>
        <p:txBody>
          <a:bodyPr/>
          <a:lstStyle/>
          <a:p>
            <a:r>
              <a:rPr lang="en-US" altLang="en-US" dirty="0"/>
              <a:t>Recap - Investigation 2.3</a:t>
            </a:r>
          </a:p>
        </p:txBody>
      </p:sp>
      <p:sp>
        <p:nvSpPr>
          <p:cNvPr id="7171" name="Content Placeholder 2">
            <a:extLst>
              <a:ext uri="{FF2B5EF4-FFF2-40B4-BE49-F238E27FC236}">
                <a16:creationId xmlns:a16="http://schemas.microsoft.com/office/drawing/2014/main" id="{63948F8E-7530-3E51-6E24-8E89E360B423}"/>
              </a:ext>
            </a:extLst>
          </p:cNvPr>
          <p:cNvSpPr>
            <a:spLocks noGrp="1" noChangeArrowheads="1"/>
          </p:cNvSpPr>
          <p:nvPr>
            <p:ph idx="1"/>
          </p:nvPr>
        </p:nvSpPr>
        <p:spPr/>
        <p:txBody>
          <a:bodyPr/>
          <a:lstStyle/>
          <a:p>
            <a:r>
              <a:rPr lang="en-US" altLang="en-US"/>
              <a:t>What’s wrong with “the two medians are equal so the cancer pamphlets are well matched to the cancer patients”?</a:t>
            </a:r>
          </a:p>
        </p:txBody>
      </p:sp>
      <p:graphicFrame>
        <p:nvGraphicFramePr>
          <p:cNvPr id="5" name="Object 11">
            <a:extLst>
              <a:ext uri="{FF2B5EF4-FFF2-40B4-BE49-F238E27FC236}">
                <a16:creationId xmlns:a16="http://schemas.microsoft.com/office/drawing/2014/main" id="{9F2A49D2-E762-158D-5BF2-D8BAED2DD8A3}"/>
              </a:ext>
            </a:extLst>
          </p:cNvPr>
          <p:cNvGraphicFramePr>
            <a:graphicFrameLocks/>
          </p:cNvGraphicFramePr>
          <p:nvPr/>
        </p:nvGraphicFramePr>
        <p:xfrm>
          <a:off x="1676400" y="3048000"/>
          <a:ext cx="5483225" cy="3987800"/>
        </p:xfrm>
        <a:graphic>
          <a:graphicData uri="http://schemas.openxmlformats.org/presentationml/2006/ole">
            <mc:AlternateContent xmlns:mc="http://schemas.openxmlformats.org/markup-compatibility/2006">
              <mc:Choice xmlns:v="urn:schemas-microsoft-com:vml" Requires="v">
                <p:oleObj name="Document" r:id="rId2" imgW="5482741" imgH="3987099" progId="Word.Document.8">
                  <p:embed/>
                </p:oleObj>
              </mc:Choice>
              <mc:Fallback>
                <p:oleObj name="Document" r:id="rId2" imgW="5482741" imgH="3987099" progId="Word.Document.8">
                  <p:embed/>
                  <p:pic>
                    <p:nvPicPr>
                      <p:cNvPr id="0" name="Object 1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048000"/>
                        <a:ext cx="5483225"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19606</TotalTime>
  <Words>700</Words>
  <Application>Microsoft Office PowerPoint</Application>
  <PresentationFormat>On-screen Show (4:3)</PresentationFormat>
  <Paragraphs>90</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2" baseType="lpstr">
      <vt:lpstr>Arial</vt:lpstr>
      <vt:lpstr>Calibri</vt:lpstr>
      <vt:lpstr>Garamond</vt:lpstr>
      <vt:lpstr>Montserrat</vt:lpstr>
      <vt:lpstr>Symbol</vt:lpstr>
      <vt:lpstr>Wingdings</vt:lpstr>
      <vt:lpstr>Default Theme</vt:lpstr>
      <vt:lpstr>Document</vt:lpstr>
      <vt:lpstr>Equation</vt:lpstr>
      <vt:lpstr>Stat 301 – Day 18</vt:lpstr>
      <vt:lpstr>Groups in Canvas…</vt:lpstr>
      <vt:lpstr>Recap – Quantitative data</vt:lpstr>
      <vt:lpstr>R Notes</vt:lpstr>
      <vt:lpstr>A few R hints</vt:lpstr>
      <vt:lpstr>Another R trick</vt:lpstr>
      <vt:lpstr>PP 2.2A</vt:lpstr>
      <vt:lpstr>PP 2.2A</vt:lpstr>
      <vt:lpstr>Recap - Investigation 2.3</vt:lpstr>
      <vt:lpstr>Statistical Inference</vt:lpstr>
      <vt:lpstr>Investigation 2.4</vt:lpstr>
      <vt:lpstr>Recap</vt:lpstr>
      <vt:lpstr>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301 – Day 6</dc:title>
  <dc:creator>ITS/CSS</dc:creator>
  <cp:lastModifiedBy>Beth L. Chance</cp:lastModifiedBy>
  <cp:revision>154</cp:revision>
  <cp:lastPrinted>2015-01-13T19:03:38Z</cp:lastPrinted>
  <dcterms:created xsi:type="dcterms:W3CDTF">2011-09-27T02:36:13Z</dcterms:created>
  <dcterms:modified xsi:type="dcterms:W3CDTF">2024-02-08T20:07:04Z</dcterms:modified>
</cp:coreProperties>
</file>